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2" r:id="rId2"/>
    <p:sldMasterId id="2147483696" r:id="rId3"/>
    <p:sldMasterId id="2147483708" r:id="rId4"/>
    <p:sldMasterId id="2147483720" r:id="rId5"/>
  </p:sldMasterIdLst>
  <p:notesMasterIdLst>
    <p:notesMasterId r:id="rId38"/>
  </p:notesMasterIdLst>
  <p:sldIdLst>
    <p:sldId id="524" r:id="rId6"/>
    <p:sldId id="525" r:id="rId7"/>
    <p:sldId id="538" r:id="rId8"/>
    <p:sldId id="501" r:id="rId9"/>
    <p:sldId id="539" r:id="rId10"/>
    <p:sldId id="540" r:id="rId11"/>
    <p:sldId id="502" r:id="rId12"/>
    <p:sldId id="503" r:id="rId13"/>
    <p:sldId id="541" r:id="rId14"/>
    <p:sldId id="542" r:id="rId15"/>
    <p:sldId id="544" r:id="rId16"/>
    <p:sldId id="545" r:id="rId17"/>
    <p:sldId id="546" r:id="rId18"/>
    <p:sldId id="547" r:id="rId19"/>
    <p:sldId id="548" r:id="rId20"/>
    <p:sldId id="549" r:id="rId21"/>
    <p:sldId id="550" r:id="rId22"/>
    <p:sldId id="551" r:id="rId23"/>
    <p:sldId id="552" r:id="rId24"/>
    <p:sldId id="553" r:id="rId25"/>
    <p:sldId id="554" r:id="rId26"/>
    <p:sldId id="555" r:id="rId27"/>
    <p:sldId id="556" r:id="rId28"/>
    <p:sldId id="557" r:id="rId29"/>
    <p:sldId id="558" r:id="rId30"/>
    <p:sldId id="559" r:id="rId31"/>
    <p:sldId id="560" r:id="rId32"/>
    <p:sldId id="561" r:id="rId33"/>
    <p:sldId id="504" r:id="rId34"/>
    <p:sldId id="562" r:id="rId35"/>
    <p:sldId id="488" r:id="rId36"/>
    <p:sldId id="563" r:id="rId37"/>
  </p:sldIdLst>
  <p:sldSz cx="9144000" cy="6858000" type="screen4x3"/>
  <p:notesSz cx="7023100" cy="93091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FF"/>
    <a:srgbClr val="00FF00"/>
    <a:srgbClr val="00FFFF"/>
    <a:srgbClr val="0000FF"/>
    <a:srgbClr val="FFFFCC"/>
    <a:srgbClr val="FF6600"/>
    <a:srgbClr val="FF33CC"/>
    <a:srgbClr val="99FF99"/>
    <a:srgbClr val="0033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901" autoAdjust="0"/>
    <p:restoredTop sz="88018" autoAdjust="0"/>
  </p:normalViewPr>
  <p:slideViewPr>
    <p:cSldViewPr>
      <p:cViewPr varScale="1">
        <p:scale>
          <a:sx n="64" d="100"/>
          <a:sy n="64" d="100"/>
        </p:scale>
        <p:origin x="82" y="235"/>
      </p:cViewPr>
      <p:guideLst>
        <p:guide orient="horz" pos="2160"/>
        <p:guide pos="2880"/>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presProps" Target="presProps.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tableStyles" Target="tableStyles.xml"/><Relationship Id="rId7" Type="http://schemas.openxmlformats.org/officeDocument/2006/relationships/slide" Target="slides/slide2.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8" Type="http://schemas.openxmlformats.org/officeDocument/2006/relationships/slide" Target="slides/slide3.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43238"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8275" y="0"/>
            <a:ext cx="3043238" cy="465138"/>
          </a:xfrm>
          <a:prstGeom prst="rect">
            <a:avLst/>
          </a:prstGeom>
        </p:spPr>
        <p:txBody>
          <a:bodyPr vert="horz" lIns="91440" tIns="45720" rIns="91440" bIns="45720" rtlCol="0"/>
          <a:lstStyle>
            <a:lvl1pPr algn="r">
              <a:defRPr sz="1200"/>
            </a:lvl1pPr>
          </a:lstStyle>
          <a:p>
            <a:fld id="{F7A903A9-5E53-4BFF-B849-5F092ABCF8A2}" type="datetimeFigureOut">
              <a:rPr lang="en-US" smtClean="0"/>
              <a:t>9/11/2022</a:t>
            </a:fld>
            <a:endParaRPr lang="en-US"/>
          </a:p>
        </p:txBody>
      </p:sp>
      <p:sp>
        <p:nvSpPr>
          <p:cNvPr id="4" name="Slide Image Placeholder 3"/>
          <p:cNvSpPr>
            <a:spLocks noGrp="1" noRot="1" noChangeAspect="1"/>
          </p:cNvSpPr>
          <p:nvPr>
            <p:ph type="sldImg" idx="2"/>
          </p:nvPr>
        </p:nvSpPr>
        <p:spPr>
          <a:xfrm>
            <a:off x="1184275" y="698500"/>
            <a:ext cx="4654550" cy="3490913"/>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21188"/>
            <a:ext cx="5619750" cy="4189412"/>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42375"/>
            <a:ext cx="3043238" cy="465138"/>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8275" y="8842375"/>
            <a:ext cx="3043238" cy="465138"/>
          </a:xfrm>
          <a:prstGeom prst="rect">
            <a:avLst/>
          </a:prstGeom>
        </p:spPr>
        <p:txBody>
          <a:bodyPr vert="horz" lIns="91440" tIns="45720" rIns="91440" bIns="45720" rtlCol="0" anchor="b"/>
          <a:lstStyle>
            <a:lvl1pPr algn="r">
              <a:defRPr sz="1200"/>
            </a:lvl1pPr>
          </a:lstStyle>
          <a:p>
            <a:fld id="{D3134D8D-0A0C-4381-AF76-6483BFC93BEF}" type="slidenum">
              <a:rPr lang="en-US" smtClean="0"/>
              <a:t>‹#›</a:t>
            </a:fld>
            <a:endParaRPr lang="en-US"/>
          </a:p>
        </p:txBody>
      </p:sp>
    </p:spTree>
    <p:extLst>
      <p:ext uri="{BB962C8B-B14F-4D97-AF65-F5344CB8AC3E}">
        <p14:creationId xmlns:p14="http://schemas.microsoft.com/office/powerpoint/2010/main" val="15351466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02B623-9C70-4152-84CB-A6FA9EDF575A}" type="slidenum">
              <a:rPr kumimoji="0" lang="en-US" altLang="zh-TW" sz="1200" b="0" i="0" u="none" strike="noStrike" kern="1200" cap="none" spc="0" normalizeH="0" baseline="0" noProof="0">
                <a:ln>
                  <a:noFill/>
                </a:ln>
                <a:solidFill>
                  <a:prstClr val="black"/>
                </a:solidFill>
                <a:effectLst/>
                <a:uLnTx/>
                <a:uFillTx/>
                <a:latin typeface="Calibri"/>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altLang="zh-TW" sz="1200" b="0" i="0" u="none" strike="noStrike" kern="1200" cap="none" spc="0" normalizeH="0" baseline="0" noProof="0">
              <a:ln>
                <a:noFill/>
              </a:ln>
              <a:solidFill>
                <a:prstClr val="black"/>
              </a:solidFill>
              <a:effectLst/>
              <a:uLnTx/>
              <a:uFillTx/>
              <a:latin typeface="Calibri"/>
              <a:cs typeface="+mn-cs"/>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40969691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A452CD-A9EB-4EB7-B178-6C78E5D7F0A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3997397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302B623-9C70-4152-84CB-A6FA9EDF575A}" type="slidenum">
              <a:rPr lang="en-US" altLang="zh-TW"/>
              <a:pPr/>
              <a:t>4</a:t>
            </a:fld>
            <a:endParaRPr lang="en-US" altLang="zh-TW"/>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11307575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02B623-9C70-4152-84CB-A6FA9EDF575A}" type="slidenum">
              <a:rPr kumimoji="0" lang="en-US" altLang="zh-TW" sz="1200" b="0" i="0" u="none" strike="noStrike" kern="1200" cap="none" spc="0" normalizeH="0" baseline="0" noProof="0">
                <a:ln>
                  <a:noFill/>
                </a:ln>
                <a:solidFill>
                  <a:prstClr val="black"/>
                </a:solidFill>
                <a:effectLst/>
                <a:uLnTx/>
                <a:uFillTx/>
                <a:latin typeface="Calibri"/>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altLang="zh-TW" sz="1200" b="0" i="0" u="none" strike="noStrike" kern="1200" cap="none" spc="0" normalizeH="0" baseline="0" noProof="0">
              <a:ln>
                <a:noFill/>
              </a:ln>
              <a:solidFill>
                <a:prstClr val="black"/>
              </a:solidFill>
              <a:effectLst/>
              <a:uLnTx/>
              <a:uFillTx/>
              <a:latin typeface="Calibri"/>
              <a:cs typeface="+mn-cs"/>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38449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302B623-9C70-4152-84CB-A6FA9EDF575A}" type="slidenum">
              <a:rPr lang="en-US" altLang="zh-TW"/>
              <a:pPr/>
              <a:t>7</a:t>
            </a:fld>
            <a:endParaRPr lang="en-US" altLang="zh-TW"/>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4461522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sz="1200" kern="1200" dirty="0">
                <a:solidFill>
                  <a:schemeClr val="tx1"/>
                </a:solidFill>
                <a:effectLst/>
                <a:latin typeface="+mn-lt"/>
                <a:ea typeface="+mn-ea"/>
                <a:cs typeface="+mn-cs"/>
              </a:rPr>
              <a:t> So first off with timers, there are quite a few timer resources available on MSP432. Each with different feature sets to fit different requirements and different types of applications. Starting off with Timer A, Timer A is a 16 bit timer available on many existing MSP430 devices; it is also the most flexible timer, essentially a Swiss Army knife of timer because it can be used in many different use cases. So each Timer A module comes with five capture and compares channels. Each of the channels can be configured in many different counting modes, such as continuous counting mode, up down and it could also be used in different output modes such as toggle, set, reset and so  on so forth. So all of these combinations that I just mentioned, you could leverage any of those across the five channels across the four instances, to essentially create and fulfil as many different timer scenarios as possible, such as creating an interval timer, driving multiple PWMs of either the same time base or different time bases, or even having multiple capture and compare input channels. Timer A can also be sourced by any high speed as well as low speed clock sources. Moving on to the next two timers are Timer 32 and </a:t>
            </a:r>
            <a:r>
              <a:rPr lang="en-US" sz="1200" kern="1200" dirty="0" err="1">
                <a:solidFill>
                  <a:schemeClr val="tx1"/>
                </a:solidFill>
                <a:effectLst/>
                <a:latin typeface="+mn-lt"/>
                <a:ea typeface="+mn-ea"/>
                <a:cs typeface="+mn-cs"/>
              </a:rPr>
              <a:t>SysTick</a:t>
            </a:r>
            <a:r>
              <a:rPr lang="en-US" sz="1200" kern="1200" dirty="0">
                <a:solidFill>
                  <a:schemeClr val="tx1"/>
                </a:solidFill>
                <a:effectLst/>
                <a:latin typeface="+mn-lt"/>
                <a:ea typeface="+mn-ea"/>
                <a:cs typeface="+mn-cs"/>
              </a:rPr>
              <a:t>, these two are the two standard on timer modules. With Timer 32 as the name suggest, it is a 32-bit timer and there are two instances of Timer 32 on MSP432 and they can be cascaded together. So you could use the Timer 32 to essentially create any interval with a resolution of up to 32bit. Similarly, </a:t>
            </a:r>
            <a:r>
              <a:rPr lang="en-US" sz="1200" kern="1200" dirty="0" err="1">
                <a:solidFill>
                  <a:schemeClr val="tx1"/>
                </a:solidFill>
                <a:effectLst/>
                <a:latin typeface="+mn-lt"/>
                <a:ea typeface="+mn-ea"/>
                <a:cs typeface="+mn-cs"/>
              </a:rPr>
              <a:t>SysTick</a:t>
            </a:r>
            <a:r>
              <a:rPr lang="en-US" sz="1200" kern="1200" dirty="0">
                <a:solidFill>
                  <a:schemeClr val="tx1"/>
                </a:solidFill>
                <a:effectLst/>
                <a:latin typeface="+mn-lt"/>
                <a:ea typeface="+mn-ea"/>
                <a:cs typeface="+mn-cs"/>
              </a:rPr>
              <a:t> could either be used to count the number of CPU ticks or it can also be used to create an interval of up to 24 bit of resolution. So both Timer 32 and </a:t>
            </a:r>
            <a:r>
              <a:rPr lang="en-US" sz="1200" kern="1200" dirty="0" err="1">
                <a:solidFill>
                  <a:schemeClr val="tx1"/>
                </a:solidFill>
                <a:effectLst/>
                <a:latin typeface="+mn-lt"/>
                <a:ea typeface="+mn-ea"/>
                <a:cs typeface="+mn-cs"/>
              </a:rPr>
              <a:t>SysTick</a:t>
            </a:r>
            <a:r>
              <a:rPr lang="en-US" sz="1200" kern="1200" dirty="0">
                <a:solidFill>
                  <a:schemeClr val="tx1"/>
                </a:solidFill>
                <a:effectLst/>
                <a:latin typeface="+mn-lt"/>
                <a:ea typeface="+mn-ea"/>
                <a:cs typeface="+mn-cs"/>
              </a:rPr>
              <a:t> must be sourced from a high speed clock source typically there is an MCLK. The MSP432 also includes two low frequency timers, the Real Time Clock as well as the Watchdog Timer. Both of these timers can use a 32KHz clock source and they can operate all the way down to LPM3.3 and LPM 3.5 power modes. In addition to their primary functions as RTC and Watchdog, they can also be used as interval timers, which can be really useful for the device to wake up periodically from LPM3. So all of these timers  that we have covered here they are all capable of generating interrupt based on their primary functions, whether that be PWM, capture compare, RTC or Watchdog, as well as they can also generate an interrupt as a generic interval timer.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CC701A6-F2CF-49CD-8BA2-2CB900EDBAE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3929207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6B3F775-7EE4-42C8-B9DE-C6CA2D3B431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194795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A452CD-A9EB-4EB7-B178-6C78E5D7F0A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446099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3134D8D-0A0C-4381-AF76-6483BFC93BE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362264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A452CD-A9EB-4EB7-B178-6C78E5D7F0A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28969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p:txBody>
          <a:bodyPr/>
          <a:lstStyle>
            <a:lvl1pPr>
              <a:defRPr>
                <a:latin typeface="Times New Roman" panose="02020603050405020304" pitchFamily="18" charset="0"/>
              </a:defRPr>
            </a:lvl1pPr>
          </a:lstStyle>
          <a:p>
            <a:pPr>
              <a:defRPr/>
            </a:pPr>
            <a:endParaRPr lang="es-ES" altLang="en-US"/>
          </a:p>
        </p:txBody>
      </p:sp>
      <p:sp>
        <p:nvSpPr>
          <p:cNvPr id="5" name="Rectangle 5"/>
          <p:cNvSpPr>
            <a:spLocks noGrp="1" noChangeArrowheads="1"/>
          </p:cNvSpPr>
          <p:nvPr>
            <p:ph type="ftr" sz="quarter" idx="11"/>
          </p:nvPr>
        </p:nvSpPr>
        <p:spPr/>
        <p:txBody>
          <a:bodyPr/>
          <a:lstStyle>
            <a:lvl1pPr>
              <a:defRPr>
                <a:latin typeface="Times New Roman" panose="02020603050405020304" pitchFamily="18" charset="0"/>
              </a:defRPr>
            </a:lvl1pPr>
          </a:lstStyle>
          <a:p>
            <a:pPr>
              <a:defRPr/>
            </a:pPr>
            <a:endParaRPr lang="es-ES" altLang="en-US"/>
          </a:p>
        </p:txBody>
      </p:sp>
      <p:sp>
        <p:nvSpPr>
          <p:cNvPr id="6" name="Rectangle 6"/>
          <p:cNvSpPr>
            <a:spLocks noGrp="1" noChangeArrowheads="1"/>
          </p:cNvSpPr>
          <p:nvPr>
            <p:ph type="sldNum" sz="quarter" idx="12"/>
          </p:nvPr>
        </p:nvSpPr>
        <p:spPr/>
        <p:txBody>
          <a:bodyPr/>
          <a:lstStyle>
            <a:lvl1pPr>
              <a:defRPr>
                <a:latin typeface="Times New Roman" panose="02020603050405020304" pitchFamily="18" charset="0"/>
              </a:defRPr>
            </a:lvl1pPr>
          </a:lstStyle>
          <a:p>
            <a:pPr>
              <a:defRPr/>
            </a:pPr>
            <a:fld id="{E198FA04-5D61-4545-B42B-65E9D8883465}" type="slidenum">
              <a:rPr lang="es-ES" altLang="en-US" smtClean="0"/>
              <a:pPr>
                <a:defRPr/>
              </a:pPr>
              <a:t>‹#›</a:t>
            </a:fld>
            <a:endParaRPr lang="es-ES" altLang="en-US"/>
          </a:p>
        </p:txBody>
      </p:sp>
    </p:spTree>
    <p:extLst>
      <p:ext uri="{BB962C8B-B14F-4D97-AF65-F5344CB8AC3E}">
        <p14:creationId xmlns:p14="http://schemas.microsoft.com/office/powerpoint/2010/main" val="40899564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p:txBody>
          <a:bodyPr/>
          <a:lstStyle>
            <a:lvl1pPr>
              <a:defRPr>
                <a:latin typeface="Times New Roman" panose="02020603050405020304" pitchFamily="18" charset="0"/>
              </a:defRPr>
            </a:lvl1pPr>
          </a:lstStyle>
          <a:p>
            <a:pPr>
              <a:defRPr/>
            </a:pPr>
            <a:endParaRPr lang="es-ES" altLang="en-US"/>
          </a:p>
        </p:txBody>
      </p:sp>
      <p:sp>
        <p:nvSpPr>
          <p:cNvPr id="5" name="Rectangle 5"/>
          <p:cNvSpPr>
            <a:spLocks noGrp="1" noChangeArrowheads="1"/>
          </p:cNvSpPr>
          <p:nvPr>
            <p:ph type="ftr" sz="quarter" idx="11"/>
          </p:nvPr>
        </p:nvSpPr>
        <p:spPr/>
        <p:txBody>
          <a:bodyPr/>
          <a:lstStyle>
            <a:lvl1pPr>
              <a:defRPr>
                <a:latin typeface="Times New Roman" panose="02020603050405020304" pitchFamily="18" charset="0"/>
              </a:defRPr>
            </a:lvl1pPr>
          </a:lstStyle>
          <a:p>
            <a:pPr>
              <a:defRPr/>
            </a:pPr>
            <a:endParaRPr lang="es-ES" altLang="en-US"/>
          </a:p>
        </p:txBody>
      </p:sp>
      <p:sp>
        <p:nvSpPr>
          <p:cNvPr id="6" name="Rectangle 6"/>
          <p:cNvSpPr>
            <a:spLocks noGrp="1" noChangeArrowheads="1"/>
          </p:cNvSpPr>
          <p:nvPr>
            <p:ph type="sldNum" sz="quarter" idx="12"/>
          </p:nvPr>
        </p:nvSpPr>
        <p:spPr/>
        <p:txBody>
          <a:bodyPr/>
          <a:lstStyle>
            <a:lvl1pPr>
              <a:defRPr>
                <a:latin typeface="Times New Roman" panose="02020603050405020304" pitchFamily="18" charset="0"/>
              </a:defRPr>
            </a:lvl1pPr>
          </a:lstStyle>
          <a:p>
            <a:pPr>
              <a:defRPr/>
            </a:pPr>
            <a:fld id="{FFBEF274-7BED-4143-ADD1-C63380350234}" type="slidenum">
              <a:rPr lang="es-ES" altLang="en-US" smtClean="0"/>
              <a:pPr>
                <a:defRPr/>
              </a:pPr>
              <a:t>‹#›</a:t>
            </a:fld>
            <a:endParaRPr lang="es-ES" altLang="en-US"/>
          </a:p>
        </p:txBody>
      </p:sp>
    </p:spTree>
    <p:extLst>
      <p:ext uri="{BB962C8B-B14F-4D97-AF65-F5344CB8AC3E}">
        <p14:creationId xmlns:p14="http://schemas.microsoft.com/office/powerpoint/2010/main" val="3407378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p:txBody>
          <a:bodyPr/>
          <a:lstStyle>
            <a:lvl1pPr>
              <a:defRPr>
                <a:latin typeface="Times New Roman" panose="02020603050405020304" pitchFamily="18" charset="0"/>
              </a:defRPr>
            </a:lvl1pPr>
          </a:lstStyle>
          <a:p>
            <a:pPr>
              <a:defRPr/>
            </a:pPr>
            <a:endParaRPr lang="es-ES" altLang="en-US"/>
          </a:p>
        </p:txBody>
      </p:sp>
      <p:sp>
        <p:nvSpPr>
          <p:cNvPr id="5" name="Rectangle 5"/>
          <p:cNvSpPr>
            <a:spLocks noGrp="1" noChangeArrowheads="1"/>
          </p:cNvSpPr>
          <p:nvPr>
            <p:ph type="ftr" sz="quarter" idx="11"/>
          </p:nvPr>
        </p:nvSpPr>
        <p:spPr/>
        <p:txBody>
          <a:bodyPr/>
          <a:lstStyle>
            <a:lvl1pPr>
              <a:defRPr>
                <a:latin typeface="Times New Roman" panose="02020603050405020304" pitchFamily="18" charset="0"/>
              </a:defRPr>
            </a:lvl1pPr>
          </a:lstStyle>
          <a:p>
            <a:pPr>
              <a:defRPr/>
            </a:pPr>
            <a:endParaRPr lang="es-ES" altLang="en-US"/>
          </a:p>
        </p:txBody>
      </p:sp>
      <p:sp>
        <p:nvSpPr>
          <p:cNvPr id="6" name="Rectangle 6"/>
          <p:cNvSpPr>
            <a:spLocks noGrp="1" noChangeArrowheads="1"/>
          </p:cNvSpPr>
          <p:nvPr>
            <p:ph type="sldNum" sz="quarter" idx="12"/>
          </p:nvPr>
        </p:nvSpPr>
        <p:spPr/>
        <p:txBody>
          <a:bodyPr/>
          <a:lstStyle>
            <a:lvl1pPr>
              <a:defRPr>
                <a:latin typeface="Times New Roman" panose="02020603050405020304" pitchFamily="18" charset="0"/>
              </a:defRPr>
            </a:lvl1pPr>
          </a:lstStyle>
          <a:p>
            <a:pPr>
              <a:defRPr/>
            </a:pPr>
            <a:fld id="{4128BE64-0B98-40A7-9187-F922F97A5C1C}" type="slidenum">
              <a:rPr lang="es-ES" altLang="en-US" smtClean="0"/>
              <a:pPr>
                <a:defRPr/>
              </a:pPr>
              <a:t>‹#›</a:t>
            </a:fld>
            <a:endParaRPr lang="es-ES" altLang="en-US"/>
          </a:p>
        </p:txBody>
      </p:sp>
    </p:spTree>
    <p:extLst>
      <p:ext uri="{BB962C8B-B14F-4D97-AF65-F5344CB8AC3E}">
        <p14:creationId xmlns:p14="http://schemas.microsoft.com/office/powerpoint/2010/main" val="206261984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es-ES" alt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s-ES" alt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A71E56B6-BC19-4A8E-9E20-89FA18DAC376}" type="slidenum">
              <a:rPr lang="es-ES" altLang="en-US">
                <a:solidFill>
                  <a:srgbClr val="000000"/>
                </a:solidFill>
              </a:rPr>
              <a:pPr>
                <a:defRPr/>
              </a:pPr>
              <a:t>‹#›</a:t>
            </a:fld>
            <a:endParaRPr lang="es-ES" altLang="en-US">
              <a:solidFill>
                <a:srgbClr val="000000"/>
              </a:solidFill>
            </a:endParaRPr>
          </a:p>
        </p:txBody>
      </p:sp>
    </p:spTree>
    <p:extLst>
      <p:ext uri="{BB962C8B-B14F-4D97-AF65-F5344CB8AC3E}">
        <p14:creationId xmlns:p14="http://schemas.microsoft.com/office/powerpoint/2010/main" val="278926470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s-ES" alt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s-ES" alt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D8BE4316-CCAE-41BD-8E0D-4D017CDBB14D}" type="slidenum">
              <a:rPr lang="es-ES" altLang="en-US">
                <a:solidFill>
                  <a:srgbClr val="000000"/>
                </a:solidFill>
              </a:rPr>
              <a:pPr>
                <a:defRPr/>
              </a:pPr>
              <a:t>‹#›</a:t>
            </a:fld>
            <a:endParaRPr lang="es-ES" altLang="en-US">
              <a:solidFill>
                <a:srgbClr val="000000"/>
              </a:solidFill>
            </a:endParaRPr>
          </a:p>
        </p:txBody>
      </p:sp>
    </p:spTree>
    <p:extLst>
      <p:ext uri="{BB962C8B-B14F-4D97-AF65-F5344CB8AC3E}">
        <p14:creationId xmlns:p14="http://schemas.microsoft.com/office/powerpoint/2010/main" val="14675596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s-ES" alt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s-ES" alt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2CF86137-2095-4616-B097-AB3A4F6B89B1}" type="slidenum">
              <a:rPr lang="es-ES" altLang="en-US">
                <a:solidFill>
                  <a:srgbClr val="000000"/>
                </a:solidFill>
              </a:rPr>
              <a:pPr>
                <a:defRPr/>
              </a:pPr>
              <a:t>‹#›</a:t>
            </a:fld>
            <a:endParaRPr lang="es-ES" altLang="en-US">
              <a:solidFill>
                <a:srgbClr val="000000"/>
              </a:solidFill>
            </a:endParaRPr>
          </a:p>
        </p:txBody>
      </p:sp>
    </p:spTree>
    <p:extLst>
      <p:ext uri="{BB962C8B-B14F-4D97-AF65-F5344CB8AC3E}">
        <p14:creationId xmlns:p14="http://schemas.microsoft.com/office/powerpoint/2010/main" val="182922968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s-ES" alt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s-ES" alt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9BAEA747-106D-4F3D-88FE-F11502A274D1}" type="slidenum">
              <a:rPr lang="es-ES" altLang="en-US">
                <a:solidFill>
                  <a:srgbClr val="000000"/>
                </a:solidFill>
              </a:rPr>
              <a:pPr>
                <a:defRPr/>
              </a:pPr>
              <a:t>‹#›</a:t>
            </a:fld>
            <a:endParaRPr lang="es-ES" altLang="en-US">
              <a:solidFill>
                <a:srgbClr val="000000"/>
              </a:solidFill>
            </a:endParaRPr>
          </a:p>
        </p:txBody>
      </p:sp>
    </p:spTree>
    <p:extLst>
      <p:ext uri="{BB962C8B-B14F-4D97-AF65-F5344CB8AC3E}">
        <p14:creationId xmlns:p14="http://schemas.microsoft.com/office/powerpoint/2010/main" val="379428994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s-ES" altLang="en-US">
              <a:solidFill>
                <a:srgbClr val="000000"/>
              </a:solidFill>
            </a:endParaRPr>
          </a:p>
        </p:txBody>
      </p:sp>
      <p:sp>
        <p:nvSpPr>
          <p:cNvPr id="8" name="Rectangle 5"/>
          <p:cNvSpPr>
            <a:spLocks noGrp="1" noChangeArrowheads="1"/>
          </p:cNvSpPr>
          <p:nvPr>
            <p:ph type="ftr" sz="quarter" idx="11"/>
          </p:nvPr>
        </p:nvSpPr>
        <p:spPr>
          <a:ln/>
        </p:spPr>
        <p:txBody>
          <a:bodyPr/>
          <a:lstStyle>
            <a:lvl1pPr>
              <a:defRPr/>
            </a:lvl1pPr>
          </a:lstStyle>
          <a:p>
            <a:pPr>
              <a:defRPr/>
            </a:pPr>
            <a:endParaRPr lang="es-ES" altLang="en-US">
              <a:solidFill>
                <a:srgbClr val="000000"/>
              </a:solidFill>
            </a:endParaRPr>
          </a:p>
        </p:txBody>
      </p:sp>
      <p:sp>
        <p:nvSpPr>
          <p:cNvPr id="9" name="Rectangle 6"/>
          <p:cNvSpPr>
            <a:spLocks noGrp="1" noChangeArrowheads="1"/>
          </p:cNvSpPr>
          <p:nvPr>
            <p:ph type="sldNum" sz="quarter" idx="12"/>
          </p:nvPr>
        </p:nvSpPr>
        <p:spPr>
          <a:ln/>
        </p:spPr>
        <p:txBody>
          <a:bodyPr/>
          <a:lstStyle>
            <a:lvl1pPr>
              <a:defRPr/>
            </a:lvl1pPr>
          </a:lstStyle>
          <a:p>
            <a:pPr>
              <a:defRPr/>
            </a:pPr>
            <a:fld id="{0EBB0D74-02E2-4803-B665-76349BD395FC}" type="slidenum">
              <a:rPr lang="es-ES" altLang="en-US">
                <a:solidFill>
                  <a:srgbClr val="000000"/>
                </a:solidFill>
              </a:rPr>
              <a:pPr>
                <a:defRPr/>
              </a:pPr>
              <a:t>‹#›</a:t>
            </a:fld>
            <a:endParaRPr lang="es-ES" altLang="en-US">
              <a:solidFill>
                <a:srgbClr val="000000"/>
              </a:solidFill>
            </a:endParaRPr>
          </a:p>
        </p:txBody>
      </p:sp>
    </p:spTree>
    <p:extLst>
      <p:ext uri="{BB962C8B-B14F-4D97-AF65-F5344CB8AC3E}">
        <p14:creationId xmlns:p14="http://schemas.microsoft.com/office/powerpoint/2010/main" val="301210631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s-ES" altLang="en-US">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s-ES" altLang="en-US">
              <a:solidFill>
                <a:srgbClr val="000000"/>
              </a:solidFill>
            </a:endParaRPr>
          </a:p>
        </p:txBody>
      </p:sp>
      <p:sp>
        <p:nvSpPr>
          <p:cNvPr id="5" name="Rectangle 6"/>
          <p:cNvSpPr>
            <a:spLocks noGrp="1" noChangeArrowheads="1"/>
          </p:cNvSpPr>
          <p:nvPr>
            <p:ph type="sldNum" sz="quarter" idx="12"/>
          </p:nvPr>
        </p:nvSpPr>
        <p:spPr>
          <a:ln/>
        </p:spPr>
        <p:txBody>
          <a:bodyPr/>
          <a:lstStyle>
            <a:lvl1pPr>
              <a:defRPr/>
            </a:lvl1pPr>
          </a:lstStyle>
          <a:p>
            <a:pPr>
              <a:defRPr/>
            </a:pPr>
            <a:fld id="{88A97856-5BD1-48C5-9430-7D77262C0EA9}" type="slidenum">
              <a:rPr lang="es-ES" altLang="en-US">
                <a:solidFill>
                  <a:srgbClr val="000000"/>
                </a:solidFill>
              </a:rPr>
              <a:pPr>
                <a:defRPr/>
              </a:pPr>
              <a:t>‹#›</a:t>
            </a:fld>
            <a:endParaRPr lang="es-ES" altLang="en-US">
              <a:solidFill>
                <a:srgbClr val="000000"/>
              </a:solidFill>
            </a:endParaRPr>
          </a:p>
        </p:txBody>
      </p:sp>
    </p:spTree>
    <p:extLst>
      <p:ext uri="{BB962C8B-B14F-4D97-AF65-F5344CB8AC3E}">
        <p14:creationId xmlns:p14="http://schemas.microsoft.com/office/powerpoint/2010/main" val="166526718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s-ES" altLang="en-US">
              <a:solidFill>
                <a:srgbClr val="000000"/>
              </a:solidFill>
            </a:endParaRPr>
          </a:p>
        </p:txBody>
      </p:sp>
      <p:sp>
        <p:nvSpPr>
          <p:cNvPr id="3" name="Rectangle 5"/>
          <p:cNvSpPr>
            <a:spLocks noGrp="1" noChangeArrowheads="1"/>
          </p:cNvSpPr>
          <p:nvPr>
            <p:ph type="ftr" sz="quarter" idx="11"/>
          </p:nvPr>
        </p:nvSpPr>
        <p:spPr>
          <a:ln/>
        </p:spPr>
        <p:txBody>
          <a:bodyPr/>
          <a:lstStyle>
            <a:lvl1pPr>
              <a:defRPr/>
            </a:lvl1pPr>
          </a:lstStyle>
          <a:p>
            <a:pPr>
              <a:defRPr/>
            </a:pPr>
            <a:endParaRPr lang="es-ES" altLang="en-US">
              <a:solidFill>
                <a:srgbClr val="000000"/>
              </a:solidFill>
            </a:endParaRPr>
          </a:p>
        </p:txBody>
      </p:sp>
      <p:sp>
        <p:nvSpPr>
          <p:cNvPr id="4" name="Rectangle 6"/>
          <p:cNvSpPr>
            <a:spLocks noGrp="1" noChangeArrowheads="1"/>
          </p:cNvSpPr>
          <p:nvPr>
            <p:ph type="sldNum" sz="quarter" idx="12"/>
          </p:nvPr>
        </p:nvSpPr>
        <p:spPr>
          <a:ln/>
        </p:spPr>
        <p:txBody>
          <a:bodyPr/>
          <a:lstStyle>
            <a:lvl1pPr>
              <a:defRPr/>
            </a:lvl1pPr>
          </a:lstStyle>
          <a:p>
            <a:pPr>
              <a:defRPr/>
            </a:pPr>
            <a:fld id="{1A953092-96E5-429D-86A0-33E30B00F311}" type="slidenum">
              <a:rPr lang="es-ES" altLang="en-US">
                <a:solidFill>
                  <a:srgbClr val="000000"/>
                </a:solidFill>
              </a:rPr>
              <a:pPr>
                <a:defRPr/>
              </a:pPr>
              <a:t>‹#›</a:t>
            </a:fld>
            <a:endParaRPr lang="es-ES" altLang="en-US">
              <a:solidFill>
                <a:srgbClr val="000000"/>
              </a:solidFill>
            </a:endParaRPr>
          </a:p>
        </p:txBody>
      </p:sp>
    </p:spTree>
    <p:extLst>
      <p:ext uri="{BB962C8B-B14F-4D97-AF65-F5344CB8AC3E}">
        <p14:creationId xmlns:p14="http://schemas.microsoft.com/office/powerpoint/2010/main" val="346294972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s-ES" alt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s-ES" alt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0032B0EB-38E4-4681-A1D7-C3C579695408}" type="slidenum">
              <a:rPr lang="es-ES" altLang="en-US">
                <a:solidFill>
                  <a:srgbClr val="000000"/>
                </a:solidFill>
              </a:rPr>
              <a:pPr>
                <a:defRPr/>
              </a:pPr>
              <a:t>‹#›</a:t>
            </a:fld>
            <a:endParaRPr lang="es-ES" altLang="en-US">
              <a:solidFill>
                <a:srgbClr val="000000"/>
              </a:solidFill>
            </a:endParaRPr>
          </a:p>
        </p:txBody>
      </p:sp>
    </p:spTree>
    <p:extLst>
      <p:ext uri="{BB962C8B-B14F-4D97-AF65-F5344CB8AC3E}">
        <p14:creationId xmlns:p14="http://schemas.microsoft.com/office/powerpoint/2010/main" val="21084095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p:txBody>
          <a:bodyPr/>
          <a:lstStyle>
            <a:lvl1pPr>
              <a:defRPr>
                <a:latin typeface="Times New Roman" panose="02020603050405020304" pitchFamily="18" charset="0"/>
              </a:defRPr>
            </a:lvl1pPr>
          </a:lstStyle>
          <a:p>
            <a:pPr>
              <a:defRPr/>
            </a:pPr>
            <a:endParaRPr lang="es-ES" altLang="en-US"/>
          </a:p>
        </p:txBody>
      </p:sp>
      <p:sp>
        <p:nvSpPr>
          <p:cNvPr id="5" name="Rectangle 5"/>
          <p:cNvSpPr>
            <a:spLocks noGrp="1" noChangeArrowheads="1"/>
          </p:cNvSpPr>
          <p:nvPr>
            <p:ph type="ftr" sz="quarter" idx="11"/>
          </p:nvPr>
        </p:nvSpPr>
        <p:spPr/>
        <p:txBody>
          <a:bodyPr/>
          <a:lstStyle>
            <a:lvl1pPr>
              <a:defRPr>
                <a:latin typeface="Times New Roman" panose="02020603050405020304" pitchFamily="18" charset="0"/>
              </a:defRPr>
            </a:lvl1pPr>
          </a:lstStyle>
          <a:p>
            <a:pPr>
              <a:defRPr/>
            </a:pPr>
            <a:endParaRPr lang="es-ES" altLang="en-US"/>
          </a:p>
        </p:txBody>
      </p:sp>
      <p:sp>
        <p:nvSpPr>
          <p:cNvPr id="6" name="Rectangle 6"/>
          <p:cNvSpPr>
            <a:spLocks noGrp="1" noChangeArrowheads="1"/>
          </p:cNvSpPr>
          <p:nvPr>
            <p:ph type="sldNum" sz="quarter" idx="12"/>
          </p:nvPr>
        </p:nvSpPr>
        <p:spPr/>
        <p:txBody>
          <a:bodyPr/>
          <a:lstStyle>
            <a:lvl1pPr>
              <a:defRPr>
                <a:latin typeface="Times New Roman" panose="02020603050405020304" pitchFamily="18" charset="0"/>
              </a:defRPr>
            </a:lvl1pPr>
          </a:lstStyle>
          <a:p>
            <a:pPr>
              <a:defRPr/>
            </a:pPr>
            <a:fld id="{3A95BBC3-718B-4935-8749-E50A3083EFD9}" type="slidenum">
              <a:rPr lang="es-ES" altLang="en-US" smtClean="0"/>
              <a:pPr>
                <a:defRPr/>
              </a:pPr>
              <a:t>‹#›</a:t>
            </a:fld>
            <a:endParaRPr lang="es-ES" altLang="en-US"/>
          </a:p>
        </p:txBody>
      </p:sp>
    </p:spTree>
    <p:extLst>
      <p:ext uri="{BB962C8B-B14F-4D97-AF65-F5344CB8AC3E}">
        <p14:creationId xmlns:p14="http://schemas.microsoft.com/office/powerpoint/2010/main" val="344483737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s-ES" alt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s-ES" alt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145D9B99-E028-4213-8BB7-6A87858D0CD0}" type="slidenum">
              <a:rPr lang="es-ES" altLang="en-US">
                <a:solidFill>
                  <a:srgbClr val="000000"/>
                </a:solidFill>
              </a:rPr>
              <a:pPr>
                <a:defRPr/>
              </a:pPr>
              <a:t>‹#›</a:t>
            </a:fld>
            <a:endParaRPr lang="es-ES" altLang="en-US">
              <a:solidFill>
                <a:srgbClr val="000000"/>
              </a:solidFill>
            </a:endParaRPr>
          </a:p>
        </p:txBody>
      </p:sp>
    </p:spTree>
    <p:extLst>
      <p:ext uri="{BB962C8B-B14F-4D97-AF65-F5344CB8AC3E}">
        <p14:creationId xmlns:p14="http://schemas.microsoft.com/office/powerpoint/2010/main" val="198544952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s-ES" alt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s-ES" alt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666C18D2-AC5F-4BEA-869A-E2EC69F56252}" type="slidenum">
              <a:rPr lang="es-ES" altLang="en-US">
                <a:solidFill>
                  <a:srgbClr val="000000"/>
                </a:solidFill>
              </a:rPr>
              <a:pPr>
                <a:defRPr/>
              </a:pPr>
              <a:t>‹#›</a:t>
            </a:fld>
            <a:endParaRPr lang="es-ES" altLang="en-US">
              <a:solidFill>
                <a:srgbClr val="000000"/>
              </a:solidFill>
            </a:endParaRPr>
          </a:p>
        </p:txBody>
      </p:sp>
    </p:spTree>
    <p:extLst>
      <p:ext uri="{BB962C8B-B14F-4D97-AF65-F5344CB8AC3E}">
        <p14:creationId xmlns:p14="http://schemas.microsoft.com/office/powerpoint/2010/main" val="212943257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s-ES" alt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s-ES" alt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6D521155-9F4D-477B-AFC0-6F78E3282A9F}" type="slidenum">
              <a:rPr lang="es-ES" altLang="en-US">
                <a:solidFill>
                  <a:srgbClr val="000000"/>
                </a:solidFill>
              </a:rPr>
              <a:pPr>
                <a:defRPr/>
              </a:pPr>
              <a:t>‹#›</a:t>
            </a:fld>
            <a:endParaRPr lang="es-ES" altLang="en-US">
              <a:solidFill>
                <a:srgbClr val="000000"/>
              </a:solidFill>
            </a:endParaRPr>
          </a:p>
        </p:txBody>
      </p:sp>
    </p:spTree>
    <p:extLst>
      <p:ext uri="{BB962C8B-B14F-4D97-AF65-F5344CB8AC3E}">
        <p14:creationId xmlns:p14="http://schemas.microsoft.com/office/powerpoint/2010/main" val="167123836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7CC61180-5010-4C28-831B-11DA910119EC}" type="datetimeFigureOut">
              <a:rPr lang="en-US" smtClean="0"/>
              <a:pPr/>
              <a:t>9/11/2022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63CB1FE-BFFF-4162-96A9-47AC7DF874C4}" type="slidenum">
              <a:rPr lang="en-US" smtClean="0"/>
              <a:pPr/>
              <a:t>‹#›</a:t>
            </a:fld>
            <a:endParaRPr lang="en-US"/>
          </a:p>
        </p:txBody>
      </p:sp>
    </p:spTree>
    <p:extLst>
      <p:ext uri="{BB962C8B-B14F-4D97-AF65-F5344CB8AC3E}">
        <p14:creationId xmlns:p14="http://schemas.microsoft.com/office/powerpoint/2010/main" val="177655984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762000"/>
          </a:xfrm>
        </p:spPr>
        <p:txBody>
          <a:bodyPr/>
          <a:lstStyle/>
          <a:p>
            <a:r>
              <a:rPr lang="en-US" dirty="0"/>
              <a:t>Click to edit Master title style</a:t>
            </a:r>
          </a:p>
        </p:txBody>
      </p:sp>
      <p:sp>
        <p:nvSpPr>
          <p:cNvPr id="3" name="Content Placeholder 2"/>
          <p:cNvSpPr>
            <a:spLocks noGrp="1"/>
          </p:cNvSpPr>
          <p:nvPr>
            <p:ph idx="1"/>
          </p:nvPr>
        </p:nvSpPr>
        <p:spPr>
          <a:xfrm>
            <a:off x="457200" y="1066800"/>
            <a:ext cx="8229600" cy="505936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7CC61180-5010-4C28-831B-11DA910119EC}" type="datetimeFigureOut">
              <a:rPr lang="en-US" smtClean="0"/>
              <a:pPr/>
              <a:t>9/11/2022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63CB1FE-BFFF-4162-96A9-47AC7DF874C4}" type="slidenum">
              <a:rPr lang="en-US" smtClean="0"/>
              <a:pPr/>
              <a:t>‹#›</a:t>
            </a:fld>
            <a:endParaRPr lang="en-US"/>
          </a:p>
        </p:txBody>
      </p:sp>
    </p:spTree>
    <p:extLst>
      <p:ext uri="{BB962C8B-B14F-4D97-AF65-F5344CB8AC3E}">
        <p14:creationId xmlns:p14="http://schemas.microsoft.com/office/powerpoint/2010/main" val="325903369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CC61180-5010-4C28-831B-11DA910119EC}" type="datetimeFigureOut">
              <a:rPr lang="en-US" smtClean="0"/>
              <a:pPr/>
              <a:t>9/11/2022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63CB1FE-BFFF-4162-96A9-47AC7DF874C4}" type="slidenum">
              <a:rPr lang="en-US" smtClean="0"/>
              <a:pPr/>
              <a:t>‹#›</a:t>
            </a:fld>
            <a:endParaRPr lang="en-US"/>
          </a:p>
        </p:txBody>
      </p:sp>
    </p:spTree>
    <p:extLst>
      <p:ext uri="{BB962C8B-B14F-4D97-AF65-F5344CB8AC3E}">
        <p14:creationId xmlns:p14="http://schemas.microsoft.com/office/powerpoint/2010/main" val="190112326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CC61180-5010-4C28-831B-11DA910119EC}" type="datetimeFigureOut">
              <a:rPr lang="en-US" smtClean="0"/>
              <a:pPr/>
              <a:t>9/11/2022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63CB1FE-BFFF-4162-96A9-47AC7DF874C4}" type="slidenum">
              <a:rPr lang="en-US" smtClean="0"/>
              <a:pPr/>
              <a:t>‹#›</a:t>
            </a:fld>
            <a:endParaRPr lang="en-US"/>
          </a:p>
        </p:txBody>
      </p:sp>
    </p:spTree>
    <p:extLst>
      <p:ext uri="{BB962C8B-B14F-4D97-AF65-F5344CB8AC3E}">
        <p14:creationId xmlns:p14="http://schemas.microsoft.com/office/powerpoint/2010/main" val="32477891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CC61180-5010-4C28-831B-11DA910119EC}" type="datetimeFigureOut">
              <a:rPr lang="en-US" smtClean="0"/>
              <a:pPr/>
              <a:t>9/11/2022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63CB1FE-BFFF-4162-96A9-47AC7DF874C4}" type="slidenum">
              <a:rPr lang="en-US" smtClean="0"/>
              <a:pPr/>
              <a:t>‹#›</a:t>
            </a:fld>
            <a:endParaRPr lang="en-US"/>
          </a:p>
        </p:txBody>
      </p:sp>
    </p:spTree>
    <p:extLst>
      <p:ext uri="{BB962C8B-B14F-4D97-AF65-F5344CB8AC3E}">
        <p14:creationId xmlns:p14="http://schemas.microsoft.com/office/powerpoint/2010/main" val="67283411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CC61180-5010-4C28-831B-11DA910119EC}" type="datetimeFigureOut">
              <a:rPr lang="en-US" smtClean="0"/>
              <a:pPr/>
              <a:t>9/11/2022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63CB1FE-BFFF-4162-96A9-47AC7DF874C4}" type="slidenum">
              <a:rPr lang="en-US" smtClean="0"/>
              <a:pPr/>
              <a:t>‹#›</a:t>
            </a:fld>
            <a:endParaRPr lang="en-US"/>
          </a:p>
        </p:txBody>
      </p:sp>
    </p:spTree>
    <p:extLst>
      <p:ext uri="{BB962C8B-B14F-4D97-AF65-F5344CB8AC3E}">
        <p14:creationId xmlns:p14="http://schemas.microsoft.com/office/powerpoint/2010/main" val="315669362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CC61180-5010-4C28-831B-11DA910119EC}" type="datetimeFigureOut">
              <a:rPr lang="en-US" smtClean="0"/>
              <a:pPr/>
              <a:t>9/11/2022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63CB1FE-BFFF-4162-96A9-47AC7DF874C4}" type="slidenum">
              <a:rPr lang="en-US" smtClean="0"/>
              <a:pPr/>
              <a:t>‹#›</a:t>
            </a:fld>
            <a:endParaRPr lang="en-US"/>
          </a:p>
        </p:txBody>
      </p:sp>
    </p:spTree>
    <p:extLst>
      <p:ext uri="{BB962C8B-B14F-4D97-AF65-F5344CB8AC3E}">
        <p14:creationId xmlns:p14="http://schemas.microsoft.com/office/powerpoint/2010/main" val="42713189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p:txBody>
          <a:bodyPr/>
          <a:lstStyle>
            <a:lvl1pPr>
              <a:defRPr>
                <a:latin typeface="Times New Roman" panose="02020603050405020304" pitchFamily="18" charset="0"/>
              </a:defRPr>
            </a:lvl1pPr>
          </a:lstStyle>
          <a:p>
            <a:pPr>
              <a:defRPr/>
            </a:pPr>
            <a:endParaRPr lang="es-ES" altLang="en-US"/>
          </a:p>
        </p:txBody>
      </p:sp>
      <p:sp>
        <p:nvSpPr>
          <p:cNvPr id="5" name="Rectangle 5"/>
          <p:cNvSpPr>
            <a:spLocks noGrp="1" noChangeArrowheads="1"/>
          </p:cNvSpPr>
          <p:nvPr>
            <p:ph type="ftr" sz="quarter" idx="11"/>
          </p:nvPr>
        </p:nvSpPr>
        <p:spPr/>
        <p:txBody>
          <a:bodyPr/>
          <a:lstStyle>
            <a:lvl1pPr>
              <a:defRPr>
                <a:latin typeface="Times New Roman" panose="02020603050405020304" pitchFamily="18" charset="0"/>
              </a:defRPr>
            </a:lvl1pPr>
          </a:lstStyle>
          <a:p>
            <a:pPr>
              <a:defRPr/>
            </a:pPr>
            <a:endParaRPr lang="es-ES" altLang="en-US"/>
          </a:p>
        </p:txBody>
      </p:sp>
      <p:sp>
        <p:nvSpPr>
          <p:cNvPr id="6" name="Rectangle 6"/>
          <p:cNvSpPr>
            <a:spLocks noGrp="1" noChangeArrowheads="1"/>
          </p:cNvSpPr>
          <p:nvPr>
            <p:ph type="sldNum" sz="quarter" idx="12"/>
          </p:nvPr>
        </p:nvSpPr>
        <p:spPr/>
        <p:txBody>
          <a:bodyPr/>
          <a:lstStyle>
            <a:lvl1pPr>
              <a:defRPr>
                <a:latin typeface="Times New Roman" panose="02020603050405020304" pitchFamily="18" charset="0"/>
              </a:defRPr>
            </a:lvl1pPr>
          </a:lstStyle>
          <a:p>
            <a:pPr>
              <a:defRPr/>
            </a:pPr>
            <a:fld id="{02F830BD-F6A7-4D82-8D24-9703E0BBF044}" type="slidenum">
              <a:rPr lang="es-ES" altLang="en-US" smtClean="0"/>
              <a:pPr>
                <a:defRPr/>
              </a:pPr>
              <a:t>‹#›</a:t>
            </a:fld>
            <a:endParaRPr lang="es-ES" altLang="en-US"/>
          </a:p>
        </p:txBody>
      </p:sp>
    </p:spTree>
    <p:extLst>
      <p:ext uri="{BB962C8B-B14F-4D97-AF65-F5344CB8AC3E}">
        <p14:creationId xmlns:p14="http://schemas.microsoft.com/office/powerpoint/2010/main" val="351137690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CC61180-5010-4C28-831B-11DA910119EC}" type="datetimeFigureOut">
              <a:rPr lang="en-US" smtClean="0"/>
              <a:pPr/>
              <a:t>9/11/2022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63CB1FE-BFFF-4162-96A9-47AC7DF874C4}" type="slidenum">
              <a:rPr lang="en-US" smtClean="0"/>
              <a:pPr/>
              <a:t>‹#›</a:t>
            </a:fld>
            <a:endParaRPr lang="en-US"/>
          </a:p>
        </p:txBody>
      </p:sp>
    </p:spTree>
    <p:extLst>
      <p:ext uri="{BB962C8B-B14F-4D97-AF65-F5344CB8AC3E}">
        <p14:creationId xmlns:p14="http://schemas.microsoft.com/office/powerpoint/2010/main" val="395086060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CC61180-5010-4C28-831B-11DA910119EC}" type="datetimeFigureOut">
              <a:rPr lang="en-US" smtClean="0"/>
              <a:pPr/>
              <a:t>9/11/2022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63CB1FE-BFFF-4162-96A9-47AC7DF874C4}" type="slidenum">
              <a:rPr lang="en-US" smtClean="0"/>
              <a:pPr/>
              <a:t>‹#›</a:t>
            </a:fld>
            <a:endParaRPr lang="en-US"/>
          </a:p>
        </p:txBody>
      </p:sp>
    </p:spTree>
    <p:extLst>
      <p:ext uri="{BB962C8B-B14F-4D97-AF65-F5344CB8AC3E}">
        <p14:creationId xmlns:p14="http://schemas.microsoft.com/office/powerpoint/2010/main" val="272901597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CC61180-5010-4C28-831B-11DA910119EC}" type="datetimeFigureOut">
              <a:rPr lang="en-US" smtClean="0"/>
              <a:pPr/>
              <a:t>9/11/2022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63CB1FE-BFFF-4162-96A9-47AC7DF874C4}" type="slidenum">
              <a:rPr lang="en-US" smtClean="0"/>
              <a:pPr/>
              <a:t>‹#›</a:t>
            </a:fld>
            <a:endParaRPr lang="en-US"/>
          </a:p>
        </p:txBody>
      </p:sp>
    </p:spTree>
    <p:extLst>
      <p:ext uri="{BB962C8B-B14F-4D97-AF65-F5344CB8AC3E}">
        <p14:creationId xmlns:p14="http://schemas.microsoft.com/office/powerpoint/2010/main" val="251869798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CC61180-5010-4C28-831B-11DA910119EC}" type="datetimeFigureOut">
              <a:rPr lang="en-US" smtClean="0"/>
              <a:pPr/>
              <a:t>9/11/2022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63CB1FE-BFFF-4162-96A9-47AC7DF874C4}" type="slidenum">
              <a:rPr lang="en-US" smtClean="0"/>
              <a:pPr/>
              <a:t>‹#›</a:t>
            </a:fld>
            <a:endParaRPr lang="en-US"/>
          </a:p>
        </p:txBody>
      </p:sp>
    </p:spTree>
    <p:extLst>
      <p:ext uri="{BB962C8B-B14F-4D97-AF65-F5344CB8AC3E}">
        <p14:creationId xmlns:p14="http://schemas.microsoft.com/office/powerpoint/2010/main" val="132020041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45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F0ED1DA-5BBD-488F-B996-0339D686E221}" type="datetime1">
              <a:rPr lang="en-IE" altLang="en-US" smtClean="0">
                <a:solidFill>
                  <a:prstClr val="white">
                    <a:tint val="75000"/>
                  </a:prstClr>
                </a:solidFill>
              </a:rPr>
              <a:pPr/>
              <a:t>11/09/2022</a:t>
            </a:fld>
            <a:endParaRPr lang="en-IE" altLang="en-US">
              <a:solidFill>
                <a:prstClr val="white">
                  <a:tint val="75000"/>
                </a:prstClr>
              </a:solidFill>
            </a:endParaRPr>
          </a:p>
        </p:txBody>
      </p:sp>
      <p:sp>
        <p:nvSpPr>
          <p:cNvPr id="5" name="Footer Placeholder 4"/>
          <p:cNvSpPr>
            <a:spLocks noGrp="1"/>
          </p:cNvSpPr>
          <p:nvPr>
            <p:ph type="ftr" sz="quarter" idx="11"/>
          </p:nvPr>
        </p:nvSpPr>
        <p:spPr/>
        <p:txBody>
          <a:bodyPr/>
          <a:lstStyle/>
          <a:p>
            <a:r>
              <a:rPr lang="en-IE" altLang="en-US">
                <a:solidFill>
                  <a:prstClr val="white">
                    <a:tint val="75000"/>
                  </a:prstClr>
                </a:solidFill>
              </a:rPr>
              <a:t>UBC 104 Embedded Systems</a:t>
            </a:r>
          </a:p>
        </p:txBody>
      </p:sp>
      <p:sp>
        <p:nvSpPr>
          <p:cNvPr id="6" name="Slide Number Placeholder 5"/>
          <p:cNvSpPr>
            <a:spLocks noGrp="1"/>
          </p:cNvSpPr>
          <p:nvPr>
            <p:ph type="sldNum" sz="quarter" idx="12"/>
          </p:nvPr>
        </p:nvSpPr>
        <p:spPr/>
        <p:txBody>
          <a:bodyPr/>
          <a:lstStyle/>
          <a:p>
            <a:fld id="{1D7C5FF3-E765-43ED-979E-44D4D65A9FA8}" type="slidenum">
              <a:rPr lang="en-IE" altLang="en-US" smtClean="0">
                <a:solidFill>
                  <a:prstClr val="white">
                    <a:tint val="75000"/>
                  </a:prstClr>
                </a:solidFill>
              </a:rPr>
              <a:pPr/>
              <a:t>‹#›</a:t>
            </a:fld>
            <a:endParaRPr lang="en-IE" altLang="en-US">
              <a:solidFill>
                <a:prstClr val="white">
                  <a:tint val="75000"/>
                </a:prstClr>
              </a:solidFill>
            </a:endParaRPr>
          </a:p>
        </p:txBody>
      </p:sp>
    </p:spTree>
    <p:extLst>
      <p:ext uri="{BB962C8B-B14F-4D97-AF65-F5344CB8AC3E}">
        <p14:creationId xmlns:p14="http://schemas.microsoft.com/office/powerpoint/2010/main" val="3523841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831EBF3-C253-4874-806F-A92A9E139ED3}" type="datetime1">
              <a:rPr lang="en-IE" altLang="en-US" smtClean="0">
                <a:solidFill>
                  <a:prstClr val="white">
                    <a:tint val="75000"/>
                  </a:prstClr>
                </a:solidFill>
              </a:rPr>
              <a:pPr/>
              <a:t>11/09/2022</a:t>
            </a:fld>
            <a:endParaRPr lang="en-IE" altLang="en-US">
              <a:solidFill>
                <a:prstClr val="white">
                  <a:tint val="75000"/>
                </a:prstClr>
              </a:solidFill>
            </a:endParaRPr>
          </a:p>
        </p:txBody>
      </p:sp>
      <p:sp>
        <p:nvSpPr>
          <p:cNvPr id="5" name="Footer Placeholder 4"/>
          <p:cNvSpPr>
            <a:spLocks noGrp="1"/>
          </p:cNvSpPr>
          <p:nvPr>
            <p:ph type="ftr" sz="quarter" idx="11"/>
          </p:nvPr>
        </p:nvSpPr>
        <p:spPr/>
        <p:txBody>
          <a:bodyPr/>
          <a:lstStyle/>
          <a:p>
            <a:r>
              <a:rPr lang="en-IE" altLang="en-US">
                <a:solidFill>
                  <a:prstClr val="white">
                    <a:tint val="75000"/>
                  </a:prstClr>
                </a:solidFill>
              </a:rPr>
              <a:t>UBC 104 Embedded Systems</a:t>
            </a:r>
          </a:p>
        </p:txBody>
      </p:sp>
      <p:sp>
        <p:nvSpPr>
          <p:cNvPr id="6" name="Slide Number Placeholder 5"/>
          <p:cNvSpPr>
            <a:spLocks noGrp="1"/>
          </p:cNvSpPr>
          <p:nvPr>
            <p:ph type="sldNum" sz="quarter" idx="12"/>
          </p:nvPr>
        </p:nvSpPr>
        <p:spPr/>
        <p:txBody>
          <a:bodyPr/>
          <a:lstStyle/>
          <a:p>
            <a:fld id="{4CF6C01C-295F-4EF3-97D4-FED5EA0DEA79}" type="slidenum">
              <a:rPr lang="en-IE" altLang="en-US" smtClean="0">
                <a:solidFill>
                  <a:prstClr val="white">
                    <a:tint val="75000"/>
                  </a:prstClr>
                </a:solidFill>
              </a:rPr>
              <a:pPr/>
              <a:t>‹#›</a:t>
            </a:fld>
            <a:endParaRPr lang="en-IE" altLang="en-US">
              <a:solidFill>
                <a:prstClr val="white">
                  <a:tint val="75000"/>
                </a:prstClr>
              </a:solidFill>
            </a:endParaRPr>
          </a:p>
        </p:txBody>
      </p:sp>
    </p:spTree>
    <p:extLst>
      <p:ext uri="{BB962C8B-B14F-4D97-AF65-F5344CB8AC3E}">
        <p14:creationId xmlns:p14="http://schemas.microsoft.com/office/powerpoint/2010/main" val="37253862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41"/>
            <a:ext cx="7886700" cy="2852737"/>
          </a:xfrm>
        </p:spPr>
        <p:txBody>
          <a:bodyPr anchor="b"/>
          <a:lstStyle>
            <a:lvl1pPr>
              <a:defRPr sz="4500"/>
            </a:lvl1pPr>
          </a:lstStyle>
          <a:p>
            <a:r>
              <a:rPr lang="en-US"/>
              <a:t>Click to edit Master title style</a:t>
            </a:r>
            <a:endParaRPr lang="en-US" dirty="0"/>
          </a:p>
        </p:txBody>
      </p:sp>
      <p:sp>
        <p:nvSpPr>
          <p:cNvPr id="3" name="Text Placeholder 2"/>
          <p:cNvSpPr>
            <a:spLocks noGrp="1"/>
          </p:cNvSpPr>
          <p:nvPr>
            <p:ph type="body" idx="1"/>
          </p:nvPr>
        </p:nvSpPr>
        <p:spPr>
          <a:xfrm>
            <a:off x="623888" y="4589466"/>
            <a:ext cx="7886700" cy="1500187"/>
          </a:xfrm>
        </p:spPr>
        <p:txBody>
          <a:bodyPr/>
          <a:lstStyle>
            <a:lvl1pPr marL="0" indent="0">
              <a:buNone/>
              <a:defRPr sz="18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B5737ED-A5EA-4C12-9F4F-1CA5B8E5B958}" type="datetime1">
              <a:rPr lang="en-IE" altLang="en-US" smtClean="0">
                <a:solidFill>
                  <a:prstClr val="white">
                    <a:tint val="75000"/>
                  </a:prstClr>
                </a:solidFill>
              </a:rPr>
              <a:pPr/>
              <a:t>11/09/2022</a:t>
            </a:fld>
            <a:endParaRPr lang="en-IE" altLang="en-US">
              <a:solidFill>
                <a:prstClr val="white">
                  <a:tint val="75000"/>
                </a:prstClr>
              </a:solidFill>
            </a:endParaRPr>
          </a:p>
        </p:txBody>
      </p:sp>
      <p:sp>
        <p:nvSpPr>
          <p:cNvPr id="5" name="Footer Placeholder 4"/>
          <p:cNvSpPr>
            <a:spLocks noGrp="1"/>
          </p:cNvSpPr>
          <p:nvPr>
            <p:ph type="ftr" sz="quarter" idx="11"/>
          </p:nvPr>
        </p:nvSpPr>
        <p:spPr/>
        <p:txBody>
          <a:bodyPr/>
          <a:lstStyle/>
          <a:p>
            <a:r>
              <a:rPr lang="en-IE" altLang="en-US">
                <a:solidFill>
                  <a:prstClr val="white">
                    <a:tint val="75000"/>
                  </a:prstClr>
                </a:solidFill>
              </a:rPr>
              <a:t>UBC 104 Embedded Systems</a:t>
            </a:r>
          </a:p>
        </p:txBody>
      </p:sp>
      <p:sp>
        <p:nvSpPr>
          <p:cNvPr id="6" name="Slide Number Placeholder 5"/>
          <p:cNvSpPr>
            <a:spLocks noGrp="1"/>
          </p:cNvSpPr>
          <p:nvPr>
            <p:ph type="sldNum" sz="quarter" idx="12"/>
          </p:nvPr>
        </p:nvSpPr>
        <p:spPr/>
        <p:txBody>
          <a:bodyPr/>
          <a:lstStyle/>
          <a:p>
            <a:fld id="{7C2F564B-ABAC-4ABD-9DEE-AEA54037BDD6}" type="slidenum">
              <a:rPr lang="en-IE" altLang="en-US" smtClean="0">
                <a:solidFill>
                  <a:prstClr val="white">
                    <a:tint val="75000"/>
                  </a:prstClr>
                </a:solidFill>
              </a:rPr>
              <a:pPr/>
              <a:t>‹#›</a:t>
            </a:fld>
            <a:endParaRPr lang="en-IE" altLang="en-US">
              <a:solidFill>
                <a:prstClr val="white">
                  <a:tint val="75000"/>
                </a:prstClr>
              </a:solidFill>
            </a:endParaRPr>
          </a:p>
        </p:txBody>
      </p:sp>
    </p:spTree>
    <p:extLst>
      <p:ext uri="{BB962C8B-B14F-4D97-AF65-F5344CB8AC3E}">
        <p14:creationId xmlns:p14="http://schemas.microsoft.com/office/powerpoint/2010/main" val="15545900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DD7E714-83D8-4778-A652-175A5A46C18A}" type="datetime1">
              <a:rPr lang="en-IE" altLang="en-US" smtClean="0">
                <a:solidFill>
                  <a:prstClr val="white">
                    <a:tint val="75000"/>
                  </a:prstClr>
                </a:solidFill>
              </a:rPr>
              <a:pPr/>
              <a:t>11/09/2022</a:t>
            </a:fld>
            <a:endParaRPr lang="en-IE" altLang="en-US">
              <a:solidFill>
                <a:prstClr val="white">
                  <a:tint val="75000"/>
                </a:prstClr>
              </a:solidFill>
            </a:endParaRPr>
          </a:p>
        </p:txBody>
      </p:sp>
      <p:sp>
        <p:nvSpPr>
          <p:cNvPr id="6" name="Footer Placeholder 5"/>
          <p:cNvSpPr>
            <a:spLocks noGrp="1"/>
          </p:cNvSpPr>
          <p:nvPr>
            <p:ph type="ftr" sz="quarter" idx="11"/>
          </p:nvPr>
        </p:nvSpPr>
        <p:spPr/>
        <p:txBody>
          <a:bodyPr/>
          <a:lstStyle/>
          <a:p>
            <a:r>
              <a:rPr lang="en-IE" altLang="en-US">
                <a:solidFill>
                  <a:prstClr val="white">
                    <a:tint val="75000"/>
                  </a:prstClr>
                </a:solidFill>
              </a:rPr>
              <a:t>UBC 104 Embedded Systems</a:t>
            </a:r>
          </a:p>
        </p:txBody>
      </p:sp>
      <p:sp>
        <p:nvSpPr>
          <p:cNvPr id="7" name="Slide Number Placeholder 6"/>
          <p:cNvSpPr>
            <a:spLocks noGrp="1"/>
          </p:cNvSpPr>
          <p:nvPr>
            <p:ph type="sldNum" sz="quarter" idx="12"/>
          </p:nvPr>
        </p:nvSpPr>
        <p:spPr/>
        <p:txBody>
          <a:bodyPr/>
          <a:lstStyle/>
          <a:p>
            <a:fld id="{BF82D5EA-EF5B-4BE9-8C0D-352D39127B3E}" type="slidenum">
              <a:rPr lang="en-IE" altLang="en-US" smtClean="0">
                <a:solidFill>
                  <a:prstClr val="white">
                    <a:tint val="75000"/>
                  </a:prstClr>
                </a:solidFill>
              </a:rPr>
              <a:pPr/>
              <a:t>‹#›</a:t>
            </a:fld>
            <a:endParaRPr lang="en-IE" altLang="en-US">
              <a:solidFill>
                <a:prstClr val="white">
                  <a:tint val="75000"/>
                </a:prstClr>
              </a:solidFill>
            </a:endParaRPr>
          </a:p>
        </p:txBody>
      </p:sp>
    </p:spTree>
    <p:extLst>
      <p:ext uri="{BB962C8B-B14F-4D97-AF65-F5344CB8AC3E}">
        <p14:creationId xmlns:p14="http://schemas.microsoft.com/office/powerpoint/2010/main" val="205474788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8"/>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1"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1"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E9FA40D-C6E5-43D6-80F4-295D15A19475}" type="datetime1">
              <a:rPr lang="en-IE" altLang="en-US" smtClean="0">
                <a:solidFill>
                  <a:prstClr val="white">
                    <a:tint val="75000"/>
                  </a:prstClr>
                </a:solidFill>
              </a:rPr>
              <a:pPr/>
              <a:t>11/09/2022</a:t>
            </a:fld>
            <a:endParaRPr lang="en-IE" altLang="en-US">
              <a:solidFill>
                <a:prstClr val="white">
                  <a:tint val="75000"/>
                </a:prstClr>
              </a:solidFill>
            </a:endParaRPr>
          </a:p>
        </p:txBody>
      </p:sp>
      <p:sp>
        <p:nvSpPr>
          <p:cNvPr id="8" name="Footer Placeholder 7"/>
          <p:cNvSpPr>
            <a:spLocks noGrp="1"/>
          </p:cNvSpPr>
          <p:nvPr>
            <p:ph type="ftr" sz="quarter" idx="11"/>
          </p:nvPr>
        </p:nvSpPr>
        <p:spPr/>
        <p:txBody>
          <a:bodyPr/>
          <a:lstStyle/>
          <a:p>
            <a:r>
              <a:rPr lang="en-IE" altLang="en-US">
                <a:solidFill>
                  <a:prstClr val="white">
                    <a:tint val="75000"/>
                  </a:prstClr>
                </a:solidFill>
              </a:rPr>
              <a:t>UBC 104 Embedded Systems</a:t>
            </a:r>
          </a:p>
        </p:txBody>
      </p:sp>
      <p:sp>
        <p:nvSpPr>
          <p:cNvPr id="9" name="Slide Number Placeholder 8"/>
          <p:cNvSpPr>
            <a:spLocks noGrp="1"/>
          </p:cNvSpPr>
          <p:nvPr>
            <p:ph type="sldNum" sz="quarter" idx="12"/>
          </p:nvPr>
        </p:nvSpPr>
        <p:spPr/>
        <p:txBody>
          <a:bodyPr/>
          <a:lstStyle/>
          <a:p>
            <a:fld id="{6E542D6C-2440-4626-BE0B-0B6C5CC436FF}" type="slidenum">
              <a:rPr lang="en-IE" altLang="en-US" smtClean="0">
                <a:solidFill>
                  <a:prstClr val="white">
                    <a:tint val="75000"/>
                  </a:prstClr>
                </a:solidFill>
              </a:rPr>
              <a:pPr/>
              <a:t>‹#›</a:t>
            </a:fld>
            <a:endParaRPr lang="en-IE" altLang="en-US">
              <a:solidFill>
                <a:prstClr val="white">
                  <a:tint val="75000"/>
                </a:prstClr>
              </a:solidFill>
            </a:endParaRPr>
          </a:p>
        </p:txBody>
      </p:sp>
    </p:spTree>
    <p:extLst>
      <p:ext uri="{BB962C8B-B14F-4D97-AF65-F5344CB8AC3E}">
        <p14:creationId xmlns:p14="http://schemas.microsoft.com/office/powerpoint/2010/main" val="96983744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3702C93-457C-4EAC-949E-BB03D220509B}" type="datetime1">
              <a:rPr lang="en-IE" altLang="en-US" smtClean="0">
                <a:solidFill>
                  <a:prstClr val="white">
                    <a:tint val="75000"/>
                  </a:prstClr>
                </a:solidFill>
              </a:rPr>
              <a:pPr/>
              <a:t>11/09/2022</a:t>
            </a:fld>
            <a:endParaRPr lang="en-IE" altLang="en-US">
              <a:solidFill>
                <a:prstClr val="white">
                  <a:tint val="75000"/>
                </a:prstClr>
              </a:solidFill>
            </a:endParaRPr>
          </a:p>
        </p:txBody>
      </p:sp>
      <p:sp>
        <p:nvSpPr>
          <p:cNvPr id="4" name="Footer Placeholder 3"/>
          <p:cNvSpPr>
            <a:spLocks noGrp="1"/>
          </p:cNvSpPr>
          <p:nvPr>
            <p:ph type="ftr" sz="quarter" idx="11"/>
          </p:nvPr>
        </p:nvSpPr>
        <p:spPr/>
        <p:txBody>
          <a:bodyPr/>
          <a:lstStyle/>
          <a:p>
            <a:r>
              <a:rPr lang="en-IE" altLang="en-US">
                <a:solidFill>
                  <a:prstClr val="white">
                    <a:tint val="75000"/>
                  </a:prstClr>
                </a:solidFill>
              </a:rPr>
              <a:t>UBC 104 Embedded Systems</a:t>
            </a:r>
          </a:p>
        </p:txBody>
      </p:sp>
      <p:sp>
        <p:nvSpPr>
          <p:cNvPr id="5" name="Slide Number Placeholder 4"/>
          <p:cNvSpPr>
            <a:spLocks noGrp="1"/>
          </p:cNvSpPr>
          <p:nvPr>
            <p:ph type="sldNum" sz="quarter" idx="12"/>
          </p:nvPr>
        </p:nvSpPr>
        <p:spPr/>
        <p:txBody>
          <a:bodyPr/>
          <a:lstStyle/>
          <a:p>
            <a:fld id="{57F3F4D7-BB02-47F7-998B-181F7E261F4D}" type="slidenum">
              <a:rPr lang="en-IE" altLang="en-US" smtClean="0">
                <a:solidFill>
                  <a:prstClr val="white">
                    <a:tint val="75000"/>
                  </a:prstClr>
                </a:solidFill>
              </a:rPr>
              <a:pPr/>
              <a:t>‹#›</a:t>
            </a:fld>
            <a:endParaRPr lang="en-IE" altLang="en-US">
              <a:solidFill>
                <a:prstClr val="white">
                  <a:tint val="75000"/>
                </a:prstClr>
              </a:solidFill>
            </a:endParaRPr>
          </a:p>
        </p:txBody>
      </p:sp>
    </p:spTree>
    <p:extLst>
      <p:ext uri="{BB962C8B-B14F-4D97-AF65-F5344CB8AC3E}">
        <p14:creationId xmlns:p14="http://schemas.microsoft.com/office/powerpoint/2010/main" val="35088740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p:txBody>
          <a:bodyPr/>
          <a:lstStyle>
            <a:lvl1pPr>
              <a:defRPr>
                <a:latin typeface="Times New Roman" panose="02020603050405020304" pitchFamily="18" charset="0"/>
              </a:defRPr>
            </a:lvl1pPr>
          </a:lstStyle>
          <a:p>
            <a:pPr>
              <a:defRPr/>
            </a:pPr>
            <a:endParaRPr lang="es-ES" altLang="en-US"/>
          </a:p>
        </p:txBody>
      </p:sp>
      <p:sp>
        <p:nvSpPr>
          <p:cNvPr id="6" name="Rectangle 5"/>
          <p:cNvSpPr>
            <a:spLocks noGrp="1" noChangeArrowheads="1"/>
          </p:cNvSpPr>
          <p:nvPr>
            <p:ph type="ftr" sz="quarter" idx="11"/>
          </p:nvPr>
        </p:nvSpPr>
        <p:spPr/>
        <p:txBody>
          <a:bodyPr/>
          <a:lstStyle>
            <a:lvl1pPr>
              <a:defRPr>
                <a:latin typeface="Times New Roman" panose="02020603050405020304" pitchFamily="18" charset="0"/>
              </a:defRPr>
            </a:lvl1pPr>
          </a:lstStyle>
          <a:p>
            <a:pPr>
              <a:defRPr/>
            </a:pPr>
            <a:endParaRPr lang="es-ES" altLang="en-US"/>
          </a:p>
        </p:txBody>
      </p:sp>
      <p:sp>
        <p:nvSpPr>
          <p:cNvPr id="7" name="Rectangle 6"/>
          <p:cNvSpPr>
            <a:spLocks noGrp="1" noChangeArrowheads="1"/>
          </p:cNvSpPr>
          <p:nvPr>
            <p:ph type="sldNum" sz="quarter" idx="12"/>
          </p:nvPr>
        </p:nvSpPr>
        <p:spPr/>
        <p:txBody>
          <a:bodyPr/>
          <a:lstStyle>
            <a:lvl1pPr>
              <a:defRPr>
                <a:latin typeface="Times New Roman" panose="02020603050405020304" pitchFamily="18" charset="0"/>
              </a:defRPr>
            </a:lvl1pPr>
          </a:lstStyle>
          <a:p>
            <a:pPr>
              <a:defRPr/>
            </a:pPr>
            <a:fld id="{6A9E706B-B3D4-4025-B259-EB61B347E55F}" type="slidenum">
              <a:rPr lang="es-ES" altLang="en-US" smtClean="0"/>
              <a:pPr>
                <a:defRPr/>
              </a:pPr>
              <a:t>‹#›</a:t>
            </a:fld>
            <a:endParaRPr lang="es-ES" altLang="en-US"/>
          </a:p>
        </p:txBody>
      </p:sp>
    </p:spTree>
    <p:extLst>
      <p:ext uri="{BB962C8B-B14F-4D97-AF65-F5344CB8AC3E}">
        <p14:creationId xmlns:p14="http://schemas.microsoft.com/office/powerpoint/2010/main" val="828103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3403782-DCA9-404B-B17F-48970373BDC0}" type="datetime1">
              <a:rPr lang="en-IE" altLang="en-US" smtClean="0">
                <a:solidFill>
                  <a:prstClr val="white">
                    <a:tint val="75000"/>
                  </a:prstClr>
                </a:solidFill>
              </a:rPr>
              <a:pPr/>
              <a:t>11/09/2022</a:t>
            </a:fld>
            <a:endParaRPr lang="en-IE" altLang="en-US">
              <a:solidFill>
                <a:prstClr val="white">
                  <a:tint val="75000"/>
                </a:prstClr>
              </a:solidFill>
            </a:endParaRPr>
          </a:p>
        </p:txBody>
      </p:sp>
      <p:sp>
        <p:nvSpPr>
          <p:cNvPr id="3" name="Footer Placeholder 2"/>
          <p:cNvSpPr>
            <a:spLocks noGrp="1"/>
          </p:cNvSpPr>
          <p:nvPr>
            <p:ph type="ftr" sz="quarter" idx="11"/>
          </p:nvPr>
        </p:nvSpPr>
        <p:spPr/>
        <p:txBody>
          <a:bodyPr/>
          <a:lstStyle/>
          <a:p>
            <a:r>
              <a:rPr lang="en-IE" altLang="en-US">
                <a:solidFill>
                  <a:prstClr val="white">
                    <a:tint val="75000"/>
                  </a:prstClr>
                </a:solidFill>
              </a:rPr>
              <a:t>UBC 104 Embedded Systems</a:t>
            </a:r>
          </a:p>
        </p:txBody>
      </p:sp>
      <p:sp>
        <p:nvSpPr>
          <p:cNvPr id="4" name="Slide Number Placeholder 3"/>
          <p:cNvSpPr>
            <a:spLocks noGrp="1"/>
          </p:cNvSpPr>
          <p:nvPr>
            <p:ph type="sldNum" sz="quarter" idx="12"/>
          </p:nvPr>
        </p:nvSpPr>
        <p:spPr/>
        <p:txBody>
          <a:bodyPr/>
          <a:lstStyle/>
          <a:p>
            <a:fld id="{AA805B6B-55C7-4D48-8B78-286F62837685}" type="slidenum">
              <a:rPr lang="en-IE" altLang="en-US" smtClean="0">
                <a:solidFill>
                  <a:prstClr val="white">
                    <a:tint val="75000"/>
                  </a:prstClr>
                </a:solidFill>
              </a:rPr>
              <a:pPr/>
              <a:t>‹#›</a:t>
            </a:fld>
            <a:endParaRPr lang="en-IE" altLang="en-US">
              <a:solidFill>
                <a:prstClr val="white">
                  <a:tint val="75000"/>
                </a:prstClr>
              </a:solidFill>
            </a:endParaRPr>
          </a:p>
        </p:txBody>
      </p:sp>
    </p:spTree>
    <p:extLst>
      <p:ext uri="{BB962C8B-B14F-4D97-AF65-F5344CB8AC3E}">
        <p14:creationId xmlns:p14="http://schemas.microsoft.com/office/powerpoint/2010/main" val="46421625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3887391" y="987428"/>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91A524C9-27CC-4412-B41F-9DD605537028}" type="datetime1">
              <a:rPr lang="en-IE" altLang="en-US" smtClean="0">
                <a:solidFill>
                  <a:prstClr val="white">
                    <a:tint val="75000"/>
                  </a:prstClr>
                </a:solidFill>
              </a:rPr>
              <a:pPr/>
              <a:t>11/09/2022</a:t>
            </a:fld>
            <a:endParaRPr lang="en-IE" altLang="en-US">
              <a:solidFill>
                <a:prstClr val="white">
                  <a:tint val="75000"/>
                </a:prstClr>
              </a:solidFill>
            </a:endParaRPr>
          </a:p>
        </p:txBody>
      </p:sp>
      <p:sp>
        <p:nvSpPr>
          <p:cNvPr id="6" name="Footer Placeholder 5"/>
          <p:cNvSpPr>
            <a:spLocks noGrp="1"/>
          </p:cNvSpPr>
          <p:nvPr>
            <p:ph type="ftr" sz="quarter" idx="11"/>
          </p:nvPr>
        </p:nvSpPr>
        <p:spPr/>
        <p:txBody>
          <a:bodyPr/>
          <a:lstStyle/>
          <a:p>
            <a:r>
              <a:rPr lang="en-IE" altLang="en-US">
                <a:solidFill>
                  <a:prstClr val="white">
                    <a:tint val="75000"/>
                  </a:prstClr>
                </a:solidFill>
              </a:rPr>
              <a:t>UBC 104 Embedded Systems</a:t>
            </a:r>
          </a:p>
        </p:txBody>
      </p:sp>
      <p:sp>
        <p:nvSpPr>
          <p:cNvPr id="7" name="Slide Number Placeholder 6"/>
          <p:cNvSpPr>
            <a:spLocks noGrp="1"/>
          </p:cNvSpPr>
          <p:nvPr>
            <p:ph type="sldNum" sz="quarter" idx="12"/>
          </p:nvPr>
        </p:nvSpPr>
        <p:spPr/>
        <p:txBody>
          <a:bodyPr/>
          <a:lstStyle/>
          <a:p>
            <a:fld id="{A578864A-FA3F-4259-BDFA-184D8CCD5126}" type="slidenum">
              <a:rPr lang="en-IE" altLang="en-US" smtClean="0">
                <a:solidFill>
                  <a:prstClr val="white">
                    <a:tint val="75000"/>
                  </a:prstClr>
                </a:solidFill>
              </a:rPr>
              <a:pPr/>
              <a:t>‹#›</a:t>
            </a:fld>
            <a:endParaRPr lang="en-IE" altLang="en-US">
              <a:solidFill>
                <a:prstClr val="white">
                  <a:tint val="75000"/>
                </a:prstClr>
              </a:solidFill>
            </a:endParaRPr>
          </a:p>
        </p:txBody>
      </p:sp>
    </p:spTree>
    <p:extLst>
      <p:ext uri="{BB962C8B-B14F-4D97-AF65-F5344CB8AC3E}">
        <p14:creationId xmlns:p14="http://schemas.microsoft.com/office/powerpoint/2010/main" val="204998451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8"/>
            <a:ext cx="4629150" cy="4873625"/>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CA58D951-9348-44FC-9B01-1D03C122D5F7}" type="datetime1">
              <a:rPr lang="en-IE" altLang="en-US" smtClean="0">
                <a:solidFill>
                  <a:prstClr val="white">
                    <a:tint val="75000"/>
                  </a:prstClr>
                </a:solidFill>
              </a:rPr>
              <a:pPr/>
              <a:t>11/09/2022</a:t>
            </a:fld>
            <a:endParaRPr lang="en-IE" altLang="en-US">
              <a:solidFill>
                <a:prstClr val="white">
                  <a:tint val="75000"/>
                </a:prstClr>
              </a:solidFill>
            </a:endParaRPr>
          </a:p>
        </p:txBody>
      </p:sp>
      <p:sp>
        <p:nvSpPr>
          <p:cNvPr id="6" name="Footer Placeholder 5"/>
          <p:cNvSpPr>
            <a:spLocks noGrp="1"/>
          </p:cNvSpPr>
          <p:nvPr>
            <p:ph type="ftr" sz="quarter" idx="11"/>
          </p:nvPr>
        </p:nvSpPr>
        <p:spPr/>
        <p:txBody>
          <a:bodyPr/>
          <a:lstStyle/>
          <a:p>
            <a:r>
              <a:rPr lang="en-IE" altLang="en-US">
                <a:solidFill>
                  <a:prstClr val="white">
                    <a:tint val="75000"/>
                  </a:prstClr>
                </a:solidFill>
              </a:rPr>
              <a:t>UBC 104 Embedded Systems</a:t>
            </a:r>
          </a:p>
        </p:txBody>
      </p:sp>
      <p:sp>
        <p:nvSpPr>
          <p:cNvPr id="7" name="Slide Number Placeholder 6"/>
          <p:cNvSpPr>
            <a:spLocks noGrp="1"/>
          </p:cNvSpPr>
          <p:nvPr>
            <p:ph type="sldNum" sz="quarter" idx="12"/>
          </p:nvPr>
        </p:nvSpPr>
        <p:spPr/>
        <p:txBody>
          <a:bodyPr/>
          <a:lstStyle/>
          <a:p>
            <a:fld id="{0DA249DB-6FB1-4863-B161-4A7ADFB41D8A}" type="slidenum">
              <a:rPr lang="en-IE" altLang="en-US" smtClean="0">
                <a:solidFill>
                  <a:prstClr val="white">
                    <a:tint val="75000"/>
                  </a:prstClr>
                </a:solidFill>
              </a:rPr>
              <a:pPr/>
              <a:t>‹#›</a:t>
            </a:fld>
            <a:endParaRPr lang="en-IE" altLang="en-US">
              <a:solidFill>
                <a:prstClr val="white">
                  <a:tint val="75000"/>
                </a:prstClr>
              </a:solidFill>
            </a:endParaRPr>
          </a:p>
        </p:txBody>
      </p:sp>
    </p:spTree>
    <p:extLst>
      <p:ext uri="{BB962C8B-B14F-4D97-AF65-F5344CB8AC3E}">
        <p14:creationId xmlns:p14="http://schemas.microsoft.com/office/powerpoint/2010/main" val="175083763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0523493-2768-4DF5-9A90-18857B8F1DC3}" type="datetime1">
              <a:rPr lang="en-IE" altLang="en-US" smtClean="0">
                <a:solidFill>
                  <a:prstClr val="white">
                    <a:tint val="75000"/>
                  </a:prstClr>
                </a:solidFill>
              </a:rPr>
              <a:pPr/>
              <a:t>11/09/2022</a:t>
            </a:fld>
            <a:endParaRPr lang="en-IE" altLang="en-US">
              <a:solidFill>
                <a:prstClr val="white">
                  <a:tint val="75000"/>
                </a:prstClr>
              </a:solidFill>
            </a:endParaRPr>
          </a:p>
        </p:txBody>
      </p:sp>
      <p:sp>
        <p:nvSpPr>
          <p:cNvPr id="5" name="Footer Placeholder 4"/>
          <p:cNvSpPr>
            <a:spLocks noGrp="1"/>
          </p:cNvSpPr>
          <p:nvPr>
            <p:ph type="ftr" sz="quarter" idx="11"/>
          </p:nvPr>
        </p:nvSpPr>
        <p:spPr/>
        <p:txBody>
          <a:bodyPr/>
          <a:lstStyle/>
          <a:p>
            <a:r>
              <a:rPr lang="en-IE" altLang="en-US">
                <a:solidFill>
                  <a:prstClr val="white">
                    <a:tint val="75000"/>
                  </a:prstClr>
                </a:solidFill>
              </a:rPr>
              <a:t>UBC 104 Embedded Systems</a:t>
            </a:r>
          </a:p>
        </p:txBody>
      </p:sp>
      <p:sp>
        <p:nvSpPr>
          <p:cNvPr id="6" name="Slide Number Placeholder 5"/>
          <p:cNvSpPr>
            <a:spLocks noGrp="1"/>
          </p:cNvSpPr>
          <p:nvPr>
            <p:ph type="sldNum" sz="quarter" idx="12"/>
          </p:nvPr>
        </p:nvSpPr>
        <p:spPr/>
        <p:txBody>
          <a:bodyPr/>
          <a:lstStyle/>
          <a:p>
            <a:fld id="{AB2F70CB-1613-4F8C-9C1B-EAFA3E033DC5}" type="slidenum">
              <a:rPr lang="en-IE" altLang="en-US" smtClean="0">
                <a:solidFill>
                  <a:prstClr val="white">
                    <a:tint val="75000"/>
                  </a:prstClr>
                </a:solidFill>
              </a:rPr>
              <a:pPr/>
              <a:t>‹#›</a:t>
            </a:fld>
            <a:endParaRPr lang="en-IE" altLang="en-US">
              <a:solidFill>
                <a:prstClr val="white">
                  <a:tint val="75000"/>
                </a:prstClr>
              </a:solidFill>
            </a:endParaRPr>
          </a:p>
        </p:txBody>
      </p:sp>
    </p:spTree>
    <p:extLst>
      <p:ext uri="{BB962C8B-B14F-4D97-AF65-F5344CB8AC3E}">
        <p14:creationId xmlns:p14="http://schemas.microsoft.com/office/powerpoint/2010/main" val="235919972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6"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1"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EAAD9C2-80B3-4DFF-A70A-FADAF16ACC35}" type="datetime1">
              <a:rPr lang="en-IE" altLang="en-US" smtClean="0">
                <a:solidFill>
                  <a:prstClr val="white">
                    <a:tint val="75000"/>
                  </a:prstClr>
                </a:solidFill>
              </a:rPr>
              <a:pPr/>
              <a:t>11/09/2022</a:t>
            </a:fld>
            <a:endParaRPr lang="en-IE" altLang="en-US">
              <a:solidFill>
                <a:prstClr val="white">
                  <a:tint val="75000"/>
                </a:prstClr>
              </a:solidFill>
            </a:endParaRPr>
          </a:p>
        </p:txBody>
      </p:sp>
      <p:sp>
        <p:nvSpPr>
          <p:cNvPr id="5" name="Footer Placeholder 4"/>
          <p:cNvSpPr>
            <a:spLocks noGrp="1"/>
          </p:cNvSpPr>
          <p:nvPr>
            <p:ph type="ftr" sz="quarter" idx="11"/>
          </p:nvPr>
        </p:nvSpPr>
        <p:spPr/>
        <p:txBody>
          <a:bodyPr/>
          <a:lstStyle/>
          <a:p>
            <a:r>
              <a:rPr lang="en-IE" altLang="en-US">
                <a:solidFill>
                  <a:prstClr val="white">
                    <a:tint val="75000"/>
                  </a:prstClr>
                </a:solidFill>
              </a:rPr>
              <a:t>UBC 104 Embedded Systems</a:t>
            </a:r>
          </a:p>
        </p:txBody>
      </p:sp>
      <p:sp>
        <p:nvSpPr>
          <p:cNvPr id="6" name="Slide Number Placeholder 5"/>
          <p:cNvSpPr>
            <a:spLocks noGrp="1"/>
          </p:cNvSpPr>
          <p:nvPr>
            <p:ph type="sldNum" sz="quarter" idx="12"/>
          </p:nvPr>
        </p:nvSpPr>
        <p:spPr/>
        <p:txBody>
          <a:bodyPr/>
          <a:lstStyle/>
          <a:p>
            <a:fld id="{AB662BA0-75F1-4C4C-9E56-5A066CB2EFA2}" type="slidenum">
              <a:rPr lang="en-IE" altLang="en-US" smtClean="0">
                <a:solidFill>
                  <a:prstClr val="white">
                    <a:tint val="75000"/>
                  </a:prstClr>
                </a:solidFill>
              </a:rPr>
              <a:pPr/>
              <a:t>‹#›</a:t>
            </a:fld>
            <a:endParaRPr lang="en-IE" altLang="en-US">
              <a:solidFill>
                <a:prstClr val="white">
                  <a:tint val="75000"/>
                </a:prstClr>
              </a:solidFill>
            </a:endParaRPr>
          </a:p>
        </p:txBody>
      </p:sp>
    </p:spTree>
    <p:extLst>
      <p:ext uri="{BB962C8B-B14F-4D97-AF65-F5344CB8AC3E}">
        <p14:creationId xmlns:p14="http://schemas.microsoft.com/office/powerpoint/2010/main" val="160545167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es-ES" alt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s-ES" alt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A71E56B6-BC19-4A8E-9E20-89FA18DAC376}" type="slidenum">
              <a:rPr lang="es-ES" altLang="en-US">
                <a:solidFill>
                  <a:srgbClr val="000000"/>
                </a:solidFill>
              </a:rPr>
              <a:pPr>
                <a:defRPr/>
              </a:pPr>
              <a:t>‹#›</a:t>
            </a:fld>
            <a:endParaRPr lang="es-ES" altLang="en-US">
              <a:solidFill>
                <a:srgbClr val="000000"/>
              </a:solidFill>
            </a:endParaRPr>
          </a:p>
        </p:txBody>
      </p:sp>
    </p:spTree>
    <p:extLst>
      <p:ext uri="{BB962C8B-B14F-4D97-AF65-F5344CB8AC3E}">
        <p14:creationId xmlns:p14="http://schemas.microsoft.com/office/powerpoint/2010/main" val="193904914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s-ES" alt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s-ES" alt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D8BE4316-CCAE-41BD-8E0D-4D017CDBB14D}" type="slidenum">
              <a:rPr lang="es-ES" altLang="en-US">
                <a:solidFill>
                  <a:srgbClr val="000000"/>
                </a:solidFill>
              </a:rPr>
              <a:pPr>
                <a:defRPr/>
              </a:pPr>
              <a:t>‹#›</a:t>
            </a:fld>
            <a:endParaRPr lang="es-ES" altLang="en-US">
              <a:solidFill>
                <a:srgbClr val="000000"/>
              </a:solidFill>
            </a:endParaRPr>
          </a:p>
        </p:txBody>
      </p:sp>
    </p:spTree>
    <p:extLst>
      <p:ext uri="{BB962C8B-B14F-4D97-AF65-F5344CB8AC3E}">
        <p14:creationId xmlns:p14="http://schemas.microsoft.com/office/powerpoint/2010/main" val="224185217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s-ES" alt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s-ES" alt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2CF86137-2095-4616-B097-AB3A4F6B89B1}" type="slidenum">
              <a:rPr lang="es-ES" altLang="en-US">
                <a:solidFill>
                  <a:srgbClr val="000000"/>
                </a:solidFill>
              </a:rPr>
              <a:pPr>
                <a:defRPr/>
              </a:pPr>
              <a:t>‹#›</a:t>
            </a:fld>
            <a:endParaRPr lang="es-ES" altLang="en-US">
              <a:solidFill>
                <a:srgbClr val="000000"/>
              </a:solidFill>
            </a:endParaRPr>
          </a:p>
        </p:txBody>
      </p:sp>
    </p:spTree>
    <p:extLst>
      <p:ext uri="{BB962C8B-B14F-4D97-AF65-F5344CB8AC3E}">
        <p14:creationId xmlns:p14="http://schemas.microsoft.com/office/powerpoint/2010/main" val="191838680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s-ES" alt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s-ES" alt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9BAEA747-106D-4F3D-88FE-F11502A274D1}" type="slidenum">
              <a:rPr lang="es-ES" altLang="en-US">
                <a:solidFill>
                  <a:srgbClr val="000000"/>
                </a:solidFill>
              </a:rPr>
              <a:pPr>
                <a:defRPr/>
              </a:pPr>
              <a:t>‹#›</a:t>
            </a:fld>
            <a:endParaRPr lang="es-ES" altLang="en-US">
              <a:solidFill>
                <a:srgbClr val="000000"/>
              </a:solidFill>
            </a:endParaRPr>
          </a:p>
        </p:txBody>
      </p:sp>
    </p:spTree>
    <p:extLst>
      <p:ext uri="{BB962C8B-B14F-4D97-AF65-F5344CB8AC3E}">
        <p14:creationId xmlns:p14="http://schemas.microsoft.com/office/powerpoint/2010/main" val="194891890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s-ES" altLang="en-US">
              <a:solidFill>
                <a:srgbClr val="000000"/>
              </a:solidFill>
            </a:endParaRPr>
          </a:p>
        </p:txBody>
      </p:sp>
      <p:sp>
        <p:nvSpPr>
          <p:cNvPr id="8" name="Rectangle 5"/>
          <p:cNvSpPr>
            <a:spLocks noGrp="1" noChangeArrowheads="1"/>
          </p:cNvSpPr>
          <p:nvPr>
            <p:ph type="ftr" sz="quarter" idx="11"/>
          </p:nvPr>
        </p:nvSpPr>
        <p:spPr>
          <a:ln/>
        </p:spPr>
        <p:txBody>
          <a:bodyPr/>
          <a:lstStyle>
            <a:lvl1pPr>
              <a:defRPr/>
            </a:lvl1pPr>
          </a:lstStyle>
          <a:p>
            <a:pPr>
              <a:defRPr/>
            </a:pPr>
            <a:endParaRPr lang="es-ES" altLang="en-US">
              <a:solidFill>
                <a:srgbClr val="000000"/>
              </a:solidFill>
            </a:endParaRPr>
          </a:p>
        </p:txBody>
      </p:sp>
      <p:sp>
        <p:nvSpPr>
          <p:cNvPr id="9" name="Rectangle 6"/>
          <p:cNvSpPr>
            <a:spLocks noGrp="1" noChangeArrowheads="1"/>
          </p:cNvSpPr>
          <p:nvPr>
            <p:ph type="sldNum" sz="quarter" idx="12"/>
          </p:nvPr>
        </p:nvSpPr>
        <p:spPr>
          <a:ln/>
        </p:spPr>
        <p:txBody>
          <a:bodyPr/>
          <a:lstStyle>
            <a:lvl1pPr>
              <a:defRPr/>
            </a:lvl1pPr>
          </a:lstStyle>
          <a:p>
            <a:pPr>
              <a:defRPr/>
            </a:pPr>
            <a:fld id="{0EBB0D74-02E2-4803-B665-76349BD395FC}" type="slidenum">
              <a:rPr lang="es-ES" altLang="en-US">
                <a:solidFill>
                  <a:srgbClr val="000000"/>
                </a:solidFill>
              </a:rPr>
              <a:pPr>
                <a:defRPr/>
              </a:pPr>
              <a:t>‹#›</a:t>
            </a:fld>
            <a:endParaRPr lang="es-ES" altLang="en-US">
              <a:solidFill>
                <a:srgbClr val="000000"/>
              </a:solidFill>
            </a:endParaRPr>
          </a:p>
        </p:txBody>
      </p:sp>
    </p:spTree>
    <p:extLst>
      <p:ext uri="{BB962C8B-B14F-4D97-AF65-F5344CB8AC3E}">
        <p14:creationId xmlns:p14="http://schemas.microsoft.com/office/powerpoint/2010/main" val="30568907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p:txBody>
          <a:bodyPr/>
          <a:lstStyle>
            <a:lvl1pPr>
              <a:defRPr>
                <a:latin typeface="Times New Roman" panose="02020603050405020304" pitchFamily="18" charset="0"/>
              </a:defRPr>
            </a:lvl1pPr>
          </a:lstStyle>
          <a:p>
            <a:pPr>
              <a:defRPr/>
            </a:pPr>
            <a:endParaRPr lang="es-ES" altLang="en-US"/>
          </a:p>
        </p:txBody>
      </p:sp>
      <p:sp>
        <p:nvSpPr>
          <p:cNvPr id="8" name="Rectangle 5"/>
          <p:cNvSpPr>
            <a:spLocks noGrp="1" noChangeArrowheads="1"/>
          </p:cNvSpPr>
          <p:nvPr>
            <p:ph type="ftr" sz="quarter" idx="11"/>
          </p:nvPr>
        </p:nvSpPr>
        <p:spPr/>
        <p:txBody>
          <a:bodyPr/>
          <a:lstStyle>
            <a:lvl1pPr>
              <a:defRPr>
                <a:latin typeface="Times New Roman" panose="02020603050405020304" pitchFamily="18" charset="0"/>
              </a:defRPr>
            </a:lvl1pPr>
          </a:lstStyle>
          <a:p>
            <a:pPr>
              <a:defRPr/>
            </a:pPr>
            <a:endParaRPr lang="es-ES" altLang="en-US"/>
          </a:p>
        </p:txBody>
      </p:sp>
      <p:sp>
        <p:nvSpPr>
          <p:cNvPr id="9" name="Rectangle 6"/>
          <p:cNvSpPr>
            <a:spLocks noGrp="1" noChangeArrowheads="1"/>
          </p:cNvSpPr>
          <p:nvPr>
            <p:ph type="sldNum" sz="quarter" idx="12"/>
          </p:nvPr>
        </p:nvSpPr>
        <p:spPr/>
        <p:txBody>
          <a:bodyPr/>
          <a:lstStyle>
            <a:lvl1pPr>
              <a:defRPr>
                <a:latin typeface="Times New Roman" panose="02020603050405020304" pitchFamily="18" charset="0"/>
              </a:defRPr>
            </a:lvl1pPr>
          </a:lstStyle>
          <a:p>
            <a:pPr>
              <a:defRPr/>
            </a:pPr>
            <a:fld id="{DF728756-0437-41FC-9DCA-B06BB482D23D}" type="slidenum">
              <a:rPr lang="es-ES" altLang="en-US" smtClean="0"/>
              <a:pPr>
                <a:defRPr/>
              </a:pPr>
              <a:t>‹#›</a:t>
            </a:fld>
            <a:endParaRPr lang="es-ES" altLang="en-US"/>
          </a:p>
        </p:txBody>
      </p:sp>
    </p:spTree>
    <p:extLst>
      <p:ext uri="{BB962C8B-B14F-4D97-AF65-F5344CB8AC3E}">
        <p14:creationId xmlns:p14="http://schemas.microsoft.com/office/powerpoint/2010/main" val="339299180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s-ES" altLang="en-US">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s-ES" altLang="en-US">
              <a:solidFill>
                <a:srgbClr val="000000"/>
              </a:solidFill>
            </a:endParaRPr>
          </a:p>
        </p:txBody>
      </p:sp>
      <p:sp>
        <p:nvSpPr>
          <p:cNvPr id="5" name="Rectangle 6"/>
          <p:cNvSpPr>
            <a:spLocks noGrp="1" noChangeArrowheads="1"/>
          </p:cNvSpPr>
          <p:nvPr>
            <p:ph type="sldNum" sz="quarter" idx="12"/>
          </p:nvPr>
        </p:nvSpPr>
        <p:spPr>
          <a:ln/>
        </p:spPr>
        <p:txBody>
          <a:bodyPr/>
          <a:lstStyle>
            <a:lvl1pPr>
              <a:defRPr/>
            </a:lvl1pPr>
          </a:lstStyle>
          <a:p>
            <a:pPr>
              <a:defRPr/>
            </a:pPr>
            <a:fld id="{88A97856-5BD1-48C5-9430-7D77262C0EA9}" type="slidenum">
              <a:rPr lang="es-ES" altLang="en-US">
                <a:solidFill>
                  <a:srgbClr val="000000"/>
                </a:solidFill>
              </a:rPr>
              <a:pPr>
                <a:defRPr/>
              </a:pPr>
              <a:t>‹#›</a:t>
            </a:fld>
            <a:endParaRPr lang="es-ES" altLang="en-US">
              <a:solidFill>
                <a:srgbClr val="000000"/>
              </a:solidFill>
            </a:endParaRPr>
          </a:p>
        </p:txBody>
      </p:sp>
    </p:spTree>
    <p:extLst>
      <p:ext uri="{BB962C8B-B14F-4D97-AF65-F5344CB8AC3E}">
        <p14:creationId xmlns:p14="http://schemas.microsoft.com/office/powerpoint/2010/main" val="24497634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s-ES" altLang="en-US">
              <a:solidFill>
                <a:srgbClr val="000000"/>
              </a:solidFill>
            </a:endParaRPr>
          </a:p>
        </p:txBody>
      </p:sp>
      <p:sp>
        <p:nvSpPr>
          <p:cNvPr id="3" name="Rectangle 5"/>
          <p:cNvSpPr>
            <a:spLocks noGrp="1" noChangeArrowheads="1"/>
          </p:cNvSpPr>
          <p:nvPr>
            <p:ph type="ftr" sz="quarter" idx="11"/>
          </p:nvPr>
        </p:nvSpPr>
        <p:spPr>
          <a:ln/>
        </p:spPr>
        <p:txBody>
          <a:bodyPr/>
          <a:lstStyle>
            <a:lvl1pPr>
              <a:defRPr/>
            </a:lvl1pPr>
          </a:lstStyle>
          <a:p>
            <a:pPr>
              <a:defRPr/>
            </a:pPr>
            <a:endParaRPr lang="es-ES" altLang="en-US">
              <a:solidFill>
                <a:srgbClr val="000000"/>
              </a:solidFill>
            </a:endParaRPr>
          </a:p>
        </p:txBody>
      </p:sp>
      <p:sp>
        <p:nvSpPr>
          <p:cNvPr id="4" name="Rectangle 6"/>
          <p:cNvSpPr>
            <a:spLocks noGrp="1" noChangeArrowheads="1"/>
          </p:cNvSpPr>
          <p:nvPr>
            <p:ph type="sldNum" sz="quarter" idx="12"/>
          </p:nvPr>
        </p:nvSpPr>
        <p:spPr>
          <a:ln/>
        </p:spPr>
        <p:txBody>
          <a:bodyPr/>
          <a:lstStyle>
            <a:lvl1pPr>
              <a:defRPr/>
            </a:lvl1pPr>
          </a:lstStyle>
          <a:p>
            <a:pPr>
              <a:defRPr/>
            </a:pPr>
            <a:fld id="{1A953092-96E5-429D-86A0-33E30B00F311}" type="slidenum">
              <a:rPr lang="es-ES" altLang="en-US">
                <a:solidFill>
                  <a:srgbClr val="000000"/>
                </a:solidFill>
              </a:rPr>
              <a:pPr>
                <a:defRPr/>
              </a:pPr>
              <a:t>‹#›</a:t>
            </a:fld>
            <a:endParaRPr lang="es-ES" altLang="en-US">
              <a:solidFill>
                <a:srgbClr val="000000"/>
              </a:solidFill>
            </a:endParaRPr>
          </a:p>
        </p:txBody>
      </p:sp>
    </p:spTree>
    <p:extLst>
      <p:ext uri="{BB962C8B-B14F-4D97-AF65-F5344CB8AC3E}">
        <p14:creationId xmlns:p14="http://schemas.microsoft.com/office/powerpoint/2010/main" val="28037757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s-ES" alt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s-ES" alt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0032B0EB-38E4-4681-A1D7-C3C579695408}" type="slidenum">
              <a:rPr lang="es-ES" altLang="en-US">
                <a:solidFill>
                  <a:srgbClr val="000000"/>
                </a:solidFill>
              </a:rPr>
              <a:pPr>
                <a:defRPr/>
              </a:pPr>
              <a:t>‹#›</a:t>
            </a:fld>
            <a:endParaRPr lang="es-ES" altLang="en-US">
              <a:solidFill>
                <a:srgbClr val="000000"/>
              </a:solidFill>
            </a:endParaRPr>
          </a:p>
        </p:txBody>
      </p:sp>
    </p:spTree>
    <p:extLst>
      <p:ext uri="{BB962C8B-B14F-4D97-AF65-F5344CB8AC3E}">
        <p14:creationId xmlns:p14="http://schemas.microsoft.com/office/powerpoint/2010/main" val="295504897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s-ES" alt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s-ES" alt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145D9B99-E028-4213-8BB7-6A87858D0CD0}" type="slidenum">
              <a:rPr lang="es-ES" altLang="en-US">
                <a:solidFill>
                  <a:srgbClr val="000000"/>
                </a:solidFill>
              </a:rPr>
              <a:pPr>
                <a:defRPr/>
              </a:pPr>
              <a:t>‹#›</a:t>
            </a:fld>
            <a:endParaRPr lang="es-ES" altLang="en-US">
              <a:solidFill>
                <a:srgbClr val="000000"/>
              </a:solidFill>
            </a:endParaRPr>
          </a:p>
        </p:txBody>
      </p:sp>
    </p:spTree>
    <p:extLst>
      <p:ext uri="{BB962C8B-B14F-4D97-AF65-F5344CB8AC3E}">
        <p14:creationId xmlns:p14="http://schemas.microsoft.com/office/powerpoint/2010/main" val="881358226"/>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s-ES" alt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s-ES" alt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666C18D2-AC5F-4BEA-869A-E2EC69F56252}" type="slidenum">
              <a:rPr lang="es-ES" altLang="en-US">
                <a:solidFill>
                  <a:srgbClr val="000000"/>
                </a:solidFill>
              </a:rPr>
              <a:pPr>
                <a:defRPr/>
              </a:pPr>
              <a:t>‹#›</a:t>
            </a:fld>
            <a:endParaRPr lang="es-ES" altLang="en-US">
              <a:solidFill>
                <a:srgbClr val="000000"/>
              </a:solidFill>
            </a:endParaRPr>
          </a:p>
        </p:txBody>
      </p:sp>
    </p:spTree>
    <p:extLst>
      <p:ext uri="{BB962C8B-B14F-4D97-AF65-F5344CB8AC3E}">
        <p14:creationId xmlns:p14="http://schemas.microsoft.com/office/powerpoint/2010/main" val="60486048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s-ES" alt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s-ES" alt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6D521155-9F4D-477B-AFC0-6F78E3282A9F}" type="slidenum">
              <a:rPr lang="es-ES" altLang="en-US">
                <a:solidFill>
                  <a:srgbClr val="000000"/>
                </a:solidFill>
              </a:rPr>
              <a:pPr>
                <a:defRPr/>
              </a:pPr>
              <a:t>‹#›</a:t>
            </a:fld>
            <a:endParaRPr lang="es-ES" altLang="en-US">
              <a:solidFill>
                <a:srgbClr val="000000"/>
              </a:solidFill>
            </a:endParaRPr>
          </a:p>
        </p:txBody>
      </p:sp>
    </p:spTree>
    <p:extLst>
      <p:ext uri="{BB962C8B-B14F-4D97-AF65-F5344CB8AC3E}">
        <p14:creationId xmlns:p14="http://schemas.microsoft.com/office/powerpoint/2010/main" val="5877694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p:txBody>
          <a:bodyPr/>
          <a:lstStyle>
            <a:lvl1pPr>
              <a:defRPr>
                <a:latin typeface="Times New Roman" panose="02020603050405020304" pitchFamily="18" charset="0"/>
              </a:defRPr>
            </a:lvl1pPr>
          </a:lstStyle>
          <a:p>
            <a:pPr>
              <a:defRPr/>
            </a:pPr>
            <a:endParaRPr lang="es-ES" altLang="en-US"/>
          </a:p>
        </p:txBody>
      </p:sp>
      <p:sp>
        <p:nvSpPr>
          <p:cNvPr id="4" name="Rectangle 5"/>
          <p:cNvSpPr>
            <a:spLocks noGrp="1" noChangeArrowheads="1"/>
          </p:cNvSpPr>
          <p:nvPr>
            <p:ph type="ftr" sz="quarter" idx="11"/>
          </p:nvPr>
        </p:nvSpPr>
        <p:spPr/>
        <p:txBody>
          <a:bodyPr/>
          <a:lstStyle>
            <a:lvl1pPr>
              <a:defRPr>
                <a:latin typeface="Times New Roman" panose="02020603050405020304" pitchFamily="18" charset="0"/>
              </a:defRPr>
            </a:lvl1pPr>
          </a:lstStyle>
          <a:p>
            <a:pPr>
              <a:defRPr/>
            </a:pPr>
            <a:endParaRPr lang="es-ES" altLang="en-US"/>
          </a:p>
        </p:txBody>
      </p:sp>
      <p:sp>
        <p:nvSpPr>
          <p:cNvPr id="5" name="Rectangle 6"/>
          <p:cNvSpPr>
            <a:spLocks noGrp="1" noChangeArrowheads="1"/>
          </p:cNvSpPr>
          <p:nvPr>
            <p:ph type="sldNum" sz="quarter" idx="12"/>
          </p:nvPr>
        </p:nvSpPr>
        <p:spPr/>
        <p:txBody>
          <a:bodyPr/>
          <a:lstStyle>
            <a:lvl1pPr>
              <a:defRPr>
                <a:latin typeface="Times New Roman" panose="02020603050405020304" pitchFamily="18" charset="0"/>
              </a:defRPr>
            </a:lvl1pPr>
          </a:lstStyle>
          <a:p>
            <a:pPr>
              <a:defRPr/>
            </a:pPr>
            <a:fld id="{ADD9EB62-0371-4A06-9384-DA4ADC6E71E1}" type="slidenum">
              <a:rPr lang="es-ES" altLang="en-US" smtClean="0"/>
              <a:pPr>
                <a:defRPr/>
              </a:pPr>
              <a:t>‹#›</a:t>
            </a:fld>
            <a:endParaRPr lang="es-ES" altLang="en-US"/>
          </a:p>
        </p:txBody>
      </p:sp>
    </p:spTree>
    <p:extLst>
      <p:ext uri="{BB962C8B-B14F-4D97-AF65-F5344CB8AC3E}">
        <p14:creationId xmlns:p14="http://schemas.microsoft.com/office/powerpoint/2010/main" val="20857340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lvl1pPr>
              <a:defRPr>
                <a:latin typeface="Times New Roman" panose="02020603050405020304" pitchFamily="18" charset="0"/>
              </a:defRPr>
            </a:lvl1pPr>
          </a:lstStyle>
          <a:p>
            <a:pPr>
              <a:defRPr/>
            </a:pPr>
            <a:endParaRPr lang="es-ES" altLang="en-US"/>
          </a:p>
        </p:txBody>
      </p:sp>
      <p:sp>
        <p:nvSpPr>
          <p:cNvPr id="3" name="Rectangle 5"/>
          <p:cNvSpPr>
            <a:spLocks noGrp="1" noChangeArrowheads="1"/>
          </p:cNvSpPr>
          <p:nvPr>
            <p:ph type="ftr" sz="quarter" idx="11"/>
          </p:nvPr>
        </p:nvSpPr>
        <p:spPr/>
        <p:txBody>
          <a:bodyPr/>
          <a:lstStyle>
            <a:lvl1pPr>
              <a:defRPr>
                <a:latin typeface="Times New Roman" panose="02020603050405020304" pitchFamily="18" charset="0"/>
              </a:defRPr>
            </a:lvl1pPr>
          </a:lstStyle>
          <a:p>
            <a:pPr>
              <a:defRPr/>
            </a:pPr>
            <a:endParaRPr lang="es-ES" altLang="en-US"/>
          </a:p>
        </p:txBody>
      </p:sp>
      <p:sp>
        <p:nvSpPr>
          <p:cNvPr id="4" name="Rectangle 6"/>
          <p:cNvSpPr>
            <a:spLocks noGrp="1" noChangeArrowheads="1"/>
          </p:cNvSpPr>
          <p:nvPr>
            <p:ph type="sldNum" sz="quarter" idx="12"/>
          </p:nvPr>
        </p:nvSpPr>
        <p:spPr/>
        <p:txBody>
          <a:bodyPr/>
          <a:lstStyle>
            <a:lvl1pPr>
              <a:defRPr>
                <a:latin typeface="Times New Roman" panose="02020603050405020304" pitchFamily="18" charset="0"/>
              </a:defRPr>
            </a:lvl1pPr>
          </a:lstStyle>
          <a:p>
            <a:pPr>
              <a:defRPr/>
            </a:pPr>
            <a:fld id="{C51E4E66-3ED4-43F1-B393-CE41054014B2}" type="slidenum">
              <a:rPr lang="es-ES" altLang="en-US" smtClean="0"/>
              <a:pPr>
                <a:defRPr/>
              </a:pPr>
              <a:t>‹#›</a:t>
            </a:fld>
            <a:endParaRPr lang="es-ES" altLang="en-US"/>
          </a:p>
        </p:txBody>
      </p:sp>
    </p:spTree>
    <p:extLst>
      <p:ext uri="{BB962C8B-B14F-4D97-AF65-F5344CB8AC3E}">
        <p14:creationId xmlns:p14="http://schemas.microsoft.com/office/powerpoint/2010/main" val="22005292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p:txBody>
          <a:bodyPr/>
          <a:lstStyle>
            <a:lvl1pPr>
              <a:defRPr>
                <a:latin typeface="Times New Roman" panose="02020603050405020304" pitchFamily="18" charset="0"/>
              </a:defRPr>
            </a:lvl1pPr>
          </a:lstStyle>
          <a:p>
            <a:pPr>
              <a:defRPr/>
            </a:pPr>
            <a:endParaRPr lang="es-ES" altLang="en-US"/>
          </a:p>
        </p:txBody>
      </p:sp>
      <p:sp>
        <p:nvSpPr>
          <p:cNvPr id="6" name="Rectangle 5"/>
          <p:cNvSpPr>
            <a:spLocks noGrp="1" noChangeArrowheads="1"/>
          </p:cNvSpPr>
          <p:nvPr>
            <p:ph type="ftr" sz="quarter" idx="11"/>
          </p:nvPr>
        </p:nvSpPr>
        <p:spPr/>
        <p:txBody>
          <a:bodyPr/>
          <a:lstStyle>
            <a:lvl1pPr>
              <a:defRPr>
                <a:latin typeface="Times New Roman" panose="02020603050405020304" pitchFamily="18" charset="0"/>
              </a:defRPr>
            </a:lvl1pPr>
          </a:lstStyle>
          <a:p>
            <a:pPr>
              <a:defRPr/>
            </a:pPr>
            <a:endParaRPr lang="es-ES" altLang="en-US"/>
          </a:p>
        </p:txBody>
      </p:sp>
      <p:sp>
        <p:nvSpPr>
          <p:cNvPr id="7" name="Rectangle 6"/>
          <p:cNvSpPr>
            <a:spLocks noGrp="1" noChangeArrowheads="1"/>
          </p:cNvSpPr>
          <p:nvPr>
            <p:ph type="sldNum" sz="quarter" idx="12"/>
          </p:nvPr>
        </p:nvSpPr>
        <p:spPr/>
        <p:txBody>
          <a:bodyPr/>
          <a:lstStyle>
            <a:lvl1pPr>
              <a:defRPr>
                <a:latin typeface="Times New Roman" panose="02020603050405020304" pitchFamily="18" charset="0"/>
              </a:defRPr>
            </a:lvl1pPr>
          </a:lstStyle>
          <a:p>
            <a:pPr>
              <a:defRPr/>
            </a:pPr>
            <a:fld id="{F8439DA9-A6CE-4378-A4C8-056428406766}" type="slidenum">
              <a:rPr lang="es-ES" altLang="en-US" smtClean="0"/>
              <a:pPr>
                <a:defRPr/>
              </a:pPr>
              <a:t>‹#›</a:t>
            </a:fld>
            <a:endParaRPr lang="es-ES" altLang="en-US"/>
          </a:p>
        </p:txBody>
      </p:sp>
    </p:spTree>
    <p:extLst>
      <p:ext uri="{BB962C8B-B14F-4D97-AF65-F5344CB8AC3E}">
        <p14:creationId xmlns:p14="http://schemas.microsoft.com/office/powerpoint/2010/main" val="41563456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p:txBody>
          <a:bodyPr/>
          <a:lstStyle>
            <a:lvl1pPr>
              <a:defRPr>
                <a:latin typeface="Times New Roman" panose="02020603050405020304" pitchFamily="18" charset="0"/>
              </a:defRPr>
            </a:lvl1pPr>
          </a:lstStyle>
          <a:p>
            <a:pPr>
              <a:defRPr/>
            </a:pPr>
            <a:endParaRPr lang="es-ES" altLang="en-US"/>
          </a:p>
        </p:txBody>
      </p:sp>
      <p:sp>
        <p:nvSpPr>
          <p:cNvPr id="6" name="Rectangle 5"/>
          <p:cNvSpPr>
            <a:spLocks noGrp="1" noChangeArrowheads="1"/>
          </p:cNvSpPr>
          <p:nvPr>
            <p:ph type="ftr" sz="quarter" idx="11"/>
          </p:nvPr>
        </p:nvSpPr>
        <p:spPr/>
        <p:txBody>
          <a:bodyPr/>
          <a:lstStyle>
            <a:lvl1pPr>
              <a:defRPr>
                <a:latin typeface="Times New Roman" panose="02020603050405020304" pitchFamily="18" charset="0"/>
              </a:defRPr>
            </a:lvl1pPr>
          </a:lstStyle>
          <a:p>
            <a:pPr>
              <a:defRPr/>
            </a:pPr>
            <a:endParaRPr lang="es-ES" altLang="en-US"/>
          </a:p>
        </p:txBody>
      </p:sp>
      <p:sp>
        <p:nvSpPr>
          <p:cNvPr id="7" name="Rectangle 6"/>
          <p:cNvSpPr>
            <a:spLocks noGrp="1" noChangeArrowheads="1"/>
          </p:cNvSpPr>
          <p:nvPr>
            <p:ph type="sldNum" sz="quarter" idx="12"/>
          </p:nvPr>
        </p:nvSpPr>
        <p:spPr/>
        <p:txBody>
          <a:bodyPr/>
          <a:lstStyle>
            <a:lvl1pPr>
              <a:defRPr>
                <a:latin typeface="Times New Roman" panose="02020603050405020304" pitchFamily="18" charset="0"/>
              </a:defRPr>
            </a:lvl1pPr>
          </a:lstStyle>
          <a:p>
            <a:pPr>
              <a:defRPr/>
            </a:pPr>
            <a:fld id="{1D67A362-21AD-4F80-BFBD-BA0C3BC650C1}" type="slidenum">
              <a:rPr lang="es-ES" altLang="en-US" smtClean="0"/>
              <a:pPr>
                <a:defRPr/>
              </a:pPr>
              <a:t>‹#›</a:t>
            </a:fld>
            <a:endParaRPr lang="es-ES" altLang="en-US"/>
          </a:p>
        </p:txBody>
      </p:sp>
    </p:spTree>
    <p:extLst>
      <p:ext uri="{BB962C8B-B14F-4D97-AF65-F5344CB8AC3E}">
        <p14:creationId xmlns:p14="http://schemas.microsoft.com/office/powerpoint/2010/main" val="38640333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2.jpe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image" Target="../media/image3.jpeg"/><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alphaModFix amt="21000"/>
            <a:lum/>
          </a:blip>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s-ES" altLang="en-US"/>
              <a:t>Haga clic para cambiar el estilo de título	</a:t>
            </a:r>
          </a:p>
        </p:txBody>
      </p:sp>
      <p:sp>
        <p:nvSpPr>
          <p:cNvPr id="1027" name="Rectangle 3"/>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s-ES" altLang="en-US"/>
              <a:t>Haga clic para modificar el estilo de texto del patrón</a:t>
            </a:r>
          </a:p>
          <a:p>
            <a:pPr lvl="1"/>
            <a:r>
              <a:rPr lang="es-ES" altLang="en-US"/>
              <a:t>Segundo nivel</a:t>
            </a:r>
          </a:p>
          <a:p>
            <a:pPr lvl="2"/>
            <a:r>
              <a:rPr lang="es-ES" altLang="en-US"/>
              <a:t>Tercer nivel</a:t>
            </a:r>
          </a:p>
          <a:p>
            <a:pPr lvl="3"/>
            <a:r>
              <a:rPr lang="es-ES" altLang="en-US"/>
              <a:t>Cuarto nivel</a:t>
            </a:r>
          </a:p>
          <a:p>
            <a:pPr lvl="4"/>
            <a:r>
              <a:rPr lang="es-ES" altLang="en-US"/>
              <a:t>Quinto nivel</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solidFill>
                  <a:srgbClr val="000000"/>
                </a:solidFill>
                <a:latin typeface="Arial"/>
                <a:cs typeface="+mn-cs"/>
              </a:defRPr>
            </a:lvl1pPr>
          </a:lstStyle>
          <a:p>
            <a:pPr fontAlgn="base">
              <a:spcBef>
                <a:spcPct val="0"/>
              </a:spcBef>
              <a:spcAft>
                <a:spcPct val="0"/>
              </a:spcAft>
              <a:defRPr/>
            </a:pPr>
            <a:endParaRPr lang="es-ES" altLang="en-US"/>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solidFill>
                  <a:srgbClr val="000000"/>
                </a:solidFill>
                <a:latin typeface="Arial"/>
                <a:cs typeface="+mn-cs"/>
              </a:defRPr>
            </a:lvl1pPr>
          </a:lstStyle>
          <a:p>
            <a:pPr fontAlgn="base">
              <a:spcBef>
                <a:spcPct val="0"/>
              </a:spcBef>
              <a:spcAft>
                <a:spcPct val="0"/>
              </a:spcAft>
              <a:defRPr/>
            </a:pPr>
            <a:endParaRPr lang="es-ES" altLang="en-US"/>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solidFill>
                  <a:srgbClr val="000000"/>
                </a:solidFill>
                <a:latin typeface="Arial"/>
                <a:cs typeface="+mn-cs"/>
              </a:defRPr>
            </a:lvl1pPr>
          </a:lstStyle>
          <a:p>
            <a:pPr fontAlgn="base">
              <a:spcBef>
                <a:spcPct val="0"/>
              </a:spcBef>
              <a:spcAft>
                <a:spcPct val="0"/>
              </a:spcAft>
              <a:defRPr/>
            </a:pPr>
            <a:fld id="{95CB9D91-2252-48A2-B799-F7EAC729F3D3}" type="slidenum">
              <a:rPr lang="es-ES" altLang="en-US" smtClean="0"/>
              <a:pPr fontAlgn="base">
                <a:spcBef>
                  <a:spcPct val="0"/>
                </a:spcBef>
                <a:spcAft>
                  <a:spcPct val="0"/>
                </a:spcAft>
                <a:defRPr/>
              </a:pPr>
              <a:t>‹#›</a:t>
            </a:fld>
            <a:endParaRPr lang="es-ES" altLang="en-US"/>
          </a:p>
        </p:txBody>
      </p:sp>
    </p:spTree>
    <p:extLst>
      <p:ext uri="{BB962C8B-B14F-4D97-AF65-F5344CB8AC3E}">
        <p14:creationId xmlns:p14="http://schemas.microsoft.com/office/powerpoint/2010/main" val="244318222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cs typeface="Arial" charset="0"/>
        </a:defRPr>
      </a:lvl2pPr>
      <a:lvl3pPr algn="ctr" rtl="0" eaLnBrk="1" fontAlgn="base" hangingPunct="1">
        <a:spcBef>
          <a:spcPct val="0"/>
        </a:spcBef>
        <a:spcAft>
          <a:spcPct val="0"/>
        </a:spcAft>
        <a:defRPr sz="4400">
          <a:solidFill>
            <a:schemeClr val="tx2"/>
          </a:solidFill>
          <a:latin typeface="Arial" charset="0"/>
          <a:cs typeface="Arial" charset="0"/>
        </a:defRPr>
      </a:lvl3pPr>
      <a:lvl4pPr algn="ctr" rtl="0" eaLnBrk="1" fontAlgn="base" hangingPunct="1">
        <a:spcBef>
          <a:spcPct val="0"/>
        </a:spcBef>
        <a:spcAft>
          <a:spcPct val="0"/>
        </a:spcAft>
        <a:defRPr sz="4400">
          <a:solidFill>
            <a:schemeClr val="tx2"/>
          </a:solidFill>
          <a:latin typeface="Arial" charset="0"/>
          <a:cs typeface="Arial" charset="0"/>
        </a:defRPr>
      </a:lvl4pPr>
      <a:lvl5pPr algn="ctr" rtl="0" eaLnBrk="1" fontAlgn="base" hangingPunct="1">
        <a:spcBef>
          <a:spcPct val="0"/>
        </a:spcBef>
        <a:spcAft>
          <a:spcPct val="0"/>
        </a:spcAft>
        <a:defRPr sz="4400">
          <a:solidFill>
            <a:schemeClr val="tx2"/>
          </a:solidFill>
          <a:latin typeface="Arial" charset="0"/>
          <a:cs typeface="Arial" charset="0"/>
        </a:defRPr>
      </a:lvl5pPr>
      <a:lvl6pPr marL="457200" algn="ctr" rtl="0" eaLnBrk="1" fontAlgn="base" hangingPunct="1">
        <a:spcBef>
          <a:spcPct val="0"/>
        </a:spcBef>
        <a:spcAft>
          <a:spcPct val="0"/>
        </a:spcAft>
        <a:defRPr sz="4400">
          <a:solidFill>
            <a:schemeClr val="tx2"/>
          </a:solidFill>
          <a:latin typeface="Arial" charset="0"/>
          <a:cs typeface="Arial" charset="0"/>
        </a:defRPr>
      </a:lvl6pPr>
      <a:lvl7pPr marL="914400" algn="ctr" rtl="0" eaLnBrk="1" fontAlgn="base" hangingPunct="1">
        <a:spcBef>
          <a:spcPct val="0"/>
        </a:spcBef>
        <a:spcAft>
          <a:spcPct val="0"/>
        </a:spcAft>
        <a:defRPr sz="4400">
          <a:solidFill>
            <a:schemeClr val="tx2"/>
          </a:solidFill>
          <a:latin typeface="Arial" charset="0"/>
          <a:cs typeface="Arial" charset="0"/>
        </a:defRPr>
      </a:lvl7pPr>
      <a:lvl8pPr marL="1371600" algn="ctr" rtl="0" eaLnBrk="1" fontAlgn="base" hangingPunct="1">
        <a:spcBef>
          <a:spcPct val="0"/>
        </a:spcBef>
        <a:spcAft>
          <a:spcPct val="0"/>
        </a:spcAft>
        <a:defRPr sz="4400">
          <a:solidFill>
            <a:schemeClr val="tx2"/>
          </a:solidFill>
          <a:latin typeface="Arial" charset="0"/>
          <a:cs typeface="Arial" charset="0"/>
        </a:defRPr>
      </a:lvl8pPr>
      <a:lvl9pPr marL="1828800" algn="ctr" rtl="0" eaLnBrk="1" fontAlgn="base" hangingPunct="1">
        <a:spcBef>
          <a:spcPct val="0"/>
        </a:spcBef>
        <a:spcAft>
          <a:spcPct val="0"/>
        </a:spcAft>
        <a:defRPr sz="4400">
          <a:solidFill>
            <a:schemeClr val="tx2"/>
          </a:solidFill>
          <a:latin typeface="Arial" charset="0"/>
          <a:cs typeface="Arial"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cs typeface="+mn-cs"/>
        </a:defRPr>
      </a:lvl2pPr>
      <a:lvl3pPr marL="1143000" indent="-228600" algn="l" rtl="0" eaLnBrk="1" fontAlgn="base" hangingPunct="1">
        <a:spcBef>
          <a:spcPct val="20000"/>
        </a:spcBef>
        <a:spcAft>
          <a:spcPct val="0"/>
        </a:spcAft>
        <a:buChar char="•"/>
        <a:defRPr sz="2400">
          <a:solidFill>
            <a:schemeClr val="tx1"/>
          </a:solidFill>
          <a:latin typeface="+mn-lt"/>
          <a:cs typeface="+mn-cs"/>
        </a:defRPr>
      </a:lvl3pPr>
      <a:lvl4pPr marL="1600200" indent="-228600" algn="l" rtl="0" eaLnBrk="1" fontAlgn="base" hangingPunct="1">
        <a:spcBef>
          <a:spcPct val="20000"/>
        </a:spcBef>
        <a:spcAft>
          <a:spcPct val="0"/>
        </a:spcAft>
        <a:buChar char="–"/>
        <a:defRPr sz="2000">
          <a:solidFill>
            <a:schemeClr val="tx1"/>
          </a:solidFill>
          <a:latin typeface="+mn-lt"/>
          <a:cs typeface="+mn-cs"/>
        </a:defRPr>
      </a:lvl4pPr>
      <a:lvl5pPr marL="2057400" indent="-228600" algn="l" rtl="0" eaLnBrk="1" fontAlgn="base" hangingPunct="1">
        <a:spcBef>
          <a:spcPct val="20000"/>
        </a:spcBef>
        <a:spcAft>
          <a:spcPct val="0"/>
        </a:spcAft>
        <a:buChar char="»"/>
        <a:defRPr sz="2000">
          <a:solidFill>
            <a:schemeClr val="tx1"/>
          </a:solidFill>
          <a:latin typeface="+mn-lt"/>
          <a:cs typeface="+mn-cs"/>
        </a:defRPr>
      </a:lvl5pPr>
      <a:lvl6pPr marL="2514600" indent="-228600" algn="l" rtl="0" eaLnBrk="1" fontAlgn="base" hangingPunct="1">
        <a:spcBef>
          <a:spcPct val="20000"/>
        </a:spcBef>
        <a:spcAft>
          <a:spcPct val="0"/>
        </a:spcAft>
        <a:buChar char="»"/>
        <a:defRPr sz="2000">
          <a:solidFill>
            <a:schemeClr val="tx1"/>
          </a:solidFill>
          <a:latin typeface="+mn-lt"/>
          <a:cs typeface="+mn-cs"/>
        </a:defRPr>
      </a:lvl6pPr>
      <a:lvl7pPr marL="2971800" indent="-228600" algn="l" rtl="0" eaLnBrk="1" fontAlgn="base" hangingPunct="1">
        <a:spcBef>
          <a:spcPct val="20000"/>
        </a:spcBef>
        <a:spcAft>
          <a:spcPct val="0"/>
        </a:spcAft>
        <a:buChar char="»"/>
        <a:defRPr sz="2000">
          <a:solidFill>
            <a:schemeClr val="tx1"/>
          </a:solidFill>
          <a:latin typeface="+mn-lt"/>
          <a:cs typeface="+mn-cs"/>
        </a:defRPr>
      </a:lvl7pPr>
      <a:lvl8pPr marL="3429000" indent="-228600" algn="l" rtl="0" eaLnBrk="1" fontAlgn="base" hangingPunct="1">
        <a:spcBef>
          <a:spcPct val="20000"/>
        </a:spcBef>
        <a:spcAft>
          <a:spcPct val="0"/>
        </a:spcAft>
        <a:buChar char="»"/>
        <a:defRPr sz="2000">
          <a:solidFill>
            <a:schemeClr val="tx1"/>
          </a:solidFill>
          <a:latin typeface="+mn-lt"/>
          <a:cs typeface="+mn-cs"/>
        </a:defRPr>
      </a:lvl8pPr>
      <a:lvl9pPr marL="3886200" indent="-228600" algn="l" rtl="0" eaLnBrk="1" fontAlgn="base" hangingPunct="1">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s-ES" altLang="en-US"/>
              <a:t>Haga clic para cambiar el estilo de título	</a:t>
            </a:r>
          </a:p>
        </p:txBody>
      </p:sp>
      <p:sp>
        <p:nvSpPr>
          <p:cNvPr id="1027" name="Rectangle 3"/>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s-ES" altLang="en-US"/>
              <a:t>Haga clic para modificar el estilo de texto del patrón</a:t>
            </a:r>
          </a:p>
          <a:p>
            <a:pPr lvl="1"/>
            <a:r>
              <a:rPr lang="es-ES" altLang="en-US"/>
              <a:t>Segundo nivel</a:t>
            </a:r>
          </a:p>
          <a:p>
            <a:pPr lvl="2"/>
            <a:r>
              <a:rPr lang="es-ES" altLang="en-US"/>
              <a:t>Tercer nivel</a:t>
            </a:r>
          </a:p>
          <a:p>
            <a:pPr lvl="3"/>
            <a:r>
              <a:rPr lang="es-ES" altLang="en-US"/>
              <a:t>Cuarto nivel</a:t>
            </a:r>
          </a:p>
          <a:p>
            <a:pPr lvl="4"/>
            <a:r>
              <a:rPr lang="es-ES" altLang="en-US"/>
              <a:t>Quinto nivel</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pPr fontAlgn="base">
              <a:spcBef>
                <a:spcPct val="0"/>
              </a:spcBef>
              <a:spcAft>
                <a:spcPct val="0"/>
              </a:spcAft>
              <a:defRPr/>
            </a:pPr>
            <a:endParaRPr lang="es-ES" altLang="en-US">
              <a:solidFill>
                <a:srgbClr val="000000"/>
              </a:solidFill>
            </a:endParaRPr>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vl1pPr>
          </a:lstStyle>
          <a:p>
            <a:pPr fontAlgn="base">
              <a:spcBef>
                <a:spcPct val="0"/>
              </a:spcBef>
              <a:spcAft>
                <a:spcPct val="0"/>
              </a:spcAft>
              <a:defRPr/>
            </a:pPr>
            <a:endParaRPr lang="es-ES" altLang="en-US">
              <a:solidFill>
                <a:srgbClr val="000000"/>
              </a:solidFill>
            </a:endParaRPr>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smtClean="0"/>
            </a:lvl1pPr>
          </a:lstStyle>
          <a:p>
            <a:pPr fontAlgn="base">
              <a:spcBef>
                <a:spcPct val="0"/>
              </a:spcBef>
              <a:spcAft>
                <a:spcPct val="0"/>
              </a:spcAft>
              <a:defRPr/>
            </a:pPr>
            <a:fld id="{1713F3EF-B989-4777-AD09-4EA6D58EA5FB}" type="slidenum">
              <a:rPr lang="es-ES" altLang="en-US">
                <a:solidFill>
                  <a:srgbClr val="000000"/>
                </a:solidFill>
              </a:rPr>
              <a:pPr fontAlgn="base">
                <a:spcBef>
                  <a:spcPct val="0"/>
                </a:spcBef>
                <a:spcAft>
                  <a:spcPct val="0"/>
                </a:spcAft>
                <a:defRPr/>
              </a:pPr>
              <a:t>‹#›</a:t>
            </a:fld>
            <a:endParaRPr lang="es-ES" altLang="en-US">
              <a:solidFill>
                <a:srgbClr val="000000"/>
              </a:solidFill>
            </a:endParaRPr>
          </a:p>
        </p:txBody>
      </p:sp>
    </p:spTree>
    <p:extLst>
      <p:ext uri="{BB962C8B-B14F-4D97-AF65-F5344CB8AC3E}">
        <p14:creationId xmlns:p14="http://schemas.microsoft.com/office/powerpoint/2010/main" val="1054402876"/>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cs typeface="Arial" charset="0"/>
        </a:defRPr>
      </a:lvl2pPr>
      <a:lvl3pPr algn="ctr" rtl="0" eaLnBrk="1" fontAlgn="base" hangingPunct="1">
        <a:spcBef>
          <a:spcPct val="0"/>
        </a:spcBef>
        <a:spcAft>
          <a:spcPct val="0"/>
        </a:spcAft>
        <a:defRPr sz="4400">
          <a:solidFill>
            <a:schemeClr val="tx2"/>
          </a:solidFill>
          <a:latin typeface="Arial" charset="0"/>
          <a:cs typeface="Arial" charset="0"/>
        </a:defRPr>
      </a:lvl3pPr>
      <a:lvl4pPr algn="ctr" rtl="0" eaLnBrk="1" fontAlgn="base" hangingPunct="1">
        <a:spcBef>
          <a:spcPct val="0"/>
        </a:spcBef>
        <a:spcAft>
          <a:spcPct val="0"/>
        </a:spcAft>
        <a:defRPr sz="4400">
          <a:solidFill>
            <a:schemeClr val="tx2"/>
          </a:solidFill>
          <a:latin typeface="Arial" charset="0"/>
          <a:cs typeface="Arial" charset="0"/>
        </a:defRPr>
      </a:lvl4pPr>
      <a:lvl5pPr algn="ctr" rtl="0" eaLnBrk="1" fontAlgn="base" hangingPunct="1">
        <a:spcBef>
          <a:spcPct val="0"/>
        </a:spcBef>
        <a:spcAft>
          <a:spcPct val="0"/>
        </a:spcAft>
        <a:defRPr sz="4400">
          <a:solidFill>
            <a:schemeClr val="tx2"/>
          </a:solidFill>
          <a:latin typeface="Arial" charset="0"/>
          <a:cs typeface="Arial" charset="0"/>
        </a:defRPr>
      </a:lvl5pPr>
      <a:lvl6pPr marL="457200" algn="ctr" rtl="0" eaLnBrk="1" fontAlgn="base" hangingPunct="1">
        <a:spcBef>
          <a:spcPct val="0"/>
        </a:spcBef>
        <a:spcAft>
          <a:spcPct val="0"/>
        </a:spcAft>
        <a:defRPr sz="4400">
          <a:solidFill>
            <a:schemeClr val="tx2"/>
          </a:solidFill>
          <a:latin typeface="Arial" charset="0"/>
          <a:cs typeface="Arial" charset="0"/>
        </a:defRPr>
      </a:lvl6pPr>
      <a:lvl7pPr marL="914400" algn="ctr" rtl="0" eaLnBrk="1" fontAlgn="base" hangingPunct="1">
        <a:spcBef>
          <a:spcPct val="0"/>
        </a:spcBef>
        <a:spcAft>
          <a:spcPct val="0"/>
        </a:spcAft>
        <a:defRPr sz="4400">
          <a:solidFill>
            <a:schemeClr val="tx2"/>
          </a:solidFill>
          <a:latin typeface="Arial" charset="0"/>
          <a:cs typeface="Arial" charset="0"/>
        </a:defRPr>
      </a:lvl7pPr>
      <a:lvl8pPr marL="1371600" algn="ctr" rtl="0" eaLnBrk="1" fontAlgn="base" hangingPunct="1">
        <a:spcBef>
          <a:spcPct val="0"/>
        </a:spcBef>
        <a:spcAft>
          <a:spcPct val="0"/>
        </a:spcAft>
        <a:defRPr sz="4400">
          <a:solidFill>
            <a:schemeClr val="tx2"/>
          </a:solidFill>
          <a:latin typeface="Arial" charset="0"/>
          <a:cs typeface="Arial" charset="0"/>
        </a:defRPr>
      </a:lvl8pPr>
      <a:lvl9pPr marL="1828800" algn="ctr" rtl="0" eaLnBrk="1" fontAlgn="base" hangingPunct="1">
        <a:spcBef>
          <a:spcPct val="0"/>
        </a:spcBef>
        <a:spcAft>
          <a:spcPct val="0"/>
        </a:spcAft>
        <a:defRPr sz="4400">
          <a:solidFill>
            <a:schemeClr val="tx2"/>
          </a:solidFill>
          <a:latin typeface="Arial" charset="0"/>
          <a:cs typeface="Arial"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cs typeface="+mn-cs"/>
        </a:defRPr>
      </a:lvl2pPr>
      <a:lvl3pPr marL="1143000" indent="-228600" algn="l" rtl="0" eaLnBrk="1" fontAlgn="base" hangingPunct="1">
        <a:spcBef>
          <a:spcPct val="20000"/>
        </a:spcBef>
        <a:spcAft>
          <a:spcPct val="0"/>
        </a:spcAft>
        <a:buChar char="•"/>
        <a:defRPr sz="2400">
          <a:solidFill>
            <a:schemeClr val="tx1"/>
          </a:solidFill>
          <a:latin typeface="+mn-lt"/>
          <a:cs typeface="+mn-cs"/>
        </a:defRPr>
      </a:lvl3pPr>
      <a:lvl4pPr marL="1600200" indent="-228600" algn="l" rtl="0" eaLnBrk="1" fontAlgn="base" hangingPunct="1">
        <a:spcBef>
          <a:spcPct val="20000"/>
        </a:spcBef>
        <a:spcAft>
          <a:spcPct val="0"/>
        </a:spcAft>
        <a:buChar char="–"/>
        <a:defRPr sz="2000">
          <a:solidFill>
            <a:schemeClr val="tx1"/>
          </a:solidFill>
          <a:latin typeface="+mn-lt"/>
          <a:cs typeface="+mn-cs"/>
        </a:defRPr>
      </a:lvl4pPr>
      <a:lvl5pPr marL="2057400" indent="-228600" algn="l" rtl="0" eaLnBrk="1" fontAlgn="base" hangingPunct="1">
        <a:spcBef>
          <a:spcPct val="20000"/>
        </a:spcBef>
        <a:spcAft>
          <a:spcPct val="0"/>
        </a:spcAft>
        <a:buChar char="»"/>
        <a:defRPr sz="2000">
          <a:solidFill>
            <a:schemeClr val="tx1"/>
          </a:solidFill>
          <a:latin typeface="+mn-lt"/>
          <a:cs typeface="+mn-cs"/>
        </a:defRPr>
      </a:lvl5pPr>
      <a:lvl6pPr marL="2514600" indent="-228600" algn="l" rtl="0" eaLnBrk="1" fontAlgn="base" hangingPunct="1">
        <a:spcBef>
          <a:spcPct val="20000"/>
        </a:spcBef>
        <a:spcAft>
          <a:spcPct val="0"/>
        </a:spcAft>
        <a:buChar char="»"/>
        <a:defRPr sz="2000">
          <a:solidFill>
            <a:schemeClr val="tx1"/>
          </a:solidFill>
          <a:latin typeface="+mn-lt"/>
          <a:cs typeface="+mn-cs"/>
        </a:defRPr>
      </a:lvl6pPr>
      <a:lvl7pPr marL="2971800" indent="-228600" algn="l" rtl="0" eaLnBrk="1" fontAlgn="base" hangingPunct="1">
        <a:spcBef>
          <a:spcPct val="20000"/>
        </a:spcBef>
        <a:spcAft>
          <a:spcPct val="0"/>
        </a:spcAft>
        <a:buChar char="»"/>
        <a:defRPr sz="2000">
          <a:solidFill>
            <a:schemeClr val="tx1"/>
          </a:solidFill>
          <a:latin typeface="+mn-lt"/>
          <a:cs typeface="+mn-cs"/>
        </a:defRPr>
      </a:lvl7pPr>
      <a:lvl8pPr marL="3429000" indent="-228600" algn="l" rtl="0" eaLnBrk="1" fontAlgn="base" hangingPunct="1">
        <a:spcBef>
          <a:spcPct val="20000"/>
        </a:spcBef>
        <a:spcAft>
          <a:spcPct val="0"/>
        </a:spcAft>
        <a:buChar char="»"/>
        <a:defRPr sz="2000">
          <a:solidFill>
            <a:schemeClr val="tx1"/>
          </a:solidFill>
          <a:latin typeface="+mn-lt"/>
          <a:cs typeface="+mn-cs"/>
        </a:defRPr>
      </a:lvl8pPr>
      <a:lvl9pPr marL="3886200" indent="-228600" algn="l" rtl="0" eaLnBrk="1" fontAlgn="base" hangingPunct="1">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CC61180-5010-4C28-831B-11DA910119EC}" type="datetimeFigureOut">
              <a:rPr lang="en-US" smtClean="0"/>
              <a:pPr/>
              <a:t>9/11/2022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63CB1FE-BFFF-4162-96A9-47AC7DF874C4}" type="slidenum">
              <a:rPr lang="en-US" smtClean="0"/>
              <a:pPr/>
              <a:t>‹#›</a:t>
            </a:fld>
            <a:endParaRPr lang="en-US"/>
          </a:p>
        </p:txBody>
      </p:sp>
    </p:spTree>
    <p:extLst>
      <p:ext uri="{BB962C8B-B14F-4D97-AF65-F5344CB8AC3E}">
        <p14:creationId xmlns:p14="http://schemas.microsoft.com/office/powerpoint/2010/main" val="1779187416"/>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8"/>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3"/>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pPr fontAlgn="base">
              <a:spcBef>
                <a:spcPct val="0"/>
              </a:spcBef>
              <a:spcAft>
                <a:spcPct val="0"/>
              </a:spcAft>
            </a:pPr>
            <a:fld id="{5CD9F1E6-20F0-4F62-88CC-7E492DBC9931}" type="datetime1">
              <a:rPr lang="en-IE" altLang="en-US" b="1" smtClean="0">
                <a:solidFill>
                  <a:prstClr val="white">
                    <a:tint val="75000"/>
                  </a:prstClr>
                </a:solidFill>
                <a:latin typeface="Arial" panose="020B0604020202020204" pitchFamily="34" charset="0"/>
              </a:rPr>
              <a:pPr fontAlgn="base">
                <a:spcBef>
                  <a:spcPct val="0"/>
                </a:spcBef>
                <a:spcAft>
                  <a:spcPct val="0"/>
                </a:spcAft>
              </a:pPr>
              <a:t>11/09/2022</a:t>
            </a:fld>
            <a:endParaRPr lang="en-IE" altLang="en-US" b="1">
              <a:solidFill>
                <a:prstClr val="white">
                  <a:tint val="75000"/>
                </a:prstClr>
              </a:solidFill>
              <a:latin typeface="Arial" panose="020B0604020202020204" pitchFamily="34" charset="0"/>
            </a:endParaRPr>
          </a:p>
        </p:txBody>
      </p:sp>
      <p:sp>
        <p:nvSpPr>
          <p:cNvPr id="5" name="Footer Placeholder 4"/>
          <p:cNvSpPr>
            <a:spLocks noGrp="1"/>
          </p:cNvSpPr>
          <p:nvPr>
            <p:ph type="ftr" sz="quarter" idx="3"/>
          </p:nvPr>
        </p:nvSpPr>
        <p:spPr>
          <a:xfrm>
            <a:off x="3028950" y="6356353"/>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pPr fontAlgn="base">
              <a:spcBef>
                <a:spcPct val="0"/>
              </a:spcBef>
              <a:spcAft>
                <a:spcPct val="0"/>
              </a:spcAft>
            </a:pPr>
            <a:r>
              <a:rPr lang="en-IE" altLang="en-US" b="1">
                <a:solidFill>
                  <a:prstClr val="white">
                    <a:tint val="75000"/>
                  </a:prstClr>
                </a:solidFill>
                <a:latin typeface="Arial" panose="020B0604020202020204" pitchFamily="34" charset="0"/>
              </a:rPr>
              <a:t>UBC 104 Embedded Systems</a:t>
            </a:r>
          </a:p>
        </p:txBody>
      </p:sp>
      <p:sp>
        <p:nvSpPr>
          <p:cNvPr id="6" name="Slide Number Placeholder 5"/>
          <p:cNvSpPr>
            <a:spLocks noGrp="1"/>
          </p:cNvSpPr>
          <p:nvPr>
            <p:ph type="sldNum" sz="quarter" idx="4"/>
          </p:nvPr>
        </p:nvSpPr>
        <p:spPr>
          <a:xfrm>
            <a:off x="6457950" y="6356353"/>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pPr fontAlgn="base">
              <a:spcBef>
                <a:spcPct val="0"/>
              </a:spcBef>
              <a:spcAft>
                <a:spcPct val="0"/>
              </a:spcAft>
            </a:pPr>
            <a:fld id="{6EC12722-D7B5-49D4-B8AE-11B96D51E3C0}" type="slidenum">
              <a:rPr lang="en-IE" altLang="en-US" b="1" smtClean="0">
                <a:solidFill>
                  <a:prstClr val="white">
                    <a:tint val="75000"/>
                  </a:prstClr>
                </a:solidFill>
                <a:latin typeface="Arial" panose="020B0604020202020204" pitchFamily="34" charset="0"/>
              </a:rPr>
              <a:pPr fontAlgn="base">
                <a:spcBef>
                  <a:spcPct val="0"/>
                </a:spcBef>
                <a:spcAft>
                  <a:spcPct val="0"/>
                </a:spcAft>
              </a:pPr>
              <a:t>‹#›</a:t>
            </a:fld>
            <a:endParaRPr lang="en-IE" altLang="en-US" b="1">
              <a:solidFill>
                <a:prstClr val="white">
                  <a:tint val="75000"/>
                </a:prstClr>
              </a:solidFill>
              <a:latin typeface="Arial" panose="020B0604020202020204" pitchFamily="34" charset="0"/>
            </a:endParaRPr>
          </a:p>
        </p:txBody>
      </p:sp>
    </p:spTree>
    <p:extLst>
      <p:ext uri="{BB962C8B-B14F-4D97-AF65-F5344CB8AC3E}">
        <p14:creationId xmlns:p14="http://schemas.microsoft.com/office/powerpoint/2010/main" val="2604411463"/>
      </p:ext>
    </p:extLst>
  </p:cSld>
  <p:clrMap bg1="dk1" tx1="lt1" bg2="dk2" tx2="lt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hf hd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s-ES" altLang="en-US"/>
              <a:t>Haga clic para cambiar el estilo de título	</a:t>
            </a:r>
          </a:p>
        </p:txBody>
      </p:sp>
      <p:sp>
        <p:nvSpPr>
          <p:cNvPr id="1027" name="Rectangle 3"/>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s-ES" altLang="en-US"/>
              <a:t>Haga clic para modificar el estilo de texto del patrón</a:t>
            </a:r>
          </a:p>
          <a:p>
            <a:pPr lvl="1"/>
            <a:r>
              <a:rPr lang="es-ES" altLang="en-US"/>
              <a:t>Segundo nivel</a:t>
            </a:r>
          </a:p>
          <a:p>
            <a:pPr lvl="2"/>
            <a:r>
              <a:rPr lang="es-ES" altLang="en-US"/>
              <a:t>Tercer nivel</a:t>
            </a:r>
          </a:p>
          <a:p>
            <a:pPr lvl="3"/>
            <a:r>
              <a:rPr lang="es-ES" altLang="en-US"/>
              <a:t>Cuarto nivel</a:t>
            </a:r>
          </a:p>
          <a:p>
            <a:pPr lvl="4"/>
            <a:r>
              <a:rPr lang="es-ES" altLang="en-US"/>
              <a:t>Quinto nivel</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pPr fontAlgn="base">
              <a:spcBef>
                <a:spcPct val="0"/>
              </a:spcBef>
              <a:spcAft>
                <a:spcPct val="0"/>
              </a:spcAft>
              <a:defRPr/>
            </a:pPr>
            <a:endParaRPr lang="es-ES" altLang="en-US">
              <a:solidFill>
                <a:srgbClr val="000000"/>
              </a:solidFill>
            </a:endParaRPr>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vl1pPr>
          </a:lstStyle>
          <a:p>
            <a:pPr fontAlgn="base">
              <a:spcBef>
                <a:spcPct val="0"/>
              </a:spcBef>
              <a:spcAft>
                <a:spcPct val="0"/>
              </a:spcAft>
              <a:defRPr/>
            </a:pPr>
            <a:endParaRPr lang="es-ES" altLang="en-US">
              <a:solidFill>
                <a:srgbClr val="000000"/>
              </a:solidFill>
            </a:endParaRPr>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smtClean="0"/>
            </a:lvl1pPr>
          </a:lstStyle>
          <a:p>
            <a:pPr fontAlgn="base">
              <a:spcBef>
                <a:spcPct val="0"/>
              </a:spcBef>
              <a:spcAft>
                <a:spcPct val="0"/>
              </a:spcAft>
              <a:defRPr/>
            </a:pPr>
            <a:fld id="{1713F3EF-B989-4777-AD09-4EA6D58EA5FB}" type="slidenum">
              <a:rPr lang="es-ES" altLang="en-US">
                <a:solidFill>
                  <a:srgbClr val="000000"/>
                </a:solidFill>
              </a:rPr>
              <a:pPr fontAlgn="base">
                <a:spcBef>
                  <a:spcPct val="0"/>
                </a:spcBef>
                <a:spcAft>
                  <a:spcPct val="0"/>
                </a:spcAft>
                <a:defRPr/>
              </a:pPr>
              <a:t>‹#›</a:t>
            </a:fld>
            <a:endParaRPr lang="es-ES" altLang="en-US">
              <a:solidFill>
                <a:srgbClr val="000000"/>
              </a:solidFill>
            </a:endParaRPr>
          </a:p>
        </p:txBody>
      </p:sp>
    </p:spTree>
    <p:extLst>
      <p:ext uri="{BB962C8B-B14F-4D97-AF65-F5344CB8AC3E}">
        <p14:creationId xmlns:p14="http://schemas.microsoft.com/office/powerpoint/2010/main" val="388776076"/>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cs typeface="Arial" charset="0"/>
        </a:defRPr>
      </a:lvl2pPr>
      <a:lvl3pPr algn="ctr" rtl="0" eaLnBrk="1" fontAlgn="base" hangingPunct="1">
        <a:spcBef>
          <a:spcPct val="0"/>
        </a:spcBef>
        <a:spcAft>
          <a:spcPct val="0"/>
        </a:spcAft>
        <a:defRPr sz="4400">
          <a:solidFill>
            <a:schemeClr val="tx2"/>
          </a:solidFill>
          <a:latin typeface="Arial" charset="0"/>
          <a:cs typeface="Arial" charset="0"/>
        </a:defRPr>
      </a:lvl3pPr>
      <a:lvl4pPr algn="ctr" rtl="0" eaLnBrk="1" fontAlgn="base" hangingPunct="1">
        <a:spcBef>
          <a:spcPct val="0"/>
        </a:spcBef>
        <a:spcAft>
          <a:spcPct val="0"/>
        </a:spcAft>
        <a:defRPr sz="4400">
          <a:solidFill>
            <a:schemeClr val="tx2"/>
          </a:solidFill>
          <a:latin typeface="Arial" charset="0"/>
          <a:cs typeface="Arial" charset="0"/>
        </a:defRPr>
      </a:lvl4pPr>
      <a:lvl5pPr algn="ctr" rtl="0" eaLnBrk="1" fontAlgn="base" hangingPunct="1">
        <a:spcBef>
          <a:spcPct val="0"/>
        </a:spcBef>
        <a:spcAft>
          <a:spcPct val="0"/>
        </a:spcAft>
        <a:defRPr sz="4400">
          <a:solidFill>
            <a:schemeClr val="tx2"/>
          </a:solidFill>
          <a:latin typeface="Arial" charset="0"/>
          <a:cs typeface="Arial" charset="0"/>
        </a:defRPr>
      </a:lvl5pPr>
      <a:lvl6pPr marL="457200" algn="ctr" rtl="0" eaLnBrk="1" fontAlgn="base" hangingPunct="1">
        <a:spcBef>
          <a:spcPct val="0"/>
        </a:spcBef>
        <a:spcAft>
          <a:spcPct val="0"/>
        </a:spcAft>
        <a:defRPr sz="4400">
          <a:solidFill>
            <a:schemeClr val="tx2"/>
          </a:solidFill>
          <a:latin typeface="Arial" charset="0"/>
          <a:cs typeface="Arial" charset="0"/>
        </a:defRPr>
      </a:lvl6pPr>
      <a:lvl7pPr marL="914400" algn="ctr" rtl="0" eaLnBrk="1" fontAlgn="base" hangingPunct="1">
        <a:spcBef>
          <a:spcPct val="0"/>
        </a:spcBef>
        <a:spcAft>
          <a:spcPct val="0"/>
        </a:spcAft>
        <a:defRPr sz="4400">
          <a:solidFill>
            <a:schemeClr val="tx2"/>
          </a:solidFill>
          <a:latin typeface="Arial" charset="0"/>
          <a:cs typeface="Arial" charset="0"/>
        </a:defRPr>
      </a:lvl7pPr>
      <a:lvl8pPr marL="1371600" algn="ctr" rtl="0" eaLnBrk="1" fontAlgn="base" hangingPunct="1">
        <a:spcBef>
          <a:spcPct val="0"/>
        </a:spcBef>
        <a:spcAft>
          <a:spcPct val="0"/>
        </a:spcAft>
        <a:defRPr sz="4400">
          <a:solidFill>
            <a:schemeClr val="tx2"/>
          </a:solidFill>
          <a:latin typeface="Arial" charset="0"/>
          <a:cs typeface="Arial" charset="0"/>
        </a:defRPr>
      </a:lvl8pPr>
      <a:lvl9pPr marL="1828800" algn="ctr" rtl="0" eaLnBrk="1" fontAlgn="base" hangingPunct="1">
        <a:spcBef>
          <a:spcPct val="0"/>
        </a:spcBef>
        <a:spcAft>
          <a:spcPct val="0"/>
        </a:spcAft>
        <a:defRPr sz="4400">
          <a:solidFill>
            <a:schemeClr val="tx2"/>
          </a:solidFill>
          <a:latin typeface="Arial" charset="0"/>
          <a:cs typeface="Arial"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cs typeface="+mn-cs"/>
        </a:defRPr>
      </a:lvl2pPr>
      <a:lvl3pPr marL="1143000" indent="-228600" algn="l" rtl="0" eaLnBrk="1" fontAlgn="base" hangingPunct="1">
        <a:spcBef>
          <a:spcPct val="20000"/>
        </a:spcBef>
        <a:spcAft>
          <a:spcPct val="0"/>
        </a:spcAft>
        <a:buChar char="•"/>
        <a:defRPr sz="2400">
          <a:solidFill>
            <a:schemeClr val="tx1"/>
          </a:solidFill>
          <a:latin typeface="+mn-lt"/>
          <a:cs typeface="+mn-cs"/>
        </a:defRPr>
      </a:lvl3pPr>
      <a:lvl4pPr marL="1600200" indent="-228600" algn="l" rtl="0" eaLnBrk="1" fontAlgn="base" hangingPunct="1">
        <a:spcBef>
          <a:spcPct val="20000"/>
        </a:spcBef>
        <a:spcAft>
          <a:spcPct val="0"/>
        </a:spcAft>
        <a:buChar char="–"/>
        <a:defRPr sz="2000">
          <a:solidFill>
            <a:schemeClr val="tx1"/>
          </a:solidFill>
          <a:latin typeface="+mn-lt"/>
          <a:cs typeface="+mn-cs"/>
        </a:defRPr>
      </a:lvl4pPr>
      <a:lvl5pPr marL="2057400" indent="-228600" algn="l" rtl="0" eaLnBrk="1" fontAlgn="base" hangingPunct="1">
        <a:spcBef>
          <a:spcPct val="20000"/>
        </a:spcBef>
        <a:spcAft>
          <a:spcPct val="0"/>
        </a:spcAft>
        <a:buChar char="»"/>
        <a:defRPr sz="2000">
          <a:solidFill>
            <a:schemeClr val="tx1"/>
          </a:solidFill>
          <a:latin typeface="+mn-lt"/>
          <a:cs typeface="+mn-cs"/>
        </a:defRPr>
      </a:lvl5pPr>
      <a:lvl6pPr marL="2514600" indent="-228600" algn="l" rtl="0" eaLnBrk="1" fontAlgn="base" hangingPunct="1">
        <a:spcBef>
          <a:spcPct val="20000"/>
        </a:spcBef>
        <a:spcAft>
          <a:spcPct val="0"/>
        </a:spcAft>
        <a:buChar char="»"/>
        <a:defRPr sz="2000">
          <a:solidFill>
            <a:schemeClr val="tx1"/>
          </a:solidFill>
          <a:latin typeface="+mn-lt"/>
          <a:cs typeface="+mn-cs"/>
        </a:defRPr>
      </a:lvl6pPr>
      <a:lvl7pPr marL="2971800" indent="-228600" algn="l" rtl="0" eaLnBrk="1" fontAlgn="base" hangingPunct="1">
        <a:spcBef>
          <a:spcPct val="20000"/>
        </a:spcBef>
        <a:spcAft>
          <a:spcPct val="0"/>
        </a:spcAft>
        <a:buChar char="»"/>
        <a:defRPr sz="2000">
          <a:solidFill>
            <a:schemeClr val="tx1"/>
          </a:solidFill>
          <a:latin typeface="+mn-lt"/>
          <a:cs typeface="+mn-cs"/>
        </a:defRPr>
      </a:lvl7pPr>
      <a:lvl8pPr marL="3429000" indent="-228600" algn="l" rtl="0" eaLnBrk="1" fontAlgn="base" hangingPunct="1">
        <a:spcBef>
          <a:spcPct val="20000"/>
        </a:spcBef>
        <a:spcAft>
          <a:spcPct val="0"/>
        </a:spcAft>
        <a:buChar char="»"/>
        <a:defRPr sz="2000">
          <a:solidFill>
            <a:schemeClr val="tx1"/>
          </a:solidFill>
          <a:latin typeface="+mn-lt"/>
          <a:cs typeface="+mn-cs"/>
        </a:defRPr>
      </a:lvl8pPr>
      <a:lvl9pPr marL="3886200" indent="-228600" algn="l" rtl="0" eaLnBrk="1" fontAlgn="base" hangingPunct="1">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5.xml"/></Relationships>
</file>

<file path=ppt/slides/_rels/slide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23.xml"/><Relationship Id="rId4" Type="http://schemas.openxmlformats.org/officeDocument/2006/relationships/image" Target="../media/image1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0"/>
            <a:ext cx="9144000" cy="6611779"/>
          </a:xfrm>
          <a:prstGeom prst="rect">
            <a:avLst/>
          </a:prstGeom>
          <a:solidFill>
            <a:schemeClr val="tx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200" b="1" dirty="0">
              <a:solidFill>
                <a:srgbClr val="FFFFFF"/>
              </a:solidFill>
              <a:latin typeface="Times New Roman" panose="02020603050405020304" pitchFamily="18" charset="0"/>
              <a:cs typeface="Times New Roman" panose="02020603050405020304" pitchFamily="18" charset="0"/>
            </a:endParaRPr>
          </a:p>
        </p:txBody>
      </p:sp>
      <p:sp>
        <p:nvSpPr>
          <p:cNvPr id="5" name="Rectangle 4"/>
          <p:cNvSpPr/>
          <p:nvPr/>
        </p:nvSpPr>
        <p:spPr>
          <a:xfrm>
            <a:off x="0" y="6611779"/>
            <a:ext cx="9144000" cy="253916"/>
          </a:xfrm>
          <a:prstGeom prst="rect">
            <a:avLst/>
          </a:prstGeom>
          <a:solidFill>
            <a:schemeClr val="tx1"/>
          </a:solidFill>
        </p:spPr>
        <p:txBody>
          <a:bodyPr wrap="square">
            <a:spAutoFit/>
          </a:bodyPr>
          <a:lstStyle/>
          <a:p>
            <a:pPr eaLnBrk="0" fontAlgn="base" hangingPunct="0">
              <a:spcBef>
                <a:spcPct val="0"/>
              </a:spcBef>
              <a:spcAft>
                <a:spcPct val="0"/>
              </a:spcAft>
            </a:pPr>
            <a:r>
              <a:rPr lang="en-US" sz="1050" b="1" dirty="0">
                <a:solidFill>
                  <a:srgbClr val="00FF00"/>
                </a:solidFill>
                <a:latin typeface="Arial Black" panose="020B0A04020102020204" pitchFamily="34" charset="0"/>
                <a:cs typeface="Times New Roman" panose="02020603050405020304" pitchFamily="18" charset="0"/>
              </a:rPr>
              <a:t>Dr. Nabeeh Kandalaft		EGR226 Grand valley State University		</a:t>
            </a:r>
          </a:p>
        </p:txBody>
      </p:sp>
      <p:sp>
        <p:nvSpPr>
          <p:cNvPr id="6" name="Rectangle 5"/>
          <p:cNvSpPr/>
          <p:nvPr/>
        </p:nvSpPr>
        <p:spPr>
          <a:xfrm>
            <a:off x="1530927" y="713081"/>
            <a:ext cx="6788461" cy="1077218"/>
          </a:xfrm>
          <a:prstGeom prst="rect">
            <a:avLst/>
          </a:prstGeom>
        </p:spPr>
        <p:txBody>
          <a:bodyPr wrap="none">
            <a:spAutoFit/>
          </a:bodyPr>
          <a:lstStyle/>
          <a:p>
            <a:pPr algn="ctr" eaLnBrk="0" fontAlgn="base" hangingPunct="0">
              <a:spcBef>
                <a:spcPct val="0"/>
              </a:spcBef>
              <a:spcAft>
                <a:spcPct val="0"/>
              </a:spcAft>
            </a:pPr>
            <a:r>
              <a:rPr lang="en-US" sz="3200" b="1" i="1" kern="10" dirty="0">
                <a:ln w="12700">
                  <a:solidFill>
                    <a:srgbClr val="EAEAEA"/>
                  </a:solidFill>
                  <a:round/>
                  <a:headEnd/>
                  <a:tailEnd/>
                </a:ln>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effectLst>
                  <a:outerShdw blurRad="38100" dist="38100" dir="2700000" algn="tl">
                    <a:srgbClr val="000000">
                      <a:alpha val="43137"/>
                    </a:srgbClr>
                  </a:outerShdw>
                </a:effectLst>
                <a:latin typeface="Cooper Black" panose="0208090404030B020404" pitchFamily="18" charset="0"/>
                <a:cs typeface="Times New Roman" panose="02020603050405020304" pitchFamily="18" charset="0"/>
              </a:rPr>
              <a:t>Introduction to Digital Systems</a:t>
            </a:r>
          </a:p>
          <a:p>
            <a:pPr algn="ctr" eaLnBrk="0" fontAlgn="base" hangingPunct="0">
              <a:spcBef>
                <a:spcPct val="0"/>
              </a:spcBef>
              <a:spcAft>
                <a:spcPct val="0"/>
              </a:spcAft>
            </a:pPr>
            <a:r>
              <a:rPr lang="en-US" sz="3200" b="1" i="1" kern="10" dirty="0">
                <a:ln w="12700">
                  <a:solidFill>
                    <a:srgbClr val="EAEAEA"/>
                  </a:solidFill>
                  <a:round/>
                  <a:headEnd/>
                  <a:tailEnd/>
                </a:ln>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effectLst>
                  <a:outerShdw blurRad="38100" dist="38100" dir="2700000" algn="tl">
                    <a:srgbClr val="000000">
                      <a:alpha val="43137"/>
                    </a:srgbClr>
                  </a:outerShdw>
                </a:effectLst>
                <a:latin typeface="Cooper Black" panose="0208090404030B020404" pitchFamily="18" charset="0"/>
                <a:cs typeface="Times New Roman" panose="02020603050405020304" pitchFamily="18" charset="0"/>
              </a:rPr>
              <a:t>EGR 326</a:t>
            </a:r>
          </a:p>
        </p:txBody>
      </p:sp>
      <p:pic>
        <p:nvPicPr>
          <p:cNvPr id="4" name="Picture 8" descr="https://www.gvsu.edu/cms4/asset/94807988-C47A-2A7B-05628C365AC3C2FA/markleft_2c_r.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6915" y="372672"/>
            <a:ext cx="1820934" cy="535678"/>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4038600" y="5105400"/>
            <a:ext cx="1511183" cy="461665"/>
          </a:xfrm>
          <a:prstGeom prst="rect">
            <a:avLst/>
          </a:prstGeom>
        </p:spPr>
        <p:txBody>
          <a:bodyPr wrap="none">
            <a:spAutoFit/>
          </a:bodyPr>
          <a:lstStyle/>
          <a:p>
            <a:pPr algn="ctr" eaLnBrk="0" fontAlgn="base" hangingPunct="0">
              <a:spcBef>
                <a:spcPct val="0"/>
              </a:spcBef>
              <a:spcAft>
                <a:spcPct val="0"/>
              </a:spcAft>
            </a:pPr>
            <a:r>
              <a:rPr lang="en-US" sz="2400" b="1" dirty="0">
                <a:solidFill>
                  <a:srgbClr val="66FF66"/>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Lecture_7</a:t>
            </a:r>
          </a:p>
        </p:txBody>
      </p:sp>
      <p:pic>
        <p:nvPicPr>
          <p:cNvPr id="1030" name="Picture 6" descr="Related image"/>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2734799" y="2073814"/>
            <a:ext cx="4380715" cy="24641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01446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Rectangle 3"/>
          <p:cNvSpPr/>
          <p:nvPr/>
        </p:nvSpPr>
        <p:spPr>
          <a:xfrm>
            <a:off x="23478" y="25400"/>
            <a:ext cx="91440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noAutofit/>
          </a:bodyPr>
          <a:lstStyle/>
          <a:p>
            <a:pPr algn="ctr" fontAlgn="base">
              <a:spcBef>
                <a:spcPct val="0"/>
              </a:spcBef>
              <a:spcAft>
                <a:spcPct val="0"/>
              </a:spcAft>
            </a:pPr>
            <a:r>
              <a:rPr lang="en-US" sz="3200" b="1" dirty="0">
                <a:solidFill>
                  <a:srgbClr val="FF00FF"/>
                </a:solidFill>
                <a:latin typeface="Times New Roman" panose="02020603050405020304" pitchFamily="18" charset="0"/>
                <a:cs typeface="Times New Roman" panose="02020603050405020304" pitchFamily="18" charset="0"/>
              </a:rPr>
              <a:t>MSP432 Clock System</a:t>
            </a:r>
          </a:p>
        </p:txBody>
      </p:sp>
      <p:sp>
        <p:nvSpPr>
          <p:cNvPr id="7" name="Rectangle 6"/>
          <p:cNvSpPr/>
          <p:nvPr/>
        </p:nvSpPr>
        <p:spPr>
          <a:xfrm>
            <a:off x="0" y="6611779"/>
            <a:ext cx="9144000" cy="253916"/>
          </a:xfrm>
          <a:prstGeom prst="rect">
            <a:avLst/>
          </a:prstGeom>
          <a:solidFill>
            <a:schemeClr val="tx1"/>
          </a:solidFill>
        </p:spPr>
        <p:txBody>
          <a:bodyPr wrap="square">
            <a:spAutoFit/>
          </a:bodyPr>
          <a:lstStyle/>
          <a:p>
            <a:pPr eaLnBrk="0" fontAlgn="base" hangingPunct="0">
              <a:spcBef>
                <a:spcPct val="0"/>
              </a:spcBef>
              <a:spcAft>
                <a:spcPct val="0"/>
              </a:spcAft>
            </a:pPr>
            <a:r>
              <a:rPr lang="en-US" sz="1050" b="1" dirty="0">
                <a:solidFill>
                  <a:srgbClr val="00FF00"/>
                </a:solidFill>
                <a:latin typeface="Arial Black" panose="020B0A04020102020204" pitchFamily="34" charset="0"/>
                <a:cs typeface="Times New Roman" panose="02020603050405020304" pitchFamily="18" charset="0"/>
              </a:rPr>
              <a:t>Dr. Nabeeh Kandalaft		EGR226 Grand valley State University		</a:t>
            </a:r>
          </a:p>
        </p:txBody>
      </p:sp>
      <p:pic>
        <p:nvPicPr>
          <p:cNvPr id="6" name="Picture 5"/>
          <p:cNvPicPr>
            <a:picLocks noChangeAspect="1"/>
          </p:cNvPicPr>
          <p:nvPr/>
        </p:nvPicPr>
        <p:blipFill>
          <a:blip r:embed="rId2"/>
          <a:stretch>
            <a:fillRect/>
          </a:stretch>
        </p:blipFill>
        <p:spPr>
          <a:xfrm>
            <a:off x="152400" y="1057012"/>
            <a:ext cx="8857440" cy="4288711"/>
          </a:xfrm>
          <a:prstGeom prst="rect">
            <a:avLst/>
          </a:prstGeom>
        </p:spPr>
      </p:pic>
      <p:sp>
        <p:nvSpPr>
          <p:cNvPr id="8" name="Rectangle 7"/>
          <p:cNvSpPr/>
          <p:nvPr/>
        </p:nvSpPr>
        <p:spPr>
          <a:xfrm>
            <a:off x="228600" y="5412974"/>
            <a:ext cx="3361638" cy="400110"/>
          </a:xfrm>
          <a:prstGeom prst="rect">
            <a:avLst/>
          </a:prstGeom>
        </p:spPr>
        <p:txBody>
          <a:bodyPr wrap="square">
            <a:spAutoFit/>
          </a:bodyPr>
          <a:lstStyle/>
          <a:p>
            <a:r>
              <a:rPr lang="en-US" sz="2000" b="1" i="1" dirty="0">
                <a:solidFill>
                  <a:srgbClr val="00FF00"/>
                </a:solidFill>
                <a:latin typeface="Times New Roman" panose="02020603050405020304" pitchFamily="18" charset="0"/>
                <a:cs typeface="Times New Roman" panose="02020603050405020304" pitchFamily="18" charset="0"/>
              </a:rPr>
              <a:t>Reference Manual  page 319</a:t>
            </a:r>
          </a:p>
        </p:txBody>
      </p:sp>
    </p:spTree>
    <p:extLst>
      <p:ext uri="{BB962C8B-B14F-4D97-AF65-F5344CB8AC3E}">
        <p14:creationId xmlns:p14="http://schemas.microsoft.com/office/powerpoint/2010/main" val="1937515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Rectangle 3"/>
          <p:cNvSpPr/>
          <p:nvPr/>
        </p:nvSpPr>
        <p:spPr>
          <a:xfrm>
            <a:off x="30108" y="0"/>
            <a:ext cx="91440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noAutofit/>
          </a:bodyPr>
          <a:lstStyle/>
          <a:p>
            <a:pPr algn="ctr" fontAlgn="base">
              <a:spcBef>
                <a:spcPct val="0"/>
              </a:spcBef>
              <a:spcAft>
                <a:spcPct val="0"/>
              </a:spcAft>
            </a:pPr>
            <a:r>
              <a:rPr lang="en-US" sz="2800" b="1" dirty="0">
                <a:solidFill>
                  <a:srgbClr val="FF00FF"/>
                </a:solidFill>
                <a:latin typeface="Times New Roman" panose="02020603050405020304" pitchFamily="18" charset="0"/>
                <a:cs typeface="Times New Roman" panose="02020603050405020304" pitchFamily="18" charset="0"/>
              </a:rPr>
              <a:t>MSP432 Clock System</a:t>
            </a:r>
          </a:p>
        </p:txBody>
      </p:sp>
      <p:sp>
        <p:nvSpPr>
          <p:cNvPr id="7" name="Rectangle 6"/>
          <p:cNvSpPr/>
          <p:nvPr/>
        </p:nvSpPr>
        <p:spPr>
          <a:xfrm>
            <a:off x="0" y="6611779"/>
            <a:ext cx="9144000" cy="253916"/>
          </a:xfrm>
          <a:prstGeom prst="rect">
            <a:avLst/>
          </a:prstGeom>
          <a:solidFill>
            <a:schemeClr val="tx1"/>
          </a:solidFill>
        </p:spPr>
        <p:txBody>
          <a:bodyPr wrap="square">
            <a:spAutoFit/>
          </a:bodyPr>
          <a:lstStyle/>
          <a:p>
            <a:pPr eaLnBrk="0" fontAlgn="base" hangingPunct="0">
              <a:spcBef>
                <a:spcPct val="0"/>
              </a:spcBef>
              <a:spcAft>
                <a:spcPct val="0"/>
              </a:spcAft>
            </a:pPr>
            <a:r>
              <a:rPr lang="en-US" sz="1050" b="1" dirty="0">
                <a:solidFill>
                  <a:srgbClr val="00FF00"/>
                </a:solidFill>
                <a:latin typeface="Arial Black" panose="020B0A04020102020204" pitchFamily="34" charset="0"/>
                <a:cs typeface="Times New Roman" panose="02020603050405020304" pitchFamily="18" charset="0"/>
              </a:rPr>
              <a:t>Dr. Nabeeh Kandalaft		EGR226 Grand valley State University		</a:t>
            </a:r>
          </a:p>
        </p:txBody>
      </p:sp>
      <p:sp>
        <p:nvSpPr>
          <p:cNvPr id="8" name="Rectangle 7"/>
          <p:cNvSpPr/>
          <p:nvPr/>
        </p:nvSpPr>
        <p:spPr>
          <a:xfrm>
            <a:off x="175846" y="6214646"/>
            <a:ext cx="3361638" cy="338554"/>
          </a:xfrm>
          <a:prstGeom prst="rect">
            <a:avLst/>
          </a:prstGeom>
        </p:spPr>
        <p:txBody>
          <a:bodyPr wrap="square">
            <a:spAutoFit/>
          </a:bodyPr>
          <a:lstStyle/>
          <a:p>
            <a:r>
              <a:rPr lang="en-US" sz="1600" b="1" i="1" dirty="0">
                <a:solidFill>
                  <a:srgbClr val="00FF00"/>
                </a:solidFill>
                <a:latin typeface="Times New Roman" panose="02020603050405020304" pitchFamily="18" charset="0"/>
                <a:cs typeface="Times New Roman" panose="02020603050405020304" pitchFamily="18" charset="0"/>
              </a:rPr>
              <a:t>Reference Manual  page 319</a:t>
            </a:r>
          </a:p>
        </p:txBody>
      </p:sp>
      <p:sp>
        <p:nvSpPr>
          <p:cNvPr id="2" name="Rectangle 1"/>
          <p:cNvSpPr/>
          <p:nvPr/>
        </p:nvSpPr>
        <p:spPr>
          <a:xfrm>
            <a:off x="59416" y="450138"/>
            <a:ext cx="8763000" cy="1200329"/>
          </a:xfrm>
          <a:prstGeom prst="rect">
            <a:avLst/>
          </a:prstGeom>
        </p:spPr>
        <p:txBody>
          <a:bodyPr wrap="square">
            <a:spAutoFit/>
          </a:bodyPr>
          <a:lstStyle/>
          <a:p>
            <a:r>
              <a:rPr lang="en-US" b="1" dirty="0">
                <a:solidFill>
                  <a:srgbClr val="00FF00"/>
                </a:solidFill>
                <a:latin typeface="Times New Roman" panose="02020603050405020304" pitchFamily="18" charset="0"/>
                <a:cs typeface="Times New Roman" panose="02020603050405020304" pitchFamily="18" charset="0"/>
              </a:rPr>
              <a:t>CSKEY Register (offset = 00h) [reset = 0000_A596h]</a:t>
            </a:r>
          </a:p>
          <a:p>
            <a:r>
              <a:rPr lang="en-US" b="1" dirty="0">
                <a:solidFill>
                  <a:srgbClr val="FF00FF"/>
                </a:solidFill>
                <a:latin typeface="Times New Roman" panose="02020603050405020304" pitchFamily="18" charset="0"/>
                <a:cs typeface="Times New Roman" panose="02020603050405020304" pitchFamily="18" charset="0"/>
              </a:rPr>
              <a:t>Clock System Key Register</a:t>
            </a:r>
          </a:p>
          <a:p>
            <a:endParaRPr lang="en-US" b="1" dirty="0">
              <a:solidFill>
                <a:srgbClr val="FF00FF"/>
              </a:solidFill>
              <a:latin typeface="Times New Roman" panose="02020603050405020304" pitchFamily="18" charset="0"/>
              <a:cs typeface="Times New Roman" panose="02020603050405020304" pitchFamily="18" charset="0"/>
            </a:endParaRPr>
          </a:p>
          <a:p>
            <a:pPr algn="ctr"/>
            <a:r>
              <a:rPr lang="en-US" b="1" dirty="0">
                <a:solidFill>
                  <a:srgbClr val="FFFF00"/>
                </a:solidFill>
                <a:latin typeface="Times New Roman" panose="02020603050405020304" pitchFamily="18" charset="0"/>
                <a:cs typeface="Times New Roman" panose="02020603050405020304" pitchFamily="18" charset="0"/>
              </a:rPr>
              <a:t>Figure 5-5. CSKEY Register</a:t>
            </a:r>
          </a:p>
        </p:txBody>
      </p:sp>
      <p:pic>
        <p:nvPicPr>
          <p:cNvPr id="5" name="Picture 4"/>
          <p:cNvPicPr>
            <a:picLocks noChangeAspect="1"/>
          </p:cNvPicPr>
          <p:nvPr/>
        </p:nvPicPr>
        <p:blipFill>
          <a:blip r:embed="rId2"/>
          <a:stretch>
            <a:fillRect/>
          </a:stretch>
        </p:blipFill>
        <p:spPr>
          <a:xfrm>
            <a:off x="363415" y="1650467"/>
            <a:ext cx="8358554" cy="2543171"/>
          </a:xfrm>
          <a:prstGeom prst="rect">
            <a:avLst/>
          </a:prstGeom>
        </p:spPr>
      </p:pic>
      <p:sp>
        <p:nvSpPr>
          <p:cNvPr id="10" name="Rectangle 9"/>
          <p:cNvSpPr/>
          <p:nvPr/>
        </p:nvSpPr>
        <p:spPr>
          <a:xfrm>
            <a:off x="146538" y="5786735"/>
            <a:ext cx="8792308" cy="369332"/>
          </a:xfrm>
          <a:prstGeom prst="rect">
            <a:avLst/>
          </a:prstGeom>
        </p:spPr>
        <p:txBody>
          <a:bodyPr wrap="square">
            <a:spAutoFit/>
          </a:bodyPr>
          <a:lstStyle/>
          <a:p>
            <a:r>
              <a:rPr lang="en-US" b="1" dirty="0">
                <a:solidFill>
                  <a:srgbClr val="00FFFF"/>
                </a:solidFill>
                <a:latin typeface="Times New Roman" panose="02020603050405020304" pitchFamily="18" charset="0"/>
                <a:cs typeface="Times New Roman" panose="02020603050405020304" pitchFamily="18" charset="0"/>
              </a:rPr>
              <a:t>#define CS_KEY_VAL             </a:t>
            </a:r>
            <a:r>
              <a:rPr lang="en-US" b="1" dirty="0">
                <a:solidFill>
                  <a:srgbClr val="FFFF00"/>
                </a:solidFill>
                <a:latin typeface="Times New Roman" panose="02020603050405020304" pitchFamily="18" charset="0"/>
                <a:cs typeface="Times New Roman" panose="02020603050405020304" pitchFamily="18" charset="0"/>
              </a:rPr>
              <a:t>((uint32_t)0x0000695A)          </a:t>
            </a:r>
            <a:r>
              <a:rPr lang="en-US" b="1" dirty="0">
                <a:solidFill>
                  <a:srgbClr val="00FF00"/>
                </a:solidFill>
                <a:latin typeface="Times New Roman" panose="02020603050405020304" pitchFamily="18" charset="0"/>
                <a:cs typeface="Times New Roman" panose="02020603050405020304" pitchFamily="18" charset="0"/>
              </a:rPr>
              <a:t>/*!&lt; CS control key value */</a:t>
            </a:r>
          </a:p>
        </p:txBody>
      </p:sp>
      <p:pic>
        <p:nvPicPr>
          <p:cNvPr id="6" name="Picture 5"/>
          <p:cNvPicPr>
            <a:picLocks noChangeAspect="1"/>
          </p:cNvPicPr>
          <p:nvPr/>
        </p:nvPicPr>
        <p:blipFill>
          <a:blip r:embed="rId3"/>
          <a:stretch>
            <a:fillRect/>
          </a:stretch>
        </p:blipFill>
        <p:spPr>
          <a:xfrm>
            <a:off x="384341" y="4220783"/>
            <a:ext cx="8351871" cy="1326373"/>
          </a:xfrm>
          <a:prstGeom prst="rect">
            <a:avLst/>
          </a:prstGeom>
        </p:spPr>
      </p:pic>
    </p:spTree>
    <p:extLst>
      <p:ext uri="{BB962C8B-B14F-4D97-AF65-F5344CB8AC3E}">
        <p14:creationId xmlns:p14="http://schemas.microsoft.com/office/powerpoint/2010/main" val="4045640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Rectangle 3"/>
          <p:cNvSpPr/>
          <p:nvPr/>
        </p:nvSpPr>
        <p:spPr>
          <a:xfrm>
            <a:off x="30108" y="0"/>
            <a:ext cx="91440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noAutofit/>
          </a:bodyPr>
          <a:lstStyle/>
          <a:p>
            <a:pPr algn="ctr" fontAlgn="base">
              <a:spcBef>
                <a:spcPct val="0"/>
              </a:spcBef>
              <a:spcAft>
                <a:spcPct val="0"/>
              </a:spcAft>
            </a:pPr>
            <a:r>
              <a:rPr lang="en-US" sz="2800" b="1" dirty="0">
                <a:solidFill>
                  <a:srgbClr val="FF00FF"/>
                </a:solidFill>
                <a:latin typeface="Times New Roman" panose="02020603050405020304" pitchFamily="18" charset="0"/>
                <a:cs typeface="Times New Roman" panose="02020603050405020304" pitchFamily="18" charset="0"/>
              </a:rPr>
              <a:t>MSP432 Clock System</a:t>
            </a:r>
          </a:p>
        </p:txBody>
      </p:sp>
      <p:sp>
        <p:nvSpPr>
          <p:cNvPr id="7" name="Rectangle 6"/>
          <p:cNvSpPr/>
          <p:nvPr/>
        </p:nvSpPr>
        <p:spPr>
          <a:xfrm>
            <a:off x="0" y="6611779"/>
            <a:ext cx="9144000" cy="253916"/>
          </a:xfrm>
          <a:prstGeom prst="rect">
            <a:avLst/>
          </a:prstGeom>
          <a:solidFill>
            <a:schemeClr val="tx1"/>
          </a:solidFill>
        </p:spPr>
        <p:txBody>
          <a:bodyPr wrap="square">
            <a:spAutoFit/>
          </a:bodyPr>
          <a:lstStyle/>
          <a:p>
            <a:pPr eaLnBrk="0" fontAlgn="base" hangingPunct="0">
              <a:spcBef>
                <a:spcPct val="0"/>
              </a:spcBef>
              <a:spcAft>
                <a:spcPct val="0"/>
              </a:spcAft>
            </a:pPr>
            <a:r>
              <a:rPr lang="en-US" sz="1050" b="1" dirty="0">
                <a:solidFill>
                  <a:srgbClr val="00FF00"/>
                </a:solidFill>
                <a:latin typeface="Arial Black" panose="020B0A04020102020204" pitchFamily="34" charset="0"/>
                <a:cs typeface="Times New Roman" panose="02020603050405020304" pitchFamily="18" charset="0"/>
              </a:rPr>
              <a:t>Dr. Nabeeh Kandalaft		EGR226 Grand valley State University		</a:t>
            </a:r>
          </a:p>
        </p:txBody>
      </p:sp>
      <p:sp>
        <p:nvSpPr>
          <p:cNvPr id="8" name="Rectangle 7"/>
          <p:cNvSpPr/>
          <p:nvPr/>
        </p:nvSpPr>
        <p:spPr>
          <a:xfrm>
            <a:off x="175846" y="6214646"/>
            <a:ext cx="3361638" cy="338554"/>
          </a:xfrm>
          <a:prstGeom prst="rect">
            <a:avLst/>
          </a:prstGeom>
        </p:spPr>
        <p:txBody>
          <a:bodyPr wrap="square">
            <a:spAutoFit/>
          </a:bodyPr>
          <a:lstStyle/>
          <a:p>
            <a:r>
              <a:rPr lang="en-US" sz="1600" b="1" i="1" dirty="0">
                <a:solidFill>
                  <a:srgbClr val="00FF00"/>
                </a:solidFill>
                <a:latin typeface="Times New Roman" panose="02020603050405020304" pitchFamily="18" charset="0"/>
                <a:cs typeface="Times New Roman" panose="02020603050405020304" pitchFamily="18" charset="0"/>
              </a:rPr>
              <a:t>Reference Manual  page 320</a:t>
            </a:r>
          </a:p>
        </p:txBody>
      </p:sp>
      <p:sp>
        <p:nvSpPr>
          <p:cNvPr id="2" name="Rectangle 1"/>
          <p:cNvSpPr/>
          <p:nvPr/>
        </p:nvSpPr>
        <p:spPr>
          <a:xfrm>
            <a:off x="59416" y="450138"/>
            <a:ext cx="8763000" cy="1477328"/>
          </a:xfrm>
          <a:prstGeom prst="rect">
            <a:avLst/>
          </a:prstGeom>
        </p:spPr>
        <p:txBody>
          <a:bodyPr wrap="square">
            <a:spAutoFit/>
          </a:bodyPr>
          <a:lstStyle/>
          <a:p>
            <a:r>
              <a:rPr lang="en-US" b="1" dirty="0">
                <a:solidFill>
                  <a:srgbClr val="00FF00"/>
                </a:solidFill>
                <a:latin typeface="Times New Roman" panose="02020603050405020304" pitchFamily="18" charset="0"/>
                <a:cs typeface="Times New Roman" panose="02020603050405020304" pitchFamily="18" charset="0"/>
              </a:rPr>
              <a:t>CSCTL0 Register (offset = 04h) [reset = 0001_0000h]</a:t>
            </a:r>
          </a:p>
          <a:p>
            <a:r>
              <a:rPr lang="en-US" b="1" dirty="0">
                <a:solidFill>
                  <a:srgbClr val="FF00FF"/>
                </a:solidFill>
                <a:latin typeface="Times New Roman" panose="02020603050405020304" pitchFamily="18" charset="0"/>
                <a:cs typeface="Times New Roman" panose="02020603050405020304" pitchFamily="18" charset="0"/>
              </a:rPr>
              <a:t>Clock System Control 0 Register</a:t>
            </a:r>
          </a:p>
          <a:p>
            <a:endParaRPr lang="en-US" b="1" dirty="0">
              <a:solidFill>
                <a:srgbClr val="FF00FF"/>
              </a:solidFill>
              <a:latin typeface="Times New Roman" panose="02020603050405020304" pitchFamily="18" charset="0"/>
              <a:cs typeface="Times New Roman" panose="02020603050405020304" pitchFamily="18" charset="0"/>
            </a:endParaRPr>
          </a:p>
          <a:p>
            <a:endParaRPr lang="en-US" b="1" dirty="0">
              <a:solidFill>
                <a:srgbClr val="FF00FF"/>
              </a:solidFill>
              <a:latin typeface="Times New Roman" panose="02020603050405020304" pitchFamily="18" charset="0"/>
              <a:cs typeface="Times New Roman" panose="02020603050405020304" pitchFamily="18" charset="0"/>
            </a:endParaRPr>
          </a:p>
          <a:p>
            <a:pPr algn="ctr"/>
            <a:r>
              <a:rPr lang="en-US" b="1" dirty="0">
                <a:solidFill>
                  <a:srgbClr val="FFFF00"/>
                </a:solidFill>
                <a:latin typeface="Times New Roman" panose="02020603050405020304" pitchFamily="18" charset="0"/>
                <a:cs typeface="Times New Roman" panose="02020603050405020304" pitchFamily="18" charset="0"/>
              </a:rPr>
              <a:t>Figure 5-6. CSCTL0 Register</a:t>
            </a:r>
          </a:p>
        </p:txBody>
      </p:sp>
      <p:pic>
        <p:nvPicPr>
          <p:cNvPr id="3" name="Picture 2"/>
          <p:cNvPicPr>
            <a:picLocks noChangeAspect="1"/>
          </p:cNvPicPr>
          <p:nvPr/>
        </p:nvPicPr>
        <p:blipFill>
          <a:blip r:embed="rId2"/>
          <a:stretch>
            <a:fillRect/>
          </a:stretch>
        </p:blipFill>
        <p:spPr>
          <a:xfrm>
            <a:off x="229398" y="2201872"/>
            <a:ext cx="8744617" cy="2674928"/>
          </a:xfrm>
          <a:prstGeom prst="rect">
            <a:avLst/>
          </a:prstGeom>
        </p:spPr>
      </p:pic>
    </p:spTree>
    <p:extLst>
      <p:ext uri="{BB962C8B-B14F-4D97-AF65-F5344CB8AC3E}">
        <p14:creationId xmlns:p14="http://schemas.microsoft.com/office/powerpoint/2010/main" val="3169940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Rectangle 3"/>
          <p:cNvSpPr/>
          <p:nvPr/>
        </p:nvSpPr>
        <p:spPr>
          <a:xfrm>
            <a:off x="30108" y="0"/>
            <a:ext cx="91440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noAutofit/>
          </a:bodyPr>
          <a:lstStyle/>
          <a:p>
            <a:pPr algn="ctr" fontAlgn="base">
              <a:spcBef>
                <a:spcPct val="0"/>
              </a:spcBef>
              <a:spcAft>
                <a:spcPct val="0"/>
              </a:spcAft>
            </a:pPr>
            <a:r>
              <a:rPr lang="en-US" sz="2800" b="1" dirty="0">
                <a:solidFill>
                  <a:srgbClr val="FF00FF"/>
                </a:solidFill>
                <a:latin typeface="Times New Roman" panose="02020603050405020304" pitchFamily="18" charset="0"/>
                <a:cs typeface="Times New Roman" panose="02020603050405020304" pitchFamily="18" charset="0"/>
              </a:rPr>
              <a:t>MSP432 Clock System</a:t>
            </a:r>
          </a:p>
        </p:txBody>
      </p:sp>
      <p:sp>
        <p:nvSpPr>
          <p:cNvPr id="7" name="Rectangle 6"/>
          <p:cNvSpPr/>
          <p:nvPr/>
        </p:nvSpPr>
        <p:spPr>
          <a:xfrm>
            <a:off x="0" y="6611779"/>
            <a:ext cx="9144000" cy="253916"/>
          </a:xfrm>
          <a:prstGeom prst="rect">
            <a:avLst/>
          </a:prstGeom>
          <a:solidFill>
            <a:schemeClr val="tx1"/>
          </a:solidFill>
        </p:spPr>
        <p:txBody>
          <a:bodyPr wrap="square">
            <a:spAutoFit/>
          </a:bodyPr>
          <a:lstStyle/>
          <a:p>
            <a:pPr eaLnBrk="0" fontAlgn="base" hangingPunct="0">
              <a:spcBef>
                <a:spcPct val="0"/>
              </a:spcBef>
              <a:spcAft>
                <a:spcPct val="0"/>
              </a:spcAft>
            </a:pPr>
            <a:r>
              <a:rPr lang="en-US" sz="1050" b="1" dirty="0">
                <a:solidFill>
                  <a:srgbClr val="00FF00"/>
                </a:solidFill>
                <a:latin typeface="Arial Black" panose="020B0A04020102020204" pitchFamily="34" charset="0"/>
                <a:cs typeface="Times New Roman" panose="02020603050405020304" pitchFamily="18" charset="0"/>
              </a:rPr>
              <a:t>Dr. Nabeeh Kandalaft		EGR226 Grand valley State University		</a:t>
            </a:r>
          </a:p>
        </p:txBody>
      </p:sp>
      <p:sp>
        <p:nvSpPr>
          <p:cNvPr id="2" name="Rectangle 1"/>
          <p:cNvSpPr/>
          <p:nvPr/>
        </p:nvSpPr>
        <p:spPr>
          <a:xfrm>
            <a:off x="59416" y="597584"/>
            <a:ext cx="8763000" cy="369332"/>
          </a:xfrm>
          <a:prstGeom prst="rect">
            <a:avLst/>
          </a:prstGeom>
        </p:spPr>
        <p:txBody>
          <a:bodyPr wrap="square">
            <a:spAutoFit/>
          </a:bodyPr>
          <a:lstStyle/>
          <a:p>
            <a:pPr algn="ctr"/>
            <a:r>
              <a:rPr lang="en-US" b="1" dirty="0">
                <a:solidFill>
                  <a:srgbClr val="FFFF00"/>
                </a:solidFill>
                <a:latin typeface="Times New Roman" panose="02020603050405020304" pitchFamily="18" charset="0"/>
                <a:cs typeface="Times New Roman" panose="02020603050405020304" pitchFamily="18" charset="0"/>
              </a:rPr>
              <a:t>Table 5-4. CSCTL0 Register Description</a:t>
            </a:r>
          </a:p>
        </p:txBody>
      </p:sp>
      <p:pic>
        <p:nvPicPr>
          <p:cNvPr id="5" name="Picture 4"/>
          <p:cNvPicPr>
            <a:picLocks noChangeAspect="1"/>
          </p:cNvPicPr>
          <p:nvPr/>
        </p:nvPicPr>
        <p:blipFill>
          <a:blip r:embed="rId2"/>
          <a:stretch>
            <a:fillRect/>
          </a:stretch>
        </p:blipFill>
        <p:spPr>
          <a:xfrm>
            <a:off x="666912" y="972778"/>
            <a:ext cx="7548008" cy="5486674"/>
          </a:xfrm>
          <a:prstGeom prst="rect">
            <a:avLst/>
          </a:prstGeom>
        </p:spPr>
      </p:pic>
      <p:sp>
        <p:nvSpPr>
          <p:cNvPr id="8" name="Rectangle 7"/>
          <p:cNvSpPr/>
          <p:nvPr/>
        </p:nvSpPr>
        <p:spPr>
          <a:xfrm rot="16200000">
            <a:off x="-1505680" y="2902960"/>
            <a:ext cx="3361638" cy="338554"/>
          </a:xfrm>
          <a:prstGeom prst="rect">
            <a:avLst/>
          </a:prstGeom>
        </p:spPr>
        <p:txBody>
          <a:bodyPr wrap="square">
            <a:spAutoFit/>
          </a:bodyPr>
          <a:lstStyle/>
          <a:p>
            <a:r>
              <a:rPr lang="en-US" sz="1600" b="1" i="1" dirty="0">
                <a:solidFill>
                  <a:srgbClr val="00FF00"/>
                </a:solidFill>
                <a:latin typeface="Times New Roman" panose="02020603050405020304" pitchFamily="18" charset="0"/>
                <a:cs typeface="Times New Roman" panose="02020603050405020304" pitchFamily="18" charset="0"/>
              </a:rPr>
              <a:t>Reference Manual  page 320</a:t>
            </a:r>
          </a:p>
        </p:txBody>
      </p:sp>
      <p:sp>
        <p:nvSpPr>
          <p:cNvPr id="6" name="Rectangle 5"/>
          <p:cNvSpPr/>
          <p:nvPr/>
        </p:nvSpPr>
        <p:spPr>
          <a:xfrm>
            <a:off x="3810000" y="3072236"/>
            <a:ext cx="4404920" cy="2490364"/>
          </a:xfrm>
          <a:prstGeom prst="rect">
            <a:avLst/>
          </a:prstGeom>
          <a:solidFill>
            <a:srgbClr val="FF0000">
              <a:alpha val="30000"/>
            </a:srgb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200" b="1" dirty="0">
              <a:solidFill>
                <a:schemeClr val="bg1"/>
              </a:solidFill>
              <a:latin typeface="Times New Roman" panose="02020603050405020304" pitchFamily="18" charset="0"/>
              <a:cs typeface="Times New Roman" panose="02020603050405020304" pitchFamily="18" charset="0"/>
            </a:endParaRPr>
          </a:p>
        </p:txBody>
      </p:sp>
      <p:sp>
        <p:nvSpPr>
          <p:cNvPr id="9" name="Rectangle 8"/>
          <p:cNvSpPr/>
          <p:nvPr/>
        </p:nvSpPr>
        <p:spPr>
          <a:xfrm>
            <a:off x="684230" y="3065087"/>
            <a:ext cx="2990688" cy="280564"/>
          </a:xfrm>
          <a:prstGeom prst="rect">
            <a:avLst/>
          </a:prstGeom>
          <a:solidFill>
            <a:srgbClr val="0000FF">
              <a:alpha val="38000"/>
            </a:srgb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200" b="1"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29121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8"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0-#ppt_w/2"/>
                                          </p:val>
                                        </p:tav>
                                        <p:tav tm="100000">
                                          <p:val>
                                            <p:strVal val="#ppt_x"/>
                                          </p:val>
                                        </p:tav>
                                      </p:tavLst>
                                    </p:anim>
                                    <p:anim calcmode="lin" valueType="num">
                                      <p:cBhvr additive="base">
                                        <p:cTn id="12" dur="500" fill="hold"/>
                                        <p:tgtEl>
                                          <p:spTgt spid="9"/>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0-#ppt_w/2"/>
                                          </p:val>
                                        </p:tav>
                                        <p:tav tm="100000">
                                          <p:val>
                                            <p:strVal val="#ppt_x"/>
                                          </p:val>
                                        </p:tav>
                                      </p:tavLst>
                                    </p:anim>
                                    <p:anim calcmode="lin" valueType="num">
                                      <p:cBhvr additive="base">
                                        <p:cTn id="16"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6" grpId="0" animBg="1"/>
      <p:bldP spid="9"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Rectangle 3"/>
          <p:cNvSpPr/>
          <p:nvPr/>
        </p:nvSpPr>
        <p:spPr>
          <a:xfrm>
            <a:off x="30108" y="0"/>
            <a:ext cx="91440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noAutofit/>
          </a:bodyPr>
          <a:lstStyle/>
          <a:p>
            <a:pPr algn="ctr" fontAlgn="base">
              <a:spcBef>
                <a:spcPct val="0"/>
              </a:spcBef>
              <a:spcAft>
                <a:spcPct val="0"/>
              </a:spcAft>
            </a:pPr>
            <a:r>
              <a:rPr lang="en-US" sz="2800" b="1" dirty="0">
                <a:solidFill>
                  <a:srgbClr val="FF00FF"/>
                </a:solidFill>
                <a:latin typeface="Times New Roman" panose="02020603050405020304" pitchFamily="18" charset="0"/>
                <a:cs typeface="Times New Roman" panose="02020603050405020304" pitchFamily="18" charset="0"/>
              </a:rPr>
              <a:t>MSP432 Clock System</a:t>
            </a:r>
          </a:p>
        </p:txBody>
      </p:sp>
      <p:sp>
        <p:nvSpPr>
          <p:cNvPr id="7" name="Rectangle 6"/>
          <p:cNvSpPr/>
          <p:nvPr/>
        </p:nvSpPr>
        <p:spPr>
          <a:xfrm>
            <a:off x="0" y="6611779"/>
            <a:ext cx="9144000" cy="253916"/>
          </a:xfrm>
          <a:prstGeom prst="rect">
            <a:avLst/>
          </a:prstGeom>
          <a:solidFill>
            <a:schemeClr val="tx1"/>
          </a:solidFill>
        </p:spPr>
        <p:txBody>
          <a:bodyPr wrap="square">
            <a:spAutoFit/>
          </a:bodyPr>
          <a:lstStyle/>
          <a:p>
            <a:pPr eaLnBrk="0" fontAlgn="base" hangingPunct="0">
              <a:spcBef>
                <a:spcPct val="0"/>
              </a:spcBef>
              <a:spcAft>
                <a:spcPct val="0"/>
              </a:spcAft>
            </a:pPr>
            <a:r>
              <a:rPr lang="en-US" sz="1050" b="1" dirty="0">
                <a:solidFill>
                  <a:srgbClr val="00FF00"/>
                </a:solidFill>
                <a:latin typeface="Arial Black" panose="020B0A04020102020204" pitchFamily="34" charset="0"/>
                <a:cs typeface="Times New Roman" panose="02020603050405020304" pitchFamily="18" charset="0"/>
              </a:rPr>
              <a:t>Dr. Nabeeh Kandalaft		EGR226 Grand valley State University		</a:t>
            </a:r>
          </a:p>
        </p:txBody>
      </p:sp>
      <p:sp>
        <p:nvSpPr>
          <p:cNvPr id="10" name="Rectangle 9"/>
          <p:cNvSpPr/>
          <p:nvPr/>
        </p:nvSpPr>
        <p:spPr>
          <a:xfrm>
            <a:off x="30108" y="523220"/>
            <a:ext cx="8763000" cy="923330"/>
          </a:xfrm>
          <a:prstGeom prst="rect">
            <a:avLst/>
          </a:prstGeom>
        </p:spPr>
        <p:txBody>
          <a:bodyPr wrap="square">
            <a:spAutoFit/>
          </a:bodyPr>
          <a:lstStyle/>
          <a:p>
            <a:r>
              <a:rPr lang="en-US" b="1" dirty="0">
                <a:solidFill>
                  <a:srgbClr val="FFFF00"/>
                </a:solidFill>
                <a:latin typeface="Times New Roman" panose="02020603050405020304" pitchFamily="18" charset="0"/>
                <a:cs typeface="Times New Roman" panose="02020603050405020304" pitchFamily="18" charset="0"/>
              </a:rPr>
              <a:t>You paid for a 48 MHz external crystal, why not use it?</a:t>
            </a:r>
          </a:p>
          <a:p>
            <a:r>
              <a:rPr lang="en-US" b="1" dirty="0">
                <a:solidFill>
                  <a:srgbClr val="FFFF00"/>
                </a:solidFill>
                <a:latin typeface="Times New Roman" panose="02020603050405020304" pitchFamily="18" charset="0"/>
                <a:cs typeface="Times New Roman" panose="02020603050405020304" pitchFamily="18" charset="0"/>
              </a:rPr>
              <a:t>Navigate the Resource Explorer to the MSP432Ware/Devices/MSP432P4xx/Code Examples/ directory.</a:t>
            </a:r>
          </a:p>
        </p:txBody>
      </p:sp>
      <p:sp>
        <p:nvSpPr>
          <p:cNvPr id="11" name="Rectangle 10"/>
          <p:cNvSpPr/>
          <p:nvPr/>
        </p:nvSpPr>
        <p:spPr>
          <a:xfrm>
            <a:off x="0" y="2364462"/>
            <a:ext cx="9084584" cy="4247317"/>
          </a:xfrm>
          <a:prstGeom prst="rect">
            <a:avLst/>
          </a:prstGeom>
        </p:spPr>
        <p:txBody>
          <a:bodyPr wrap="square">
            <a:spAutoFit/>
          </a:bodyPr>
          <a:lstStyle/>
          <a:p>
            <a:r>
              <a:rPr lang="en-US" b="1" i="1" dirty="0">
                <a:solidFill>
                  <a:srgbClr val="FF00FF"/>
                </a:solidFill>
                <a:latin typeface="Times New Roman" panose="02020603050405020304" pitchFamily="18" charset="0"/>
                <a:cs typeface="Times New Roman" panose="02020603050405020304" pitchFamily="18" charset="0"/>
              </a:rPr>
              <a:t>PJ-&gt;SEL0   |=       </a:t>
            </a:r>
            <a:r>
              <a:rPr lang="en-US" b="1" i="1" dirty="0">
                <a:solidFill>
                  <a:srgbClr val="FFFF00"/>
                </a:solidFill>
                <a:latin typeface="Times New Roman" panose="02020603050405020304" pitchFamily="18" charset="0"/>
                <a:cs typeface="Times New Roman" panose="02020603050405020304" pitchFamily="18" charset="0"/>
              </a:rPr>
              <a:t>BIT2 | BIT3;                </a:t>
            </a:r>
            <a:r>
              <a:rPr lang="en-US" b="1" i="1" dirty="0">
                <a:solidFill>
                  <a:srgbClr val="FF00FF"/>
                </a:solidFill>
                <a:latin typeface="Times New Roman" panose="02020603050405020304" pitchFamily="18" charset="0"/>
                <a:cs typeface="Times New Roman" panose="02020603050405020304" pitchFamily="18" charset="0"/>
              </a:rPr>
              <a:t>	</a:t>
            </a:r>
            <a:r>
              <a:rPr lang="en-US" b="1" i="1" dirty="0">
                <a:solidFill>
                  <a:srgbClr val="00FF00"/>
                </a:solidFill>
                <a:latin typeface="Times New Roman" panose="02020603050405020304" pitchFamily="18" charset="0"/>
                <a:cs typeface="Times New Roman" panose="02020603050405020304" pitchFamily="18" charset="0"/>
              </a:rPr>
              <a:t>// Configure PJ.2/3 for HFXT function</a:t>
            </a:r>
          </a:p>
          <a:p>
            <a:r>
              <a:rPr lang="en-US" b="1" i="1" dirty="0">
                <a:solidFill>
                  <a:srgbClr val="FF00FF"/>
                </a:solidFill>
                <a:latin typeface="Times New Roman" panose="02020603050405020304" pitchFamily="18" charset="0"/>
                <a:cs typeface="Times New Roman" panose="02020603050405020304" pitchFamily="18" charset="0"/>
              </a:rPr>
              <a:t>PJ-&gt;SEL1 &amp;=   </a:t>
            </a:r>
            <a:r>
              <a:rPr lang="en-US" b="1" i="1" dirty="0">
                <a:solidFill>
                  <a:srgbClr val="FFFF00"/>
                </a:solidFill>
                <a:latin typeface="Times New Roman" panose="02020603050405020304" pitchFamily="18" charset="0"/>
                <a:cs typeface="Times New Roman" panose="02020603050405020304" pitchFamily="18" charset="0"/>
              </a:rPr>
              <a:t>~(BIT2 | BIT3);</a:t>
            </a:r>
          </a:p>
          <a:p>
            <a:endParaRPr lang="en-US" dirty="0">
              <a:latin typeface="Times New Roman" panose="02020603050405020304" pitchFamily="18" charset="0"/>
              <a:cs typeface="Times New Roman" panose="02020603050405020304" pitchFamily="18" charset="0"/>
            </a:endParaRPr>
          </a:p>
          <a:p>
            <a:r>
              <a:rPr lang="en-US" b="1" i="1" dirty="0">
                <a:solidFill>
                  <a:srgbClr val="00FFFF"/>
                </a:solidFill>
                <a:latin typeface="Times New Roman" panose="02020603050405020304" pitchFamily="18" charset="0"/>
                <a:cs typeface="Times New Roman" panose="02020603050405020304" pitchFamily="18" charset="0"/>
              </a:rPr>
              <a:t>    CS-&gt;KEY = CS_KEY_VAL ;                 </a:t>
            </a:r>
            <a:r>
              <a:rPr lang="en-US" b="1" i="1" dirty="0">
                <a:solidFill>
                  <a:srgbClr val="FF00FF"/>
                </a:solidFill>
                <a:latin typeface="Times New Roman" panose="02020603050405020304" pitchFamily="18" charset="0"/>
                <a:cs typeface="Times New Roman" panose="02020603050405020304" pitchFamily="18" charset="0"/>
              </a:rPr>
              <a:t>	</a:t>
            </a:r>
            <a:r>
              <a:rPr lang="en-US" b="1" i="1" dirty="0">
                <a:solidFill>
                  <a:srgbClr val="00FF00"/>
                </a:solidFill>
                <a:latin typeface="Times New Roman" panose="02020603050405020304" pitchFamily="18" charset="0"/>
                <a:cs typeface="Times New Roman" panose="02020603050405020304" pitchFamily="18" charset="0"/>
              </a:rPr>
              <a:t>// Unlock CS module for register access</a:t>
            </a:r>
          </a:p>
          <a:p>
            <a:r>
              <a:rPr lang="en-US" b="1" i="1" dirty="0">
                <a:solidFill>
                  <a:srgbClr val="FF00FF"/>
                </a:solidFill>
                <a:latin typeface="Times New Roman" panose="02020603050405020304" pitchFamily="18" charset="0"/>
                <a:cs typeface="Times New Roman" panose="02020603050405020304" pitchFamily="18" charset="0"/>
              </a:rPr>
              <a:t>    CS-&gt;CTL2 |= 	</a:t>
            </a:r>
            <a:r>
              <a:rPr lang="en-US" b="1" i="1" dirty="0">
                <a:solidFill>
                  <a:srgbClr val="FFFF00"/>
                </a:solidFill>
                <a:latin typeface="Times New Roman" panose="02020603050405020304" pitchFamily="18" charset="0"/>
                <a:cs typeface="Times New Roman" panose="02020603050405020304" pitchFamily="18" charset="0"/>
              </a:rPr>
              <a:t>CS_CTL2_HFXT_EN | CS_CTL2_HFXTFREQ_6 | 				CS_CTL2_HFXTDRIVE;</a:t>
            </a:r>
          </a:p>
          <a:p>
            <a:endParaRPr lang="en-US" b="1" i="1" dirty="0">
              <a:solidFill>
                <a:srgbClr val="FFFF00"/>
              </a:solidFill>
              <a:latin typeface="Times New Roman" panose="02020603050405020304" pitchFamily="18" charset="0"/>
              <a:cs typeface="Times New Roman" panose="02020603050405020304" pitchFamily="18" charset="0"/>
            </a:endParaRPr>
          </a:p>
          <a:p>
            <a:r>
              <a:rPr lang="en-US" b="1" i="1" dirty="0">
                <a:solidFill>
                  <a:srgbClr val="FF00FF"/>
                </a:solidFill>
                <a:latin typeface="Times New Roman" panose="02020603050405020304" pitchFamily="18" charset="0"/>
                <a:cs typeface="Times New Roman" panose="02020603050405020304" pitchFamily="18" charset="0"/>
              </a:rPr>
              <a:t>    </a:t>
            </a:r>
            <a:r>
              <a:rPr lang="en-US" b="1" i="1" dirty="0">
                <a:solidFill>
                  <a:srgbClr val="00FFFF"/>
                </a:solidFill>
                <a:latin typeface="Times New Roman" panose="02020603050405020304" pitchFamily="18" charset="0"/>
                <a:cs typeface="Times New Roman" panose="02020603050405020304" pitchFamily="18" charset="0"/>
              </a:rPr>
              <a:t>while(CS-&gt;IFG &amp; CS_IFG_HFXTIFG)</a:t>
            </a:r>
          </a:p>
          <a:p>
            <a:r>
              <a:rPr lang="en-US" b="1" i="1" dirty="0">
                <a:solidFill>
                  <a:srgbClr val="FF00FF"/>
                </a:solidFill>
                <a:latin typeface="Times New Roman" panose="02020603050405020304" pitchFamily="18" charset="0"/>
                <a:cs typeface="Times New Roman" panose="02020603050405020304" pitchFamily="18" charset="0"/>
              </a:rPr>
              <a:t>        CS-&gt;CLRIFG |= </a:t>
            </a:r>
            <a:r>
              <a:rPr lang="en-US" b="1" i="1" dirty="0">
                <a:solidFill>
                  <a:srgbClr val="FFFF00"/>
                </a:solidFill>
                <a:latin typeface="Times New Roman" panose="02020603050405020304" pitchFamily="18" charset="0"/>
                <a:cs typeface="Times New Roman" panose="02020603050405020304" pitchFamily="18" charset="0"/>
              </a:rPr>
              <a:t>CS_CLRIFG_CLR_HFXTIFG;</a:t>
            </a:r>
          </a:p>
          <a:p>
            <a:endParaRPr lang="en-US" dirty="0">
              <a:latin typeface="Times New Roman" panose="02020603050405020304" pitchFamily="18" charset="0"/>
              <a:cs typeface="Times New Roman" panose="02020603050405020304" pitchFamily="18" charset="0"/>
            </a:endParaRPr>
          </a:p>
          <a:p>
            <a:r>
              <a:rPr lang="en-US" b="1" i="1" dirty="0">
                <a:solidFill>
                  <a:srgbClr val="FF00FF"/>
                </a:solidFill>
                <a:latin typeface="Times New Roman" panose="02020603050405020304" pitchFamily="18" charset="0"/>
                <a:cs typeface="Times New Roman" panose="02020603050405020304" pitchFamily="18" charset="0"/>
              </a:rPr>
              <a:t>    </a:t>
            </a:r>
            <a:r>
              <a:rPr lang="en-US" b="1" i="1" dirty="0">
                <a:solidFill>
                  <a:srgbClr val="00FF00"/>
                </a:solidFill>
                <a:latin typeface="Times New Roman" panose="02020603050405020304" pitchFamily="18" charset="0"/>
                <a:cs typeface="Times New Roman" panose="02020603050405020304" pitchFamily="18" charset="0"/>
              </a:rPr>
              <a:t>/* Select MCLK &amp; HSMCLK = HFXT, no divider */</a:t>
            </a:r>
          </a:p>
          <a:p>
            <a:r>
              <a:rPr lang="en-US" b="1" i="1" dirty="0">
                <a:solidFill>
                  <a:srgbClr val="FF00FF"/>
                </a:solidFill>
                <a:latin typeface="Times New Roman" panose="02020603050405020304" pitchFamily="18" charset="0"/>
                <a:cs typeface="Times New Roman" panose="02020603050405020304" pitchFamily="18" charset="0"/>
              </a:rPr>
              <a:t>    CS-&gt;CTL1 = 	</a:t>
            </a:r>
            <a:r>
              <a:rPr lang="en-US" b="1" i="1" dirty="0">
                <a:solidFill>
                  <a:srgbClr val="FFFF00"/>
                </a:solidFill>
                <a:latin typeface="Times New Roman" panose="02020603050405020304" pitchFamily="18" charset="0"/>
                <a:cs typeface="Times New Roman" panose="02020603050405020304" pitchFamily="18" charset="0"/>
              </a:rPr>
              <a:t>CS-&gt;CTL1 &amp; ~(CS_CTL1_SELM_MASK | CS_CTL1_DIVM_MASK | 		CS_CTL1_SELS_MASK | CS_CTL1_DIVHS_MASK) |</a:t>
            </a:r>
          </a:p>
          <a:p>
            <a:r>
              <a:rPr lang="en-US" b="1" i="1" dirty="0">
                <a:solidFill>
                  <a:srgbClr val="FFFF00"/>
                </a:solidFill>
                <a:latin typeface="Times New Roman" panose="02020603050405020304" pitchFamily="18" charset="0"/>
                <a:cs typeface="Times New Roman" panose="02020603050405020304" pitchFamily="18" charset="0"/>
              </a:rPr>
              <a:t>            		CS_CTL1_SELM__HFXTCLK | CS_CTL1_SELS__HFXTCLK;</a:t>
            </a:r>
            <a:endParaRPr lang="en-US" dirty="0">
              <a:latin typeface="Times New Roman" panose="02020603050405020304" pitchFamily="18" charset="0"/>
              <a:cs typeface="Times New Roman" panose="02020603050405020304" pitchFamily="18" charset="0"/>
            </a:endParaRPr>
          </a:p>
          <a:p>
            <a:r>
              <a:rPr lang="en-US" b="1" i="1" dirty="0">
                <a:solidFill>
                  <a:srgbClr val="FF00FF"/>
                </a:solidFill>
                <a:latin typeface="Times New Roman" panose="02020603050405020304" pitchFamily="18" charset="0"/>
                <a:cs typeface="Times New Roman" panose="02020603050405020304" pitchFamily="18" charset="0"/>
              </a:rPr>
              <a:t>    </a:t>
            </a:r>
            <a:r>
              <a:rPr lang="en-US" b="1" i="1" dirty="0">
                <a:solidFill>
                  <a:srgbClr val="00FFFF"/>
                </a:solidFill>
                <a:latin typeface="Times New Roman" panose="02020603050405020304" pitchFamily="18" charset="0"/>
                <a:cs typeface="Times New Roman" panose="02020603050405020304" pitchFamily="18" charset="0"/>
              </a:rPr>
              <a:t>CS-&gt;KEY = 0;                          </a:t>
            </a:r>
            <a:r>
              <a:rPr lang="en-US" b="1" i="1" dirty="0">
                <a:solidFill>
                  <a:srgbClr val="FF00FF"/>
                </a:solidFill>
                <a:latin typeface="Times New Roman" panose="02020603050405020304" pitchFamily="18" charset="0"/>
                <a:cs typeface="Times New Roman" panose="02020603050405020304" pitchFamily="18" charset="0"/>
              </a:rPr>
              <a:t>		</a:t>
            </a:r>
            <a:r>
              <a:rPr lang="en-US" b="1" i="1" dirty="0">
                <a:solidFill>
                  <a:srgbClr val="00FF00"/>
                </a:solidFill>
                <a:latin typeface="Times New Roman" panose="02020603050405020304" pitchFamily="18" charset="0"/>
                <a:cs typeface="Times New Roman" panose="02020603050405020304" pitchFamily="18" charset="0"/>
              </a:rPr>
              <a:t>// Lock CS module from unintended accesses</a:t>
            </a:r>
          </a:p>
        </p:txBody>
      </p:sp>
      <p:sp>
        <p:nvSpPr>
          <p:cNvPr id="12" name="Rectangle 11"/>
          <p:cNvSpPr/>
          <p:nvPr/>
        </p:nvSpPr>
        <p:spPr>
          <a:xfrm>
            <a:off x="685800" y="1705451"/>
            <a:ext cx="9143999" cy="400110"/>
          </a:xfrm>
          <a:prstGeom prst="rect">
            <a:avLst/>
          </a:prstGeom>
        </p:spPr>
        <p:txBody>
          <a:bodyPr wrap="square">
            <a:spAutoFit/>
          </a:bodyPr>
          <a:lstStyle/>
          <a:p>
            <a:pPr lvl="0"/>
            <a:r>
              <a:rPr lang="en-US" sz="2000" i="1" dirty="0">
                <a:solidFill>
                  <a:srgbClr val="00FFFF"/>
                </a:solidFill>
                <a:latin typeface="Times New Roman" panose="02020603050405020304" pitchFamily="18" charset="0"/>
                <a:cs typeface="Times New Roman" panose="02020603050405020304" pitchFamily="18" charset="0"/>
              </a:rPr>
              <a:t>Msp432p401x_cs_09.C to connect the external crystal to your controller</a:t>
            </a:r>
          </a:p>
        </p:txBody>
      </p:sp>
    </p:spTree>
    <p:extLst>
      <p:ext uri="{BB962C8B-B14F-4D97-AF65-F5344CB8AC3E}">
        <p14:creationId xmlns:p14="http://schemas.microsoft.com/office/powerpoint/2010/main" val="26574409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Rectangle 3"/>
          <p:cNvSpPr/>
          <p:nvPr/>
        </p:nvSpPr>
        <p:spPr>
          <a:xfrm>
            <a:off x="-57823" y="170346"/>
            <a:ext cx="91440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noAutofit/>
          </a:bodyPr>
          <a:lstStyle/>
          <a:p>
            <a:pPr algn="ctr" fontAlgn="base">
              <a:spcBef>
                <a:spcPct val="0"/>
              </a:spcBef>
              <a:spcAft>
                <a:spcPct val="0"/>
              </a:spcAft>
            </a:pPr>
            <a:r>
              <a:rPr lang="en-US" sz="2800" b="1" dirty="0">
                <a:solidFill>
                  <a:srgbClr val="FF00FF"/>
                </a:solidFill>
                <a:latin typeface="Times New Roman" panose="02020603050405020304" pitchFamily="18" charset="0"/>
                <a:cs typeface="Times New Roman" panose="02020603050405020304" pitchFamily="18" charset="0"/>
              </a:rPr>
              <a:t>Code Composer Example Code:</a:t>
            </a:r>
          </a:p>
        </p:txBody>
      </p:sp>
      <p:sp>
        <p:nvSpPr>
          <p:cNvPr id="7" name="Rectangle 6"/>
          <p:cNvSpPr/>
          <p:nvPr/>
        </p:nvSpPr>
        <p:spPr>
          <a:xfrm>
            <a:off x="0" y="6611779"/>
            <a:ext cx="9144000" cy="253916"/>
          </a:xfrm>
          <a:prstGeom prst="rect">
            <a:avLst/>
          </a:prstGeom>
          <a:solidFill>
            <a:schemeClr val="tx1"/>
          </a:solidFill>
        </p:spPr>
        <p:txBody>
          <a:bodyPr wrap="square">
            <a:spAutoFit/>
          </a:bodyPr>
          <a:lstStyle/>
          <a:p>
            <a:pPr eaLnBrk="0" fontAlgn="base" hangingPunct="0">
              <a:spcBef>
                <a:spcPct val="0"/>
              </a:spcBef>
              <a:spcAft>
                <a:spcPct val="0"/>
              </a:spcAft>
            </a:pPr>
            <a:r>
              <a:rPr lang="en-US" sz="1050" b="1" dirty="0">
                <a:solidFill>
                  <a:srgbClr val="00FF00"/>
                </a:solidFill>
                <a:latin typeface="Arial Black" panose="020B0A04020102020204" pitchFamily="34" charset="0"/>
                <a:cs typeface="Times New Roman" panose="02020603050405020304" pitchFamily="18" charset="0"/>
              </a:rPr>
              <a:t>Dr. Nabeeh Kandalaft		EGR226 Grand valley State University		</a:t>
            </a:r>
          </a:p>
        </p:txBody>
      </p:sp>
      <p:pic>
        <p:nvPicPr>
          <p:cNvPr id="8" name="Picture 7"/>
          <p:cNvPicPr>
            <a:picLocks noChangeAspect="1"/>
          </p:cNvPicPr>
          <p:nvPr/>
        </p:nvPicPr>
        <p:blipFill>
          <a:blip r:embed="rId2"/>
          <a:stretch>
            <a:fillRect/>
          </a:stretch>
        </p:blipFill>
        <p:spPr>
          <a:xfrm>
            <a:off x="228600" y="1219200"/>
            <a:ext cx="8571155" cy="4605335"/>
          </a:xfrm>
          <a:prstGeom prst="rect">
            <a:avLst/>
          </a:prstGeom>
        </p:spPr>
      </p:pic>
    </p:spTree>
    <p:extLst>
      <p:ext uri="{BB962C8B-B14F-4D97-AF65-F5344CB8AC3E}">
        <p14:creationId xmlns:p14="http://schemas.microsoft.com/office/powerpoint/2010/main" val="34610957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Rectangle 3"/>
          <p:cNvSpPr/>
          <p:nvPr/>
        </p:nvSpPr>
        <p:spPr>
          <a:xfrm>
            <a:off x="-57823" y="170346"/>
            <a:ext cx="91440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noAutofit/>
          </a:bodyPr>
          <a:lstStyle/>
          <a:p>
            <a:pPr algn="ctr" fontAlgn="base">
              <a:spcBef>
                <a:spcPct val="0"/>
              </a:spcBef>
              <a:spcAft>
                <a:spcPct val="0"/>
              </a:spcAft>
            </a:pPr>
            <a:r>
              <a:rPr lang="en-US" sz="2800" b="1" dirty="0">
                <a:solidFill>
                  <a:srgbClr val="FF00FF"/>
                </a:solidFill>
                <a:latin typeface="Times New Roman" panose="02020603050405020304" pitchFamily="18" charset="0"/>
                <a:cs typeface="Times New Roman" panose="02020603050405020304" pitchFamily="18" charset="0"/>
              </a:rPr>
              <a:t>Code Composer Example Code:</a:t>
            </a:r>
          </a:p>
        </p:txBody>
      </p:sp>
      <p:sp>
        <p:nvSpPr>
          <p:cNvPr id="7" name="Rectangle 6"/>
          <p:cNvSpPr/>
          <p:nvPr/>
        </p:nvSpPr>
        <p:spPr>
          <a:xfrm>
            <a:off x="0" y="6611779"/>
            <a:ext cx="9144000" cy="253916"/>
          </a:xfrm>
          <a:prstGeom prst="rect">
            <a:avLst/>
          </a:prstGeom>
          <a:solidFill>
            <a:schemeClr val="tx1"/>
          </a:solidFill>
        </p:spPr>
        <p:txBody>
          <a:bodyPr wrap="square">
            <a:spAutoFit/>
          </a:bodyPr>
          <a:lstStyle/>
          <a:p>
            <a:pPr eaLnBrk="0" fontAlgn="base" hangingPunct="0">
              <a:spcBef>
                <a:spcPct val="0"/>
              </a:spcBef>
              <a:spcAft>
                <a:spcPct val="0"/>
              </a:spcAft>
            </a:pPr>
            <a:r>
              <a:rPr lang="en-US" sz="1050" b="1" dirty="0">
                <a:solidFill>
                  <a:srgbClr val="00FF00"/>
                </a:solidFill>
                <a:latin typeface="Arial Black" panose="020B0A04020102020204" pitchFamily="34" charset="0"/>
                <a:cs typeface="Times New Roman" panose="02020603050405020304" pitchFamily="18" charset="0"/>
              </a:rPr>
              <a:t>Dr. Nabeeh Kandalaft		EGR226 Grand valley State University		</a:t>
            </a:r>
          </a:p>
        </p:txBody>
      </p:sp>
      <p:pic>
        <p:nvPicPr>
          <p:cNvPr id="5" name="Picture 4"/>
          <p:cNvPicPr>
            <a:picLocks noChangeAspect="1"/>
          </p:cNvPicPr>
          <p:nvPr/>
        </p:nvPicPr>
        <p:blipFill>
          <a:blip r:embed="rId2"/>
          <a:stretch>
            <a:fillRect/>
          </a:stretch>
        </p:blipFill>
        <p:spPr>
          <a:xfrm>
            <a:off x="457200" y="1066800"/>
            <a:ext cx="8196007" cy="4876800"/>
          </a:xfrm>
          <a:prstGeom prst="rect">
            <a:avLst/>
          </a:prstGeom>
        </p:spPr>
      </p:pic>
    </p:spTree>
    <p:extLst>
      <p:ext uri="{BB962C8B-B14F-4D97-AF65-F5344CB8AC3E}">
        <p14:creationId xmlns:p14="http://schemas.microsoft.com/office/powerpoint/2010/main" val="27392544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5" name="Straight Arrow Connector 54"/>
          <p:cNvCxnSpPr/>
          <p:nvPr/>
        </p:nvCxnSpPr>
        <p:spPr>
          <a:xfrm>
            <a:off x="5275311" y="4207360"/>
            <a:ext cx="1506489" cy="0"/>
          </a:xfrm>
          <a:prstGeom prst="straightConnector1">
            <a:avLst/>
          </a:prstGeom>
          <a:ln w="38100">
            <a:solidFill>
              <a:srgbClr val="FF66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flipV="1">
            <a:off x="5249862" y="3226417"/>
            <a:ext cx="1531938" cy="0"/>
          </a:xfrm>
          <a:prstGeom prst="straightConnector1">
            <a:avLst/>
          </a:prstGeom>
          <a:ln w="38100">
            <a:solidFill>
              <a:srgbClr val="FF66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5775960" y="2057400"/>
            <a:ext cx="1005840" cy="0"/>
          </a:xfrm>
          <a:prstGeom prst="straightConnector1">
            <a:avLst/>
          </a:prstGeom>
          <a:ln w="38100">
            <a:solidFill>
              <a:srgbClr val="FF66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41275" y="11113"/>
            <a:ext cx="8991600" cy="523875"/>
          </a:xfrm>
        </p:spPr>
        <p:txBody>
          <a:bodyPr>
            <a:spAutoFit/>
          </a:bodyPr>
          <a:lstStyle/>
          <a:p>
            <a:pPr eaLnBrk="0" hangingPunct="0">
              <a:defRPr/>
            </a:pPr>
            <a:r>
              <a:rPr lang="en-US" sz="2800" b="1" kern="1200" dirty="0">
                <a:solidFill>
                  <a:srgbClr val="FF33CC"/>
                </a:solidFill>
                <a:latin typeface="Times New Roman" panose="02020603050405020304" pitchFamily="18" charset="0"/>
                <a:ea typeface="+mn-ea"/>
                <a:cs typeface="Times New Roman" panose="02020603050405020304" pitchFamily="18" charset="0"/>
              </a:rPr>
              <a:t>Embedded system architecture</a:t>
            </a:r>
          </a:p>
        </p:txBody>
      </p:sp>
      <p:sp>
        <p:nvSpPr>
          <p:cNvPr id="5" name="Rectangle 4"/>
          <p:cNvSpPr/>
          <p:nvPr/>
        </p:nvSpPr>
        <p:spPr>
          <a:xfrm>
            <a:off x="3209849" y="3000876"/>
            <a:ext cx="2209798" cy="1588687"/>
          </a:xfrm>
          <a:prstGeom prst="rect">
            <a:avLst/>
          </a:prstGeom>
          <a:solidFill>
            <a:srgbClr val="FF00FF"/>
          </a:solidFill>
          <a:ln>
            <a:solidFill>
              <a:schemeClr val="bg1"/>
            </a:solidFill>
          </a:ln>
          <a:scene3d>
            <a:camera prst="orthographicFront"/>
            <a:lightRig rig="threePt" dir="t"/>
          </a:scene3d>
          <a:sp3d>
            <a:bevelT w="101600" prst="riblet"/>
          </a:sp3d>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6" name="TextBox 5"/>
          <p:cNvSpPr txBox="1"/>
          <p:nvPr/>
        </p:nvSpPr>
        <p:spPr>
          <a:xfrm>
            <a:off x="3360177" y="3417200"/>
            <a:ext cx="1774749" cy="646330"/>
          </a:xfrm>
          <a:prstGeom prst="rect">
            <a:avLst/>
          </a:prstGeom>
          <a:noFill/>
          <a:ln>
            <a:noFill/>
          </a:ln>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micro</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controller</a:t>
            </a:r>
          </a:p>
        </p:txBody>
      </p:sp>
      <p:grpSp>
        <p:nvGrpSpPr>
          <p:cNvPr id="26" name="Group 25"/>
          <p:cNvGrpSpPr/>
          <p:nvPr/>
        </p:nvGrpSpPr>
        <p:grpSpPr>
          <a:xfrm>
            <a:off x="471367" y="2782058"/>
            <a:ext cx="1402179" cy="914400"/>
            <a:chOff x="3886199" y="3200400"/>
            <a:chExt cx="1402179" cy="914400"/>
          </a:xfrm>
          <a:solidFill>
            <a:srgbClr val="00FFFF"/>
          </a:solidFill>
          <a:effectLst>
            <a:glow rad="228600">
              <a:schemeClr val="accent5">
                <a:satMod val="175000"/>
                <a:alpha val="40000"/>
              </a:schemeClr>
            </a:glow>
          </a:effectLst>
        </p:grpSpPr>
        <p:sp>
          <p:nvSpPr>
            <p:cNvPr id="27" name="Rectangle 26"/>
            <p:cNvSpPr/>
            <p:nvPr/>
          </p:nvSpPr>
          <p:spPr>
            <a:xfrm>
              <a:off x="3886199" y="3200400"/>
              <a:ext cx="1402179" cy="914400"/>
            </a:xfrm>
            <a:prstGeom prst="rect">
              <a:avLst/>
            </a:prstGeom>
            <a:grpFill/>
            <a:ln>
              <a:solidFill>
                <a:srgbClr val="00FFFF"/>
              </a:solid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28" name="TextBox 27"/>
            <p:cNvSpPr txBox="1"/>
            <p:nvPr/>
          </p:nvSpPr>
          <p:spPr>
            <a:xfrm>
              <a:off x="4121855" y="3279338"/>
              <a:ext cx="838691" cy="646331"/>
            </a:xfrm>
            <a:prstGeom prst="rect">
              <a:avLst/>
            </a:prstGeom>
            <a:grpFill/>
            <a:ln>
              <a:solidFill>
                <a:srgbClr val="00FFFF"/>
              </a:solidFill>
            </a:ln>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power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supply</a:t>
              </a:r>
            </a:p>
          </p:txBody>
        </p:sp>
      </p:grpSp>
      <p:grpSp>
        <p:nvGrpSpPr>
          <p:cNvPr id="40968" name="Group 28"/>
          <p:cNvGrpSpPr>
            <a:grpSpLocks/>
          </p:cNvGrpSpPr>
          <p:nvPr/>
        </p:nvGrpSpPr>
        <p:grpSpPr bwMode="auto">
          <a:xfrm>
            <a:off x="6773433" y="3983996"/>
            <a:ext cx="1473585" cy="914400"/>
            <a:chOff x="3886199" y="3200400"/>
            <a:chExt cx="1402179" cy="914400"/>
          </a:xfrm>
        </p:grpSpPr>
        <p:sp>
          <p:nvSpPr>
            <p:cNvPr id="30" name="Rectangle 29"/>
            <p:cNvSpPr/>
            <p:nvPr/>
          </p:nvSpPr>
          <p:spPr>
            <a:xfrm>
              <a:off x="3886199" y="3200400"/>
              <a:ext cx="1402179" cy="914400"/>
            </a:xfrm>
            <a:prstGeom prst="rect">
              <a:avLst/>
            </a:prstGeom>
            <a:solidFill>
              <a:srgbClr val="FFFF00"/>
            </a:solidFill>
            <a:ln>
              <a:noFill/>
            </a:ln>
            <a:effectLst>
              <a:glow rad="152400">
                <a:srgbClr val="00FF00"/>
              </a:glow>
            </a:effectLst>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40993" name="TextBox 30"/>
            <p:cNvSpPr txBox="1">
              <a:spLocks noChangeArrowheads="1"/>
            </p:cNvSpPr>
            <p:nvPr/>
          </p:nvSpPr>
          <p:spPr bwMode="auto">
            <a:xfrm>
              <a:off x="3978551" y="3269747"/>
              <a:ext cx="1107997" cy="646331"/>
            </a:xfrm>
            <a:prstGeom prst="rect">
              <a:avLst/>
            </a:prstGeom>
            <a:noFill/>
            <a:ln w="9525">
              <a:noFill/>
              <a:miter lim="800000"/>
              <a:headEnd/>
              <a:tailEnd/>
            </a:ln>
            <a:scene3d>
              <a:camera prst="orthographicFront"/>
              <a:lightRig rig="threePt" dir="t"/>
            </a:scene3d>
            <a:sp3d>
              <a:bevelT prst="angle"/>
            </a:sp3d>
            <a:extLst>
              <a:ext uri="{909E8E84-426E-40DD-AFC4-6F175D3DCCD1}">
                <a14:hiddenFill xmlns:a14="http://schemas.microsoft.com/office/drawing/2010/main">
                  <a:solidFill>
                    <a:srgbClr val="FFFFFF"/>
                  </a:solidFill>
                </a14:hiddenFill>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8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digital</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8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actuators</a:t>
              </a:r>
            </a:p>
          </p:txBody>
        </p:sp>
      </p:grpSp>
      <p:grpSp>
        <p:nvGrpSpPr>
          <p:cNvPr id="35" name="Group 34"/>
          <p:cNvGrpSpPr/>
          <p:nvPr/>
        </p:nvGrpSpPr>
        <p:grpSpPr>
          <a:xfrm>
            <a:off x="501819" y="3983996"/>
            <a:ext cx="1402179" cy="914400"/>
            <a:chOff x="3886199" y="3200400"/>
            <a:chExt cx="1402179" cy="914400"/>
          </a:xfrm>
          <a:solidFill>
            <a:srgbClr val="00FFFF"/>
          </a:solidFill>
          <a:effectLst>
            <a:glow rad="228600">
              <a:schemeClr val="accent5">
                <a:satMod val="175000"/>
                <a:alpha val="40000"/>
              </a:schemeClr>
            </a:glow>
          </a:effectLst>
        </p:grpSpPr>
        <p:sp>
          <p:nvSpPr>
            <p:cNvPr id="36" name="Rectangle 35"/>
            <p:cNvSpPr/>
            <p:nvPr/>
          </p:nvSpPr>
          <p:spPr>
            <a:xfrm>
              <a:off x="3886199" y="3200400"/>
              <a:ext cx="1402179" cy="914400"/>
            </a:xfrm>
            <a:prstGeom prst="rect">
              <a:avLst/>
            </a:prstGeom>
            <a:grpFill/>
            <a:ln>
              <a:solidFill>
                <a:srgbClr val="00FFFF"/>
              </a:solid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37" name="TextBox 36"/>
            <p:cNvSpPr txBox="1"/>
            <p:nvPr/>
          </p:nvSpPr>
          <p:spPr>
            <a:xfrm>
              <a:off x="4134395" y="3292178"/>
              <a:ext cx="813043" cy="646331"/>
            </a:xfrm>
            <a:prstGeom prst="rect">
              <a:avLst/>
            </a:prstGeom>
            <a:grpFill/>
            <a:ln>
              <a:solidFill>
                <a:srgbClr val="00FFFF"/>
              </a:solidFill>
            </a:ln>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digital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inputs</a:t>
              </a:r>
            </a:p>
          </p:txBody>
        </p:sp>
      </p:grpSp>
      <p:grpSp>
        <p:nvGrpSpPr>
          <p:cNvPr id="38" name="Group 37"/>
          <p:cNvGrpSpPr/>
          <p:nvPr/>
        </p:nvGrpSpPr>
        <p:grpSpPr>
          <a:xfrm>
            <a:off x="6781372" y="2838564"/>
            <a:ext cx="1402179" cy="914400"/>
            <a:chOff x="3886199" y="3200400"/>
            <a:chExt cx="1402179" cy="914400"/>
          </a:xfrm>
          <a:solidFill>
            <a:srgbClr val="FFC000"/>
          </a:solidFill>
        </p:grpSpPr>
        <p:sp>
          <p:nvSpPr>
            <p:cNvPr id="39" name="Rectangle 38"/>
            <p:cNvSpPr/>
            <p:nvPr/>
          </p:nvSpPr>
          <p:spPr>
            <a:xfrm>
              <a:off x="3886199" y="3200400"/>
              <a:ext cx="1402179" cy="914400"/>
            </a:xfrm>
            <a:prstGeom prst="rect">
              <a:avLst/>
            </a:prstGeom>
            <a:solidFill>
              <a:srgbClr val="FFFF00"/>
            </a:solidFill>
            <a:ln>
              <a:noFill/>
            </a:ln>
            <a:effectLst>
              <a:glow rad="127000">
                <a:srgbClr val="00FF00"/>
              </a:glow>
            </a:effectLst>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40" name="TextBox 39"/>
            <p:cNvSpPr txBox="1"/>
            <p:nvPr/>
          </p:nvSpPr>
          <p:spPr>
            <a:xfrm>
              <a:off x="4138661" y="3476413"/>
              <a:ext cx="889988" cy="369332"/>
            </a:xfrm>
            <a:prstGeom prst="rect">
              <a:avLst/>
            </a:prstGeom>
            <a:solidFill>
              <a:srgbClr val="FFFF00"/>
            </a:solidFill>
            <a:ln>
              <a:noFill/>
            </a:ln>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display</a:t>
              </a:r>
            </a:p>
          </p:txBody>
        </p:sp>
      </p:grpSp>
      <p:grpSp>
        <p:nvGrpSpPr>
          <p:cNvPr id="41" name="Group 40"/>
          <p:cNvGrpSpPr/>
          <p:nvPr/>
        </p:nvGrpSpPr>
        <p:grpSpPr>
          <a:xfrm>
            <a:off x="5943807" y="5292368"/>
            <a:ext cx="1097280" cy="914400"/>
            <a:chOff x="3886199" y="3200400"/>
            <a:chExt cx="1402179" cy="914400"/>
          </a:xfrm>
          <a:solidFill>
            <a:srgbClr val="00FF00"/>
          </a:solidFill>
        </p:grpSpPr>
        <p:sp>
          <p:nvSpPr>
            <p:cNvPr id="42" name="Rectangle 41"/>
            <p:cNvSpPr/>
            <p:nvPr/>
          </p:nvSpPr>
          <p:spPr>
            <a:xfrm>
              <a:off x="3886199" y="3200400"/>
              <a:ext cx="1402179" cy="914400"/>
            </a:xfrm>
            <a:prstGeom prst="rect">
              <a:avLst/>
            </a:prstGeom>
            <a:grpFill/>
            <a:ln>
              <a:solidFill>
                <a:srgbClr val="00FF00"/>
              </a:solidFill>
            </a:ln>
            <a:effectLst>
              <a:glow rad="127000">
                <a:srgbClr val="FF00FF"/>
              </a:glow>
            </a:effectLst>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43" name="TextBox 42"/>
            <p:cNvSpPr txBox="1"/>
            <p:nvPr/>
          </p:nvSpPr>
          <p:spPr>
            <a:xfrm>
              <a:off x="4125969" y="3436308"/>
              <a:ext cx="813044" cy="369332"/>
            </a:xfrm>
            <a:prstGeom prst="rect">
              <a:avLst/>
            </a:prstGeom>
            <a:grpFill/>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timers</a:t>
              </a:r>
            </a:p>
          </p:txBody>
        </p:sp>
      </p:grpSp>
      <p:sp>
        <p:nvSpPr>
          <p:cNvPr id="45" name="Rectangle 44"/>
          <p:cNvSpPr/>
          <p:nvPr/>
        </p:nvSpPr>
        <p:spPr>
          <a:xfrm>
            <a:off x="3063648" y="5230039"/>
            <a:ext cx="2305050" cy="888383"/>
          </a:xfrm>
          <a:prstGeom prst="rect">
            <a:avLst/>
          </a:prstGeom>
          <a:solidFill>
            <a:srgbClr val="00FF00"/>
          </a:solidFill>
          <a:ln w="28575">
            <a:solidFill>
              <a:srgbClr val="00FF00"/>
            </a:solidFill>
          </a:ln>
          <a:effectLst>
            <a:glow rad="127000">
              <a:srgbClr val="FF00FF"/>
            </a:glow>
          </a:effectLst>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40973" name="TextBox 45"/>
          <p:cNvSpPr txBox="1">
            <a:spLocks noChangeArrowheads="1"/>
          </p:cNvSpPr>
          <p:nvPr/>
        </p:nvSpPr>
        <p:spPr bwMode="auto">
          <a:xfrm>
            <a:off x="3266782" y="5352155"/>
            <a:ext cx="178752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inter-process</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 communication</a:t>
            </a:r>
          </a:p>
        </p:txBody>
      </p:sp>
      <p:grpSp>
        <p:nvGrpSpPr>
          <p:cNvPr id="40974" name="Group 46"/>
          <p:cNvGrpSpPr>
            <a:grpSpLocks/>
          </p:cNvGrpSpPr>
          <p:nvPr/>
        </p:nvGrpSpPr>
        <p:grpSpPr bwMode="auto">
          <a:xfrm>
            <a:off x="6492447" y="1682247"/>
            <a:ext cx="1920875" cy="914400"/>
            <a:chOff x="3598054" y="3200400"/>
            <a:chExt cx="1970423" cy="914400"/>
          </a:xfrm>
        </p:grpSpPr>
        <p:sp>
          <p:nvSpPr>
            <p:cNvPr id="48" name="Rectangle 47"/>
            <p:cNvSpPr/>
            <p:nvPr/>
          </p:nvSpPr>
          <p:spPr>
            <a:xfrm>
              <a:off x="3886289" y="3200400"/>
              <a:ext cx="1402095" cy="914400"/>
            </a:xfrm>
            <a:prstGeom prst="rect">
              <a:avLst/>
            </a:prstGeom>
            <a:solidFill>
              <a:srgbClr val="FFFF00"/>
            </a:solidFill>
            <a:ln>
              <a:solidFill>
                <a:srgbClr val="FFFF00"/>
              </a:solidFill>
            </a:ln>
            <a:effectLst>
              <a:glow rad="127000">
                <a:srgbClr val="00FF00"/>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40991" name="TextBox 48"/>
            <p:cNvSpPr txBox="1">
              <a:spLocks noChangeArrowheads="1"/>
            </p:cNvSpPr>
            <p:nvPr/>
          </p:nvSpPr>
          <p:spPr bwMode="auto">
            <a:xfrm>
              <a:off x="3598054" y="3289812"/>
              <a:ext cx="197042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analog</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actuators</a:t>
              </a:r>
            </a:p>
          </p:txBody>
        </p:sp>
      </p:grpSp>
      <p:sp>
        <p:nvSpPr>
          <p:cNvPr id="40975" name="TextBox 2"/>
          <p:cNvSpPr txBox="1">
            <a:spLocks noChangeArrowheads="1"/>
          </p:cNvSpPr>
          <p:nvPr/>
        </p:nvSpPr>
        <p:spPr bwMode="auto">
          <a:xfrm>
            <a:off x="787177" y="846810"/>
            <a:ext cx="825500" cy="369888"/>
          </a:xfrm>
          <a:prstGeom prst="rect">
            <a:avLst/>
          </a:prstGeom>
          <a:solidFill>
            <a:srgbClr val="00FFFF"/>
          </a:solidFill>
          <a:ln w="28575">
            <a:solidFill>
              <a:srgbClr val="00FFFF"/>
            </a:solidFill>
            <a:miter lim="800000"/>
            <a:headEnd/>
            <a:tailEnd/>
          </a:ln>
          <a:effectLst>
            <a:glow rad="228600">
              <a:schemeClr val="accent5">
                <a:satMod val="175000"/>
                <a:alpha val="40000"/>
              </a:schemeClr>
            </a:glow>
          </a:effectLst>
          <a:scene3d>
            <a:camera prst="orthographicFront"/>
            <a:lightRig rig="threePt" dir="t"/>
          </a:scene3d>
          <a:sp3d>
            <a:bevelT prst="angle"/>
          </a:sp3d>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Inputs</a:t>
            </a:r>
          </a:p>
        </p:txBody>
      </p:sp>
      <p:sp>
        <p:nvSpPr>
          <p:cNvPr id="40976" name="TextBox 49"/>
          <p:cNvSpPr txBox="1">
            <a:spLocks noChangeArrowheads="1"/>
          </p:cNvSpPr>
          <p:nvPr/>
        </p:nvSpPr>
        <p:spPr bwMode="auto">
          <a:xfrm>
            <a:off x="3200399" y="847725"/>
            <a:ext cx="2484438" cy="369888"/>
          </a:xfrm>
          <a:prstGeom prst="rect">
            <a:avLst/>
          </a:prstGeom>
          <a:solidFill>
            <a:srgbClr val="00FF00"/>
          </a:solidFill>
          <a:ln w="28575">
            <a:solidFill>
              <a:srgbClr val="00FF00"/>
            </a:solidFill>
            <a:miter lim="800000"/>
            <a:headEnd/>
            <a:tailEnd/>
          </a:ln>
          <a:effectLst>
            <a:glow rad="127000">
              <a:srgbClr val="FF00FF"/>
            </a:glow>
          </a:effec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Processing and Control</a:t>
            </a:r>
          </a:p>
        </p:txBody>
      </p:sp>
      <p:sp>
        <p:nvSpPr>
          <p:cNvPr id="40977" name="TextBox 50"/>
          <p:cNvSpPr txBox="1">
            <a:spLocks noChangeArrowheads="1"/>
          </p:cNvSpPr>
          <p:nvPr/>
        </p:nvSpPr>
        <p:spPr bwMode="auto">
          <a:xfrm>
            <a:off x="6937490" y="922678"/>
            <a:ext cx="993775" cy="369888"/>
          </a:xfrm>
          <a:prstGeom prst="rect">
            <a:avLst/>
          </a:prstGeom>
          <a:solidFill>
            <a:srgbClr val="FFFF00"/>
          </a:solidFill>
          <a:ln w="28575">
            <a:noFill/>
            <a:miter lim="800000"/>
            <a:headEnd/>
            <a:tailEnd/>
          </a:ln>
          <a:effectLst>
            <a:glow rad="127000">
              <a:srgbClr val="00FF00"/>
            </a:glow>
          </a:effectLst>
          <a:scene3d>
            <a:camera prst="orthographicFront"/>
            <a:lightRig rig="threePt" dir="t"/>
          </a:scene3d>
          <a:sp3d>
            <a:bevelT prst="angle"/>
          </a:sp3d>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Outputs</a:t>
            </a:r>
          </a:p>
        </p:txBody>
      </p:sp>
      <p:cxnSp>
        <p:nvCxnSpPr>
          <p:cNvPr id="52" name="Straight Arrow Connector 51"/>
          <p:cNvCxnSpPr/>
          <p:nvPr/>
        </p:nvCxnSpPr>
        <p:spPr>
          <a:xfrm>
            <a:off x="1925313" y="4275263"/>
            <a:ext cx="1305538" cy="5037"/>
          </a:xfrm>
          <a:prstGeom prst="straightConnector1">
            <a:avLst/>
          </a:prstGeom>
          <a:ln w="38100">
            <a:solidFill>
              <a:srgbClr val="FF6600"/>
            </a:solidFill>
            <a:headEnd type="none" w="med" len="med"/>
            <a:tailEnd type="triangle" w="med" len="med"/>
          </a:ln>
          <a:scene3d>
            <a:camera prst="orthographicFront"/>
            <a:lightRig rig="threePt" dir="t"/>
          </a:scene3d>
          <a:sp3d>
            <a:bevelT w="101600" prst="riblet"/>
          </a:sp3d>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a:endCxn id="42" idx="0"/>
          </p:cNvCxnSpPr>
          <p:nvPr/>
        </p:nvCxnSpPr>
        <p:spPr>
          <a:xfrm>
            <a:off x="5418953" y="4576916"/>
            <a:ext cx="814524" cy="638403"/>
          </a:xfrm>
          <a:prstGeom prst="straightConnector1">
            <a:avLst/>
          </a:prstGeom>
          <a:ln w="38100">
            <a:solidFill>
              <a:srgbClr val="FF66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p:nvPr/>
        </p:nvCxnSpPr>
        <p:spPr>
          <a:xfrm flipV="1">
            <a:off x="4305298" y="4572000"/>
            <a:ext cx="0" cy="685800"/>
          </a:xfrm>
          <a:prstGeom prst="straightConnector1">
            <a:avLst/>
          </a:prstGeom>
          <a:ln w="38100">
            <a:solidFill>
              <a:srgbClr val="FF66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56" name="Group 55"/>
          <p:cNvGrpSpPr/>
          <p:nvPr/>
        </p:nvGrpSpPr>
        <p:grpSpPr>
          <a:xfrm>
            <a:off x="1689251" y="5227338"/>
            <a:ext cx="1097280" cy="914400"/>
            <a:chOff x="3886199" y="3200400"/>
            <a:chExt cx="1402179" cy="914400"/>
          </a:xfrm>
          <a:solidFill>
            <a:srgbClr val="92D050"/>
          </a:solidFill>
        </p:grpSpPr>
        <p:sp>
          <p:nvSpPr>
            <p:cNvPr id="57" name="Rectangle 56"/>
            <p:cNvSpPr/>
            <p:nvPr/>
          </p:nvSpPr>
          <p:spPr>
            <a:xfrm>
              <a:off x="3886199" y="3200400"/>
              <a:ext cx="1402179" cy="914400"/>
            </a:xfrm>
            <a:prstGeom prst="rect">
              <a:avLst/>
            </a:prstGeom>
            <a:solidFill>
              <a:srgbClr val="00FF00"/>
            </a:solidFill>
            <a:ln>
              <a:solidFill>
                <a:srgbClr val="00FF00"/>
              </a:solidFill>
            </a:ln>
            <a:effectLst>
              <a:glow rad="177800">
                <a:srgbClr val="FF00FF"/>
              </a:glow>
            </a:effectLst>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58" name="TextBox 57"/>
            <p:cNvSpPr txBox="1"/>
            <p:nvPr/>
          </p:nvSpPr>
          <p:spPr>
            <a:xfrm>
              <a:off x="4084586" y="3470037"/>
              <a:ext cx="1005404" cy="369332"/>
            </a:xfrm>
            <a:prstGeom prst="rect">
              <a:avLst/>
            </a:prstGeom>
            <a:solidFill>
              <a:srgbClr val="00FF00"/>
            </a:solidFill>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memory</a:t>
              </a:r>
            </a:p>
          </p:txBody>
        </p:sp>
      </p:grpSp>
      <p:cxnSp>
        <p:nvCxnSpPr>
          <p:cNvPr id="60" name="Straight Arrow Connector 59"/>
          <p:cNvCxnSpPr>
            <a:stCxn id="57" idx="0"/>
          </p:cNvCxnSpPr>
          <p:nvPr/>
        </p:nvCxnSpPr>
        <p:spPr>
          <a:xfrm flipV="1">
            <a:off x="2237891" y="4576277"/>
            <a:ext cx="977546" cy="651061"/>
          </a:xfrm>
          <a:prstGeom prst="straightConnector1">
            <a:avLst/>
          </a:prstGeom>
          <a:ln w="38100">
            <a:solidFill>
              <a:srgbClr val="FF66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1" name="Rectangle 60"/>
          <p:cNvSpPr/>
          <p:nvPr/>
        </p:nvSpPr>
        <p:spPr>
          <a:xfrm>
            <a:off x="0" y="6611938"/>
            <a:ext cx="9144000" cy="254000"/>
          </a:xfrm>
          <a:prstGeom prst="rect">
            <a:avLst/>
          </a:prstGeom>
          <a:solidFill>
            <a:schemeClr val="bg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050" b="1" i="0" u="none" strike="noStrike" kern="1200" cap="none" spc="0" normalizeH="0" baseline="0" noProof="0" dirty="0">
                <a:ln>
                  <a:noFill/>
                </a:ln>
                <a:solidFill>
                  <a:srgbClr val="00FF00"/>
                </a:solidFill>
                <a:effectLst/>
                <a:uLnTx/>
                <a:uFillTx/>
                <a:latin typeface="Arial Black" panose="020B0A04020102020204" pitchFamily="34" charset="0"/>
                <a:ea typeface="+mn-ea"/>
                <a:cs typeface="Times New Roman" panose="02020603050405020304" pitchFamily="18" charset="0"/>
              </a:rPr>
              <a:t>Dr. Nabeeh Kandalaft		EGR226 Grand valley State University		</a:t>
            </a:r>
          </a:p>
        </p:txBody>
      </p:sp>
      <p:cxnSp>
        <p:nvCxnSpPr>
          <p:cNvPr id="62" name="Straight Arrow Connector 61"/>
          <p:cNvCxnSpPr/>
          <p:nvPr/>
        </p:nvCxnSpPr>
        <p:spPr>
          <a:xfrm flipV="1">
            <a:off x="1915517" y="3424087"/>
            <a:ext cx="1280160" cy="0"/>
          </a:xfrm>
          <a:prstGeom prst="straightConnector1">
            <a:avLst/>
          </a:prstGeom>
          <a:ln w="38100">
            <a:solidFill>
              <a:srgbClr val="FF6600"/>
            </a:solidFill>
            <a:headEnd type="none" w="med" len="med"/>
            <a:tailEnd type="triangle" w="med" len="med"/>
          </a:ln>
          <a:scene3d>
            <a:camera prst="orthographicFront"/>
            <a:lightRig rig="threePt" dir="t"/>
          </a:scene3d>
          <a:sp3d>
            <a:bevelT w="101600" prst="riblet"/>
          </a:sp3d>
        </p:spPr>
        <p:style>
          <a:lnRef idx="1">
            <a:schemeClr val="accent1"/>
          </a:lnRef>
          <a:fillRef idx="0">
            <a:schemeClr val="accent1"/>
          </a:fillRef>
          <a:effectRef idx="0">
            <a:schemeClr val="accent1"/>
          </a:effectRef>
          <a:fontRef idx="minor">
            <a:schemeClr val="tx1"/>
          </a:fontRef>
        </p:style>
      </p:cxnSp>
      <p:grpSp>
        <p:nvGrpSpPr>
          <p:cNvPr id="63" name="Group 62"/>
          <p:cNvGrpSpPr/>
          <p:nvPr/>
        </p:nvGrpSpPr>
        <p:grpSpPr>
          <a:xfrm>
            <a:off x="2438400" y="1562876"/>
            <a:ext cx="1402179" cy="914400"/>
            <a:chOff x="3886199" y="3200400"/>
            <a:chExt cx="1402179" cy="914400"/>
          </a:xfrm>
          <a:solidFill>
            <a:srgbClr val="00FF00"/>
          </a:solidFill>
          <a:effectLst>
            <a:glow rad="241300">
              <a:srgbClr val="FFFF00"/>
            </a:glow>
            <a:reflection blurRad="6350" stA="50000" endA="300" endPos="55500" dist="50800" dir="5400000" sy="-100000" algn="bl" rotWithShape="0"/>
          </a:effectLst>
        </p:grpSpPr>
        <p:sp>
          <p:nvSpPr>
            <p:cNvPr id="65" name="Rectangle 64"/>
            <p:cNvSpPr/>
            <p:nvPr/>
          </p:nvSpPr>
          <p:spPr>
            <a:xfrm>
              <a:off x="3886199" y="3200400"/>
              <a:ext cx="1402179" cy="914400"/>
            </a:xfrm>
            <a:prstGeom prst="rect">
              <a:avLst/>
            </a:prstGeom>
            <a:grpFill/>
            <a:ln>
              <a:solidFill>
                <a:srgbClr val="00FF00"/>
              </a:solid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66" name="TextBox 65"/>
            <p:cNvSpPr txBox="1"/>
            <p:nvPr/>
          </p:nvSpPr>
          <p:spPr>
            <a:xfrm>
              <a:off x="4025460" y="3324604"/>
              <a:ext cx="1133645" cy="646331"/>
            </a:xfrm>
            <a:prstGeom prst="rect">
              <a:avLst/>
            </a:prstGeom>
            <a:noFill/>
            <a:scene3d>
              <a:camera prst="orthographicFront"/>
              <a:lightRig rig="threePt" dir="t"/>
            </a:scene3d>
            <a:sp3d>
              <a:bevelT prst="angle"/>
            </a:sp3d>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A/D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converter</a:t>
              </a:r>
            </a:p>
          </p:txBody>
        </p:sp>
      </p:grpSp>
      <p:grpSp>
        <p:nvGrpSpPr>
          <p:cNvPr id="68" name="Group 67"/>
          <p:cNvGrpSpPr/>
          <p:nvPr/>
        </p:nvGrpSpPr>
        <p:grpSpPr>
          <a:xfrm>
            <a:off x="4465221" y="1562876"/>
            <a:ext cx="1402179" cy="914400"/>
            <a:chOff x="3886199" y="3200400"/>
            <a:chExt cx="1402179" cy="914400"/>
          </a:xfrm>
          <a:solidFill>
            <a:srgbClr val="00FF00"/>
          </a:solidFill>
          <a:effectLst>
            <a:glow rad="241300">
              <a:srgbClr val="FFFF00"/>
            </a:glow>
            <a:reflection blurRad="6350" stA="50000" endA="300" endPos="55500" dist="50800" dir="5400000" sy="-100000" algn="bl" rotWithShape="0"/>
          </a:effectLst>
        </p:grpSpPr>
        <p:sp>
          <p:nvSpPr>
            <p:cNvPr id="69" name="Rectangle 68"/>
            <p:cNvSpPr/>
            <p:nvPr/>
          </p:nvSpPr>
          <p:spPr>
            <a:xfrm>
              <a:off x="3886199" y="3200400"/>
              <a:ext cx="1402179" cy="914400"/>
            </a:xfrm>
            <a:prstGeom prst="rect">
              <a:avLst/>
            </a:prstGeom>
            <a:grpFill/>
            <a:ln>
              <a:solidFill>
                <a:srgbClr val="00FF00"/>
              </a:solid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70" name="TextBox 69"/>
            <p:cNvSpPr txBox="1"/>
            <p:nvPr/>
          </p:nvSpPr>
          <p:spPr>
            <a:xfrm>
              <a:off x="3989082" y="3316069"/>
              <a:ext cx="1133645" cy="646331"/>
            </a:xfrm>
            <a:prstGeom prst="rect">
              <a:avLst/>
            </a:prstGeom>
            <a:noFill/>
            <a:scene3d>
              <a:camera prst="orthographicFront"/>
              <a:lightRig rig="threePt" dir="t"/>
            </a:scene3d>
            <a:sp3d>
              <a:bevelT prst="angle"/>
            </a:sp3d>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D/A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converter</a:t>
              </a:r>
            </a:p>
          </p:txBody>
        </p:sp>
      </p:grpSp>
      <p:cxnSp>
        <p:nvCxnSpPr>
          <p:cNvPr id="71" name="Straight Arrow Connector 70"/>
          <p:cNvCxnSpPr>
            <a:stCxn id="15" idx="2"/>
          </p:cNvCxnSpPr>
          <p:nvPr/>
        </p:nvCxnSpPr>
        <p:spPr>
          <a:xfrm flipH="1">
            <a:off x="4442619" y="2514600"/>
            <a:ext cx="751988" cy="459287"/>
          </a:xfrm>
          <a:prstGeom prst="straightConnector1">
            <a:avLst/>
          </a:prstGeom>
          <a:ln w="38100">
            <a:solidFill>
              <a:srgbClr val="FF66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endCxn id="12" idx="1"/>
          </p:cNvCxnSpPr>
          <p:nvPr/>
        </p:nvCxnSpPr>
        <p:spPr>
          <a:xfrm flipV="1">
            <a:off x="1652507" y="2047513"/>
            <a:ext cx="842080" cy="0"/>
          </a:xfrm>
          <a:prstGeom prst="straightConnector1">
            <a:avLst/>
          </a:prstGeom>
          <a:ln w="38100">
            <a:solidFill>
              <a:srgbClr val="FF66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a:stCxn id="12" idx="2"/>
          </p:cNvCxnSpPr>
          <p:nvPr/>
        </p:nvCxnSpPr>
        <p:spPr>
          <a:xfrm>
            <a:off x="3195677" y="2504713"/>
            <a:ext cx="751987" cy="483450"/>
          </a:xfrm>
          <a:prstGeom prst="straightConnector1">
            <a:avLst/>
          </a:prstGeom>
          <a:ln w="38100">
            <a:solidFill>
              <a:srgbClr val="FF66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8" name="Group 7"/>
          <p:cNvGrpSpPr/>
          <p:nvPr/>
        </p:nvGrpSpPr>
        <p:grpSpPr>
          <a:xfrm>
            <a:off x="437138" y="1611929"/>
            <a:ext cx="1402179" cy="914400"/>
            <a:chOff x="3886199" y="3200400"/>
            <a:chExt cx="1402179" cy="914400"/>
          </a:xfrm>
          <a:solidFill>
            <a:srgbClr val="00FFFF"/>
          </a:solidFill>
          <a:effectLst>
            <a:glow rad="228600">
              <a:schemeClr val="accent5">
                <a:satMod val="175000"/>
                <a:alpha val="40000"/>
              </a:schemeClr>
            </a:glow>
          </a:effectLst>
        </p:grpSpPr>
        <p:sp>
          <p:nvSpPr>
            <p:cNvPr id="9" name="Rectangle 8"/>
            <p:cNvSpPr/>
            <p:nvPr/>
          </p:nvSpPr>
          <p:spPr>
            <a:xfrm>
              <a:off x="3886199" y="3200400"/>
              <a:ext cx="1402179" cy="914400"/>
            </a:xfrm>
            <a:prstGeom prst="rect">
              <a:avLst/>
            </a:prstGeom>
            <a:grpFill/>
            <a:ln>
              <a:solidFill>
                <a:srgbClr val="00FFFF"/>
              </a:solid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10" name="TextBox 9"/>
            <p:cNvSpPr txBox="1"/>
            <p:nvPr/>
          </p:nvSpPr>
          <p:spPr>
            <a:xfrm>
              <a:off x="4135416" y="3272909"/>
              <a:ext cx="902812" cy="646331"/>
            </a:xfrm>
            <a:prstGeom prst="rect">
              <a:avLst/>
            </a:prstGeom>
            <a:grpFill/>
            <a:ln>
              <a:solidFill>
                <a:srgbClr val="00FFFF"/>
              </a:solidFill>
            </a:ln>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analog</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sensors</a:t>
              </a:r>
            </a:p>
          </p:txBody>
        </p:sp>
      </p:grpSp>
    </p:spTree>
    <p:extLst>
      <p:ext uri="{BB962C8B-B14F-4D97-AF65-F5344CB8AC3E}">
        <p14:creationId xmlns:p14="http://schemas.microsoft.com/office/powerpoint/2010/main" val="3151223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repeatCount="indefinite" fill="hold" nodeType="clickEffect">
                                  <p:stCondLst>
                                    <p:cond delay="0"/>
                                  </p:stCondLst>
                                  <p:endCondLst>
                                    <p:cond evt="onNext" delay="0">
                                      <p:tgtEl>
                                        <p:sldTgt/>
                                      </p:tgtEl>
                                    </p:cond>
                                  </p:endCondLst>
                                  <p:childTnLst>
                                    <p:animScale>
                                      <p:cBhvr>
                                        <p:cTn id="6" dur="3000" fill="hold"/>
                                        <p:tgtEl>
                                          <p:spTgt spid="41"/>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211962" cy="6611779"/>
          </a:xfrm>
          <a:prstGeom prst="rect">
            <a:avLst/>
          </a:prstGeom>
          <a:solidFill>
            <a:schemeClr val="tx1"/>
          </a:solidFill>
          <a:ln>
            <a:no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FFFF00"/>
              </a:solidFill>
              <a:effectLst/>
              <a:uLnTx/>
              <a:uFillTx/>
              <a:latin typeface="Times New Roman" panose="02020603050405020304" pitchFamily="18" charset="0"/>
              <a:ea typeface="+mn-ea"/>
              <a:cs typeface="Times New Roman" panose="02020603050405020304" pitchFamily="18" charset="0"/>
            </a:endParaRPr>
          </a:p>
        </p:txBody>
      </p:sp>
      <p:sp>
        <p:nvSpPr>
          <p:cNvPr id="3" name="Rectangle 2"/>
          <p:cNvSpPr/>
          <p:nvPr/>
        </p:nvSpPr>
        <p:spPr>
          <a:xfrm>
            <a:off x="457200" y="1371600"/>
            <a:ext cx="8610600" cy="4108817"/>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1200"/>
              </a:spcAft>
              <a:buClrTx/>
              <a:buSzTx/>
              <a:buFontTx/>
              <a:buNone/>
              <a:tabLst/>
              <a:defRPr/>
            </a:pPr>
            <a:r>
              <a:rPr kumimoji="0" lang="en-US" sz="1800" b="1" i="0" u="none" strike="noStrike" kern="1200" cap="none" spc="0" normalizeH="0" baseline="0" noProof="0" dirty="0">
                <a:ln>
                  <a:noFill/>
                </a:ln>
                <a:solidFill>
                  <a:srgbClr val="00FF00"/>
                </a:solidFill>
                <a:effectLst/>
                <a:uLnTx/>
                <a:uFillTx/>
                <a:latin typeface="Times New Roman" panose="02020603050405020304" pitchFamily="18" charset="0"/>
                <a:ea typeface="+mn-ea"/>
                <a:cs typeface="Times New Roman" panose="02020603050405020304" pitchFamily="18" charset="0"/>
              </a:rPr>
              <a:t>To adjust the energy delivered to a component, vary its voltage or current.</a:t>
            </a:r>
          </a:p>
          <a:p>
            <a:pPr marL="0" marR="0" lvl="0" indent="0" algn="l" defTabSz="914400" rtl="0" eaLnBrk="1" fontAlgn="auto" latinLnBrk="0" hangingPunct="1">
              <a:lnSpc>
                <a:spcPct val="150000"/>
              </a:lnSpc>
              <a:spcBef>
                <a:spcPts val="0"/>
              </a:spcBef>
              <a:spcAft>
                <a:spcPts val="1200"/>
              </a:spcAft>
              <a:buClrTx/>
              <a:buSzTx/>
              <a:buFontTx/>
              <a:buNone/>
              <a:tabLst/>
              <a:defRPr/>
            </a:pPr>
            <a:r>
              <a:rPr kumimoji="0" lang="en-US" sz="2000" b="1" i="1" u="sng" strike="noStrike" kern="1200" cap="none" spc="0" normalizeH="0" baseline="0" noProof="0" dirty="0">
                <a:ln>
                  <a:noFill/>
                </a:ln>
                <a:solidFill>
                  <a:srgbClr val="FFFF00"/>
                </a:solidFill>
                <a:effectLst/>
                <a:uLnTx/>
                <a:uFillTx/>
                <a:latin typeface="Times New Roman" panose="02020603050405020304" pitchFamily="18" charset="0"/>
                <a:ea typeface="+mn-ea"/>
                <a:cs typeface="Times New Roman" panose="02020603050405020304" pitchFamily="18" charset="0"/>
              </a:rPr>
              <a:t>For example, </a:t>
            </a:r>
          </a:p>
          <a:p>
            <a:pPr marL="285750" marR="0" lvl="0" indent="-285750" algn="l" defTabSz="914400" rtl="0" eaLnBrk="1" fontAlgn="auto" latinLnBrk="0" hangingPunct="1">
              <a:lnSpc>
                <a:spcPct val="100000"/>
              </a:lnSpc>
              <a:spcBef>
                <a:spcPts val="0"/>
              </a:spcBef>
              <a:spcAft>
                <a:spcPts val="1200"/>
              </a:spcAft>
              <a:buClrTx/>
              <a:buSzTx/>
              <a:buFont typeface="Wingdings" panose="05000000000000000000" pitchFamily="2" charset="2"/>
              <a:buChar char="ü"/>
              <a:tabLst/>
              <a:defRPr/>
            </a:pPr>
            <a:r>
              <a:rPr kumimoji="0" lang="en-US" sz="1800" b="1" i="1" u="none" strike="noStrike" kern="1200" cap="none" spc="0" normalizeH="0" baseline="0" noProof="0" dirty="0">
                <a:ln>
                  <a:noFill/>
                </a:ln>
                <a:solidFill>
                  <a:srgbClr val="00FF00"/>
                </a:solidFill>
                <a:effectLst/>
                <a:uLnTx/>
                <a:uFillTx/>
                <a:latin typeface="Times New Roman" panose="02020603050405020304" pitchFamily="18" charset="0"/>
                <a:ea typeface="+mn-ea"/>
                <a:cs typeface="Times New Roman" panose="02020603050405020304" pitchFamily="18" charset="0"/>
              </a:rPr>
              <a:t>DC motors turn faster when more voltage is applied.</a:t>
            </a:r>
          </a:p>
          <a:p>
            <a:pPr marL="285750" marR="0" lvl="0" indent="-285750" algn="l" defTabSz="914400" rtl="0" eaLnBrk="1" fontAlgn="auto" latinLnBrk="0" hangingPunct="1">
              <a:lnSpc>
                <a:spcPct val="100000"/>
              </a:lnSpc>
              <a:spcBef>
                <a:spcPts val="0"/>
              </a:spcBef>
              <a:spcAft>
                <a:spcPts val="1200"/>
              </a:spcAft>
              <a:buClrTx/>
              <a:buSzTx/>
              <a:buFont typeface="Wingdings" panose="05000000000000000000" pitchFamily="2" charset="2"/>
              <a:buChar char="ü"/>
              <a:tabLst/>
              <a:defRPr/>
            </a:pPr>
            <a:r>
              <a:rPr kumimoji="0" lang="en-US" sz="1800" b="1" i="1" u="none" strike="noStrike" kern="1200" cap="none" spc="0" normalizeH="0" baseline="0" noProof="0" dirty="0">
                <a:ln>
                  <a:noFill/>
                </a:ln>
                <a:solidFill>
                  <a:srgbClr val="00FF00"/>
                </a:solidFill>
                <a:effectLst/>
                <a:uLnTx/>
                <a:uFillTx/>
                <a:latin typeface="Times New Roman" panose="02020603050405020304" pitchFamily="18" charset="0"/>
                <a:ea typeface="+mn-ea"/>
                <a:cs typeface="Times New Roman" panose="02020603050405020304" pitchFamily="18" charset="0"/>
              </a:rPr>
              <a:t>LED’s shine brighter when more current flows through them.</a:t>
            </a:r>
          </a:p>
          <a:p>
            <a:pPr marL="285750" marR="0" lvl="0" indent="-285750" algn="l" defTabSz="914400" rtl="0" eaLnBrk="1" fontAlgn="auto" latinLnBrk="0" hangingPunct="1">
              <a:lnSpc>
                <a:spcPct val="100000"/>
              </a:lnSpc>
              <a:spcBef>
                <a:spcPts val="0"/>
              </a:spcBef>
              <a:spcAft>
                <a:spcPts val="1200"/>
              </a:spcAft>
              <a:buClrTx/>
              <a:buSzTx/>
              <a:buFont typeface="Wingdings" panose="05000000000000000000" pitchFamily="2" charset="2"/>
              <a:buChar char="ü"/>
              <a:tabLst/>
              <a:defRPr/>
            </a:pPr>
            <a:r>
              <a:rPr kumimoji="0" lang="en-US" sz="1800" b="1" i="1" u="none" strike="noStrike" kern="1200" cap="none" spc="0" normalizeH="0" baseline="0" noProof="0" dirty="0">
                <a:ln>
                  <a:noFill/>
                </a:ln>
                <a:solidFill>
                  <a:srgbClr val="00FF00"/>
                </a:solidFill>
                <a:effectLst/>
                <a:uLnTx/>
                <a:uFillTx/>
                <a:latin typeface="Times New Roman" panose="02020603050405020304" pitchFamily="18" charset="0"/>
                <a:ea typeface="+mn-ea"/>
                <a:cs typeface="Times New Roman" panose="02020603050405020304" pitchFamily="18" charset="0"/>
              </a:rPr>
              <a:t>A microcontroller can use a Digital to Analog Converter (DAC) followed by a filter to create an analog time varying voltage</a:t>
            </a:r>
          </a:p>
          <a:p>
            <a:pPr marL="285750" marR="0" lvl="0" indent="-285750" algn="l" defTabSz="914400" rtl="0" eaLnBrk="1" fontAlgn="auto" latinLnBrk="0" hangingPunct="1">
              <a:lnSpc>
                <a:spcPct val="100000"/>
              </a:lnSpc>
              <a:spcBef>
                <a:spcPts val="0"/>
              </a:spcBef>
              <a:spcAft>
                <a:spcPts val="1200"/>
              </a:spcAft>
              <a:buClrTx/>
              <a:buSzTx/>
              <a:buFont typeface="Wingdings" panose="05000000000000000000" pitchFamily="2" charset="2"/>
              <a:buChar char="ü"/>
              <a:tabLst/>
              <a:defRPr/>
            </a:pPr>
            <a:r>
              <a:rPr kumimoji="0" lang="en-US" sz="1800" b="1" i="1" u="none" strike="noStrike" kern="1200" cap="none" spc="0" normalizeH="0" baseline="0" noProof="0" dirty="0">
                <a:ln>
                  <a:noFill/>
                </a:ln>
                <a:solidFill>
                  <a:srgbClr val="00FF00"/>
                </a:solidFill>
                <a:effectLst/>
                <a:uLnTx/>
                <a:uFillTx/>
                <a:latin typeface="Times New Roman" panose="02020603050405020304" pitchFamily="18" charset="0"/>
                <a:ea typeface="+mn-ea"/>
                <a:cs typeface="Times New Roman" panose="02020603050405020304" pitchFamily="18" charset="0"/>
              </a:rPr>
              <a:t>The MSP432 has no DAC peripheral, but, can create an equivalent through pulse-width modulation (PWM) </a:t>
            </a:r>
          </a:p>
          <a:p>
            <a:pPr marL="285750" marR="0" lvl="0" indent="-285750" algn="l" defTabSz="914400" rtl="0" eaLnBrk="1" fontAlgn="auto" latinLnBrk="0" hangingPunct="1">
              <a:lnSpc>
                <a:spcPct val="100000"/>
              </a:lnSpc>
              <a:spcBef>
                <a:spcPts val="0"/>
              </a:spcBef>
              <a:spcAft>
                <a:spcPts val="1200"/>
              </a:spcAft>
              <a:buClrTx/>
              <a:buSzTx/>
              <a:buFont typeface="Wingdings" panose="05000000000000000000" pitchFamily="2" charset="2"/>
              <a:buChar char="ü"/>
              <a:tabLst/>
              <a:defRPr/>
            </a:pPr>
            <a:r>
              <a:rPr kumimoji="0" lang="en-US" sz="1800" b="1" i="1" u="none" strike="noStrike" kern="1200" cap="none" spc="0" normalizeH="0" baseline="0" noProof="0" dirty="0">
                <a:ln>
                  <a:noFill/>
                </a:ln>
                <a:solidFill>
                  <a:srgbClr val="00FF00"/>
                </a:solidFill>
                <a:effectLst/>
                <a:uLnTx/>
                <a:uFillTx/>
                <a:latin typeface="Times New Roman" panose="02020603050405020304" pitchFamily="18" charset="0"/>
                <a:ea typeface="+mn-ea"/>
                <a:cs typeface="Times New Roman" panose="02020603050405020304" pitchFamily="18" charset="0"/>
              </a:rPr>
              <a:t>The effective average energy delivered to a component can be generated using PWM on a microcontroller output pin.</a:t>
            </a:r>
          </a:p>
        </p:txBody>
      </p:sp>
      <p:sp>
        <p:nvSpPr>
          <p:cNvPr id="4" name="Rectangle 3"/>
          <p:cNvSpPr/>
          <p:nvPr/>
        </p:nvSpPr>
        <p:spPr>
          <a:xfrm>
            <a:off x="0" y="37070"/>
            <a:ext cx="914400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FF00FF"/>
                </a:solidFill>
                <a:effectLst/>
                <a:uLnTx/>
                <a:uFillTx/>
                <a:latin typeface="Times New Roman" panose="02020603050405020304" pitchFamily="18" charset="0"/>
                <a:ea typeface="+mn-ea"/>
                <a:cs typeface="Times New Roman" panose="02020603050405020304" pitchFamily="18" charset="0"/>
              </a:rPr>
              <a:t>Creating an analog output on a microcontroller using</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FF00FF"/>
                </a:solidFill>
                <a:effectLst/>
                <a:uLnTx/>
                <a:uFillTx/>
                <a:latin typeface="Times New Roman" panose="02020603050405020304" pitchFamily="18" charset="0"/>
                <a:ea typeface="+mn-ea"/>
                <a:cs typeface="Times New Roman" panose="02020603050405020304" pitchFamily="18" charset="0"/>
              </a:rPr>
              <a:t> pulse width modulation (PWM)</a:t>
            </a:r>
          </a:p>
        </p:txBody>
      </p:sp>
      <p:sp>
        <p:nvSpPr>
          <p:cNvPr id="5" name="Rectangle 4"/>
          <p:cNvSpPr/>
          <p:nvPr/>
        </p:nvSpPr>
        <p:spPr>
          <a:xfrm>
            <a:off x="0" y="6611779"/>
            <a:ext cx="9144000" cy="253916"/>
          </a:xfrm>
          <a:prstGeom prst="rect">
            <a:avLst/>
          </a:prstGeom>
          <a:solidFill>
            <a:schemeClr val="tx1"/>
          </a:solid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050" b="1" i="0" u="none" strike="noStrike" kern="1200" cap="none" spc="0" normalizeH="0" baseline="0" noProof="0" dirty="0">
                <a:ln>
                  <a:noFill/>
                </a:ln>
                <a:solidFill>
                  <a:srgbClr val="00FF00"/>
                </a:solidFill>
                <a:effectLst/>
                <a:uLnTx/>
                <a:uFillTx/>
                <a:latin typeface="Arial Black" panose="020B0A04020102020204" pitchFamily="34" charset="0"/>
                <a:ea typeface="+mn-ea"/>
                <a:cs typeface="Times New Roman" panose="02020603050405020304" pitchFamily="18" charset="0"/>
              </a:rPr>
              <a:t>Dr. Nabeeh Kandalaft		EGR226 Grand valley State University		</a:t>
            </a:r>
          </a:p>
        </p:txBody>
      </p:sp>
    </p:spTree>
    <p:extLst>
      <p:ext uri="{BB962C8B-B14F-4D97-AF65-F5344CB8AC3E}">
        <p14:creationId xmlns:p14="http://schemas.microsoft.com/office/powerpoint/2010/main" val="3113906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p:cNvSpPr/>
          <p:nvPr/>
        </p:nvSpPr>
        <p:spPr>
          <a:xfrm>
            <a:off x="0" y="0"/>
            <a:ext cx="9144000" cy="6611779"/>
          </a:xfrm>
          <a:prstGeom prst="rect">
            <a:avLst/>
          </a:prstGeom>
          <a:solidFill>
            <a:schemeClr val="tx1"/>
          </a:solidFill>
          <a:ln>
            <a:no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FFFF00"/>
              </a:solidFill>
              <a:effectLst/>
              <a:uLnTx/>
              <a:uFillTx/>
              <a:latin typeface="Times New Roman" panose="02020603050405020304" pitchFamily="18" charset="0"/>
              <a:ea typeface="+mn-ea"/>
              <a:cs typeface="Times New Roman" panose="02020603050405020304" pitchFamily="18" charset="0"/>
            </a:endParaRPr>
          </a:p>
        </p:txBody>
      </p:sp>
      <p:sp>
        <p:nvSpPr>
          <p:cNvPr id="2" name="Rectangle 1"/>
          <p:cNvSpPr/>
          <p:nvPr/>
        </p:nvSpPr>
        <p:spPr>
          <a:xfrm>
            <a:off x="80386" y="729321"/>
            <a:ext cx="9063613" cy="40011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2000" b="1" i="1" u="none" strike="noStrike" kern="1200" cap="none" spc="0" normalizeH="0" baseline="0" noProof="0" dirty="0">
                <a:ln>
                  <a:noFill/>
                </a:ln>
                <a:solidFill>
                  <a:srgbClr val="FFFF0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A PWM waveform is a digital periodic waveform</a:t>
            </a:r>
            <a:r>
              <a:rPr kumimoji="0" lang="en-US" sz="2000" b="1" i="1"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a:t>
            </a:r>
          </a:p>
        </p:txBody>
      </p:sp>
      <p:sp>
        <p:nvSpPr>
          <p:cNvPr id="3" name="Rectangle 2"/>
          <p:cNvSpPr/>
          <p:nvPr/>
        </p:nvSpPr>
        <p:spPr>
          <a:xfrm>
            <a:off x="2709856" y="39469"/>
            <a:ext cx="3982116"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800" b="1" i="0" u="none" strike="noStrike" kern="1200" cap="none" spc="0" normalizeH="0" baseline="0" noProof="0" dirty="0">
                <a:ln>
                  <a:noFill/>
                </a:ln>
                <a:solidFill>
                  <a:srgbClr val="FF00FF"/>
                </a:solidFill>
                <a:effectLst/>
                <a:uLnTx/>
                <a:uFillTx/>
                <a:latin typeface="Times New Roman" panose="02020603050405020304" pitchFamily="18" charset="0"/>
                <a:ea typeface="+mn-ea"/>
                <a:cs typeface="Times New Roman" panose="02020603050405020304" pitchFamily="18" charset="0"/>
              </a:rPr>
              <a:t>Pulse-Width Modulation</a:t>
            </a:r>
          </a:p>
        </p:txBody>
      </p:sp>
      <p:sp>
        <p:nvSpPr>
          <p:cNvPr id="4" name="Rectangle 3"/>
          <p:cNvSpPr/>
          <p:nvPr/>
        </p:nvSpPr>
        <p:spPr>
          <a:xfrm>
            <a:off x="387611" y="4982536"/>
            <a:ext cx="855788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FF00"/>
                </a:solidFill>
                <a:effectLst/>
                <a:uLnTx/>
                <a:uFillTx/>
                <a:latin typeface="Times New Roman" panose="02020603050405020304" pitchFamily="18" charset="0"/>
                <a:ea typeface="+mn-ea"/>
                <a:cs typeface="Times New Roman" panose="02020603050405020304" pitchFamily="18" charset="0"/>
              </a:rPr>
              <a:t>The ratio of ON-time to the total period is known as the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srgbClr val="00FF00"/>
                </a:solidFill>
                <a:effectLst/>
                <a:uLnTx/>
                <a:uFillTx/>
                <a:latin typeface="Times New Roman" panose="02020603050405020304" pitchFamily="18" charset="0"/>
                <a:ea typeface="+mn-ea"/>
                <a:cs typeface="Times New Roman" panose="02020603050405020304" pitchFamily="18" charset="0"/>
              </a:rPr>
              <a:t>duty cycle </a:t>
            </a:r>
            <a:r>
              <a:rPr kumimoji="0" lang="en-US" sz="1800" b="1" i="0" u="none" strike="noStrike" kern="1200" cap="none" spc="0" normalizeH="0" baseline="0" noProof="0" dirty="0">
                <a:ln>
                  <a:noFill/>
                </a:ln>
                <a:solidFill>
                  <a:srgbClr val="00FF00"/>
                </a:solidFill>
                <a:effectLst/>
                <a:uLnTx/>
                <a:uFillTx/>
                <a:latin typeface="Times New Roman" panose="02020603050405020304" pitchFamily="18" charset="0"/>
                <a:ea typeface="+mn-ea"/>
                <a:cs typeface="Times New Roman" panose="02020603050405020304" pitchFamily="18" charset="0"/>
              </a:rPr>
              <a:t>of the PWM waveform.</a:t>
            </a:r>
          </a:p>
        </p:txBody>
      </p:sp>
      <p:sp>
        <p:nvSpPr>
          <p:cNvPr id="6" name="Rectangle 5"/>
          <p:cNvSpPr/>
          <p:nvPr/>
        </p:nvSpPr>
        <p:spPr>
          <a:xfrm>
            <a:off x="0" y="6611779"/>
            <a:ext cx="9144000" cy="253916"/>
          </a:xfrm>
          <a:prstGeom prst="rect">
            <a:avLst/>
          </a:prstGeom>
          <a:solidFill>
            <a:schemeClr val="tx1"/>
          </a:solid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050" b="1" i="0" u="none" strike="noStrike" kern="1200" cap="none" spc="0" normalizeH="0" baseline="0" noProof="0" dirty="0">
                <a:ln>
                  <a:noFill/>
                </a:ln>
                <a:solidFill>
                  <a:srgbClr val="00FF00"/>
                </a:solidFill>
                <a:effectLst/>
                <a:uLnTx/>
                <a:uFillTx/>
                <a:latin typeface="Arial Black" panose="020B0A04020102020204" pitchFamily="34" charset="0"/>
                <a:ea typeface="+mn-ea"/>
                <a:cs typeface="Times New Roman" panose="02020603050405020304" pitchFamily="18" charset="0"/>
              </a:rPr>
              <a:t>Dr. Nabeeh Kandalaft		EGR226 Grand valley State University		</a:t>
            </a:r>
          </a:p>
        </p:txBody>
      </p:sp>
      <p:cxnSp>
        <p:nvCxnSpPr>
          <p:cNvPr id="9" name="Straight Connector 8"/>
          <p:cNvCxnSpPr/>
          <p:nvPr/>
        </p:nvCxnSpPr>
        <p:spPr>
          <a:xfrm>
            <a:off x="3749385" y="2691305"/>
            <a:ext cx="0" cy="1145778"/>
          </a:xfrm>
          <a:prstGeom prst="line">
            <a:avLst/>
          </a:prstGeom>
          <a:ln w="28575">
            <a:solidFill>
              <a:srgbClr val="FF6600"/>
            </a:solidFill>
            <a:prstDash val="sysDash"/>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5078338" y="2691304"/>
            <a:ext cx="0" cy="1145778"/>
          </a:xfrm>
          <a:prstGeom prst="line">
            <a:avLst/>
          </a:prstGeom>
          <a:ln w="28575">
            <a:solidFill>
              <a:srgbClr val="FF6600"/>
            </a:solidFill>
            <a:prstDash val="sysDash"/>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V="1">
            <a:off x="3749385" y="2953295"/>
            <a:ext cx="1328952" cy="0"/>
          </a:xfrm>
          <a:prstGeom prst="straightConnector1">
            <a:avLst/>
          </a:prstGeom>
          <a:ln w="28575">
            <a:solidFill>
              <a:srgbClr val="FF66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2" name="TextBox 23"/>
          <p:cNvSpPr txBox="1"/>
          <p:nvPr/>
        </p:nvSpPr>
        <p:spPr>
          <a:xfrm>
            <a:off x="4243439" y="2587039"/>
            <a:ext cx="340847" cy="347201"/>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6600"/>
                </a:solidFill>
                <a:effectLst/>
                <a:uLnTx/>
                <a:uFillTx/>
                <a:latin typeface="Times New Roman" panose="02020603050405020304" pitchFamily="18" charset="0"/>
                <a:ea typeface="Times New Roman" panose="02020603050405020304" pitchFamily="18" charset="0"/>
                <a:cs typeface="+mn-cs"/>
              </a:rPr>
              <a:t>T</a:t>
            </a:r>
            <a:endParaRPr kumimoji="0" lang="en-US" sz="1600" b="0" i="0" u="none" strike="noStrike" kern="1200" cap="none" spc="0" normalizeH="0" baseline="0" noProof="0" dirty="0">
              <a:ln>
                <a:noFill/>
              </a:ln>
              <a:solidFill>
                <a:srgbClr val="FF6600"/>
              </a:solidFill>
              <a:effectLst/>
              <a:uLnTx/>
              <a:uFillTx/>
              <a:latin typeface="Times New Roman" panose="02020603050405020304" pitchFamily="18" charset="0"/>
              <a:ea typeface="Times New Roman" panose="02020603050405020304" pitchFamily="18" charset="0"/>
              <a:cs typeface="+mn-cs"/>
            </a:endParaRPr>
          </a:p>
        </p:txBody>
      </p:sp>
      <p:sp>
        <p:nvSpPr>
          <p:cNvPr id="13" name="TextBox 24"/>
          <p:cNvSpPr txBox="1"/>
          <p:nvPr/>
        </p:nvSpPr>
        <p:spPr>
          <a:xfrm>
            <a:off x="4024208" y="2345720"/>
            <a:ext cx="799158" cy="347201"/>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6600"/>
                </a:solidFill>
                <a:effectLst/>
                <a:uLnTx/>
                <a:uFillTx/>
                <a:latin typeface="Times New Roman" panose="02020603050405020304" pitchFamily="18" charset="0"/>
                <a:ea typeface="Times New Roman" panose="02020603050405020304" pitchFamily="18" charset="0"/>
                <a:cs typeface="+mn-cs"/>
              </a:rPr>
              <a:t>period</a:t>
            </a:r>
            <a:endParaRPr kumimoji="0" lang="en-US" sz="1600" b="0" i="0" u="none" strike="noStrike" kern="1200" cap="none" spc="0" normalizeH="0" baseline="0" noProof="0" dirty="0">
              <a:ln>
                <a:noFill/>
              </a:ln>
              <a:solidFill>
                <a:srgbClr val="FF6600"/>
              </a:solidFill>
              <a:effectLst/>
              <a:uLnTx/>
              <a:uFillTx/>
              <a:latin typeface="Times New Roman" panose="02020603050405020304" pitchFamily="18" charset="0"/>
              <a:ea typeface="Times New Roman" panose="02020603050405020304" pitchFamily="18" charset="0"/>
              <a:cs typeface="+mn-cs"/>
            </a:endParaRPr>
          </a:p>
        </p:txBody>
      </p:sp>
      <p:sp>
        <p:nvSpPr>
          <p:cNvPr id="14" name="Rectangle 13"/>
          <p:cNvSpPr/>
          <p:nvPr/>
        </p:nvSpPr>
        <p:spPr>
          <a:xfrm>
            <a:off x="3695279" y="3030376"/>
            <a:ext cx="593428" cy="458414"/>
          </a:xfrm>
          <a:prstGeom prst="rect">
            <a:avLst/>
          </a:prstGeom>
        </p:spPr>
        <p:txBody>
          <a:bodyPr wrap="square">
            <a:noAutofit/>
          </a:bodyPr>
          <a:lstStyle/>
          <a:p>
            <a:pPr marL="0" marR="0" lvl="0" indent="0" algn="l" defTabSz="914400" rtl="0" eaLnBrk="1" fontAlgn="auto" latinLnBrk="0" hangingPunct="1">
              <a:lnSpc>
                <a:spcPct val="106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33CC"/>
                </a:solidFill>
                <a:effectLst/>
                <a:uLnTx/>
                <a:uFillTx/>
                <a:latin typeface="Times New Roman" panose="02020603050405020304" pitchFamily="18" charset="0"/>
                <a:ea typeface="Calibri" panose="020F0502020204030204" pitchFamily="34" charset="0"/>
                <a:cs typeface="+mn-cs"/>
              </a:rPr>
              <a:t>T</a:t>
            </a:r>
            <a:r>
              <a:rPr kumimoji="0" lang="en-US" sz="1400" b="1" i="0" u="none" strike="noStrike" kern="1200" cap="none" spc="0" normalizeH="0" baseline="-25000" noProof="0" dirty="0">
                <a:ln>
                  <a:noFill/>
                </a:ln>
                <a:solidFill>
                  <a:srgbClr val="FF33CC"/>
                </a:solidFill>
                <a:effectLst/>
                <a:uLnTx/>
                <a:uFillTx/>
                <a:latin typeface="Times New Roman" panose="02020603050405020304" pitchFamily="18" charset="0"/>
                <a:ea typeface="Calibri" panose="020F0502020204030204" pitchFamily="34" charset="0"/>
                <a:cs typeface="+mn-cs"/>
              </a:rPr>
              <a:t>ON</a:t>
            </a:r>
            <a:endParaRPr kumimoji="0" lang="en-US" sz="1200" b="0" i="0" u="none" strike="noStrike" kern="1200" cap="none" spc="0" normalizeH="0" baseline="0" noProof="0" dirty="0">
              <a:ln>
                <a:noFill/>
              </a:ln>
              <a:solidFill>
                <a:srgbClr val="FF33CC"/>
              </a:solidFill>
              <a:effectLst/>
              <a:uLnTx/>
              <a:uFillTx/>
              <a:latin typeface="Times New Roman" panose="02020603050405020304" pitchFamily="18" charset="0"/>
              <a:ea typeface="Times New Roman" panose="02020603050405020304" pitchFamily="18" charset="0"/>
              <a:cs typeface="+mn-cs"/>
            </a:endParaRPr>
          </a:p>
        </p:txBody>
      </p:sp>
      <p:sp>
        <p:nvSpPr>
          <p:cNvPr id="15" name="Rectangle 14"/>
          <p:cNvSpPr/>
          <p:nvPr/>
        </p:nvSpPr>
        <p:spPr>
          <a:xfrm>
            <a:off x="4387414" y="3648197"/>
            <a:ext cx="671510" cy="458415"/>
          </a:xfrm>
          <a:prstGeom prst="rect">
            <a:avLst/>
          </a:prstGeom>
        </p:spPr>
        <p:txBody>
          <a:bodyPr wrap="square">
            <a:noAutofit/>
          </a:bodyPr>
          <a:lstStyle/>
          <a:p>
            <a:pPr marL="0" marR="0" lvl="0" indent="0" algn="l" defTabSz="914400" rtl="0" eaLnBrk="1" fontAlgn="auto" latinLnBrk="0" hangingPunct="1">
              <a:lnSpc>
                <a:spcPct val="106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33CC"/>
                </a:solidFill>
                <a:effectLst/>
                <a:uLnTx/>
                <a:uFillTx/>
                <a:latin typeface="Times New Roman" panose="02020603050405020304" pitchFamily="18" charset="0"/>
                <a:ea typeface="Calibri" panose="020F0502020204030204" pitchFamily="34" charset="0"/>
                <a:cs typeface="+mn-cs"/>
              </a:rPr>
              <a:t>T</a:t>
            </a:r>
            <a:r>
              <a:rPr kumimoji="0" lang="en-US" sz="1400" b="1" i="0" u="none" strike="noStrike" kern="1200" cap="none" spc="0" normalizeH="0" baseline="-25000" noProof="0" dirty="0">
                <a:ln>
                  <a:noFill/>
                </a:ln>
                <a:solidFill>
                  <a:srgbClr val="FF33CC"/>
                </a:solidFill>
                <a:effectLst/>
                <a:uLnTx/>
                <a:uFillTx/>
                <a:latin typeface="Times New Roman" panose="02020603050405020304" pitchFamily="18" charset="0"/>
                <a:ea typeface="Calibri" panose="020F0502020204030204" pitchFamily="34" charset="0"/>
                <a:cs typeface="+mn-cs"/>
              </a:rPr>
              <a:t>OFF</a:t>
            </a:r>
            <a:endParaRPr kumimoji="0" lang="en-US" sz="1200" b="0" i="0" u="none" strike="noStrike" kern="1200" cap="none" spc="0" normalizeH="0" baseline="0" noProof="0" dirty="0">
              <a:ln>
                <a:noFill/>
              </a:ln>
              <a:solidFill>
                <a:srgbClr val="FF33CC"/>
              </a:solidFill>
              <a:effectLst/>
              <a:uLnTx/>
              <a:uFillTx/>
              <a:latin typeface="Times New Roman" panose="02020603050405020304" pitchFamily="18" charset="0"/>
              <a:ea typeface="Times New Roman" panose="02020603050405020304" pitchFamily="18" charset="0"/>
              <a:cs typeface="+mn-cs"/>
            </a:endParaRPr>
          </a:p>
        </p:txBody>
      </p:sp>
      <p:cxnSp>
        <p:nvCxnSpPr>
          <p:cNvPr id="16" name="Straight Connector 15"/>
          <p:cNvCxnSpPr/>
          <p:nvPr/>
        </p:nvCxnSpPr>
        <p:spPr>
          <a:xfrm>
            <a:off x="2843016" y="2875840"/>
            <a:ext cx="0" cy="1619960"/>
          </a:xfrm>
          <a:prstGeom prst="line">
            <a:avLst/>
          </a:prstGeom>
          <a:ln w="28575">
            <a:solidFill>
              <a:srgbClr val="00FFFF"/>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flipV="1">
            <a:off x="2556516" y="4265382"/>
            <a:ext cx="4220076" cy="0"/>
          </a:xfrm>
          <a:prstGeom prst="line">
            <a:avLst/>
          </a:prstGeom>
          <a:ln w="28575">
            <a:solidFill>
              <a:srgbClr val="00FFFF"/>
            </a:solidFill>
          </a:ln>
        </p:spPr>
        <p:style>
          <a:lnRef idx="1">
            <a:schemeClr val="accent1"/>
          </a:lnRef>
          <a:fillRef idx="0">
            <a:schemeClr val="accent1"/>
          </a:fillRef>
          <a:effectRef idx="0">
            <a:schemeClr val="accent1"/>
          </a:effectRef>
          <a:fontRef idx="minor">
            <a:schemeClr val="tx1"/>
          </a:fontRef>
        </p:style>
      </p:cxnSp>
      <p:sp>
        <p:nvSpPr>
          <p:cNvPr id="18" name="TextBox 23"/>
          <p:cNvSpPr txBox="1"/>
          <p:nvPr/>
        </p:nvSpPr>
        <p:spPr>
          <a:xfrm>
            <a:off x="6517153" y="3951726"/>
            <a:ext cx="340847" cy="347201"/>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33CC"/>
                </a:solidFill>
                <a:effectLst/>
                <a:uLnTx/>
                <a:uFillTx/>
                <a:latin typeface="Times New Roman" panose="02020603050405020304" pitchFamily="18" charset="0"/>
                <a:ea typeface="Times New Roman" panose="02020603050405020304" pitchFamily="18" charset="0"/>
                <a:cs typeface="+mn-cs"/>
              </a:rPr>
              <a:t>t</a:t>
            </a:r>
            <a:endParaRPr kumimoji="0" lang="en-US" sz="1200" b="0" i="0" u="none" strike="noStrike" kern="1200" cap="none" spc="0" normalizeH="0" baseline="0" noProof="0" dirty="0">
              <a:ln>
                <a:noFill/>
              </a:ln>
              <a:solidFill>
                <a:srgbClr val="FF33CC"/>
              </a:solidFill>
              <a:effectLst/>
              <a:uLnTx/>
              <a:uFillTx/>
              <a:latin typeface="Times New Roman" panose="02020603050405020304" pitchFamily="18" charset="0"/>
              <a:ea typeface="Times New Roman" panose="02020603050405020304" pitchFamily="18" charset="0"/>
              <a:cs typeface="+mn-cs"/>
            </a:endParaRPr>
          </a:p>
        </p:txBody>
      </p:sp>
      <p:sp>
        <p:nvSpPr>
          <p:cNvPr id="19" name="TextBox 23"/>
          <p:cNvSpPr txBox="1"/>
          <p:nvPr/>
        </p:nvSpPr>
        <p:spPr>
          <a:xfrm>
            <a:off x="2262752" y="3324161"/>
            <a:ext cx="800250" cy="380773"/>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00"/>
                </a:solidFill>
                <a:effectLst/>
                <a:uLnTx/>
                <a:uFillTx/>
                <a:latin typeface="Times New Roman" panose="02020603050405020304" pitchFamily="18" charset="0"/>
                <a:ea typeface="Times New Roman" panose="02020603050405020304" pitchFamily="18" charset="0"/>
                <a:cs typeface="+mn-cs"/>
              </a:rPr>
              <a:t>Vmax</a:t>
            </a:r>
            <a:endParaRPr kumimoji="0" lang="en-US" sz="1200" b="0" i="0" u="none" strike="noStrike" kern="1200" cap="none" spc="0" normalizeH="0" baseline="0" noProof="0" dirty="0">
              <a:ln>
                <a:noFill/>
              </a:ln>
              <a:solidFill>
                <a:srgbClr val="FFFF00"/>
              </a:solidFill>
              <a:effectLst/>
              <a:uLnTx/>
              <a:uFillTx/>
              <a:latin typeface="Times New Roman" panose="02020603050405020304" pitchFamily="18" charset="0"/>
              <a:ea typeface="Times New Roman" panose="02020603050405020304" pitchFamily="18" charset="0"/>
              <a:cs typeface="+mn-cs"/>
            </a:endParaRPr>
          </a:p>
        </p:txBody>
      </p:sp>
      <p:sp>
        <p:nvSpPr>
          <p:cNvPr id="20" name="TextBox 23"/>
          <p:cNvSpPr txBox="1"/>
          <p:nvPr/>
        </p:nvSpPr>
        <p:spPr>
          <a:xfrm>
            <a:off x="2467992" y="3907420"/>
            <a:ext cx="325192" cy="392382"/>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00"/>
                </a:solidFill>
                <a:effectLst/>
                <a:uLnTx/>
                <a:uFillTx/>
                <a:latin typeface="Times New Roman" panose="02020603050405020304" pitchFamily="18" charset="0"/>
                <a:ea typeface="Times New Roman" panose="02020603050405020304" pitchFamily="18" charset="0"/>
                <a:cs typeface="+mn-cs"/>
              </a:rPr>
              <a:t>0</a:t>
            </a:r>
            <a:endParaRPr kumimoji="0" lang="en-US" sz="1200" b="0" i="0" u="none" strike="noStrike" kern="1200" cap="none" spc="0" normalizeH="0" baseline="0" noProof="0" dirty="0">
              <a:ln>
                <a:noFill/>
              </a:ln>
              <a:solidFill>
                <a:srgbClr val="FFFF00"/>
              </a:solidFill>
              <a:effectLst/>
              <a:uLnTx/>
              <a:uFillTx/>
              <a:latin typeface="Times New Roman" panose="02020603050405020304" pitchFamily="18" charset="0"/>
              <a:ea typeface="Times New Roman" panose="02020603050405020304" pitchFamily="18" charset="0"/>
              <a:cs typeface="+mn-cs"/>
            </a:endParaRPr>
          </a:p>
        </p:txBody>
      </p:sp>
      <p:cxnSp>
        <p:nvCxnSpPr>
          <p:cNvPr id="30" name="Straight Connector 29"/>
          <p:cNvCxnSpPr/>
          <p:nvPr/>
        </p:nvCxnSpPr>
        <p:spPr>
          <a:xfrm flipV="1">
            <a:off x="2788682" y="3467210"/>
            <a:ext cx="3474720" cy="0"/>
          </a:xfrm>
          <a:prstGeom prst="line">
            <a:avLst/>
          </a:prstGeom>
          <a:ln w="28575">
            <a:solidFill>
              <a:srgbClr val="FFFF00"/>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flipV="1">
            <a:off x="2709856" y="4090020"/>
            <a:ext cx="3474720" cy="0"/>
          </a:xfrm>
          <a:prstGeom prst="line">
            <a:avLst/>
          </a:prstGeom>
          <a:ln w="28575">
            <a:solidFill>
              <a:srgbClr val="FFFF00"/>
            </a:solidFill>
            <a:prstDash val="sysDot"/>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323463" y="1145165"/>
            <a:ext cx="8799412" cy="92333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1800" b="1" i="1" u="none" strike="noStrike" kern="1200" cap="none" spc="0" normalizeH="0" baseline="0" noProof="0" dirty="0">
                <a:ln>
                  <a:noFill/>
                </a:ln>
                <a:solidFill>
                  <a:srgbClr val="00FF00"/>
                </a:solidFill>
                <a:effectLst/>
                <a:uLnTx/>
                <a:uFillTx/>
                <a:latin typeface="Times New Roman" panose="02020603050405020304" pitchFamily="18" charset="0"/>
                <a:ea typeface="+mn-ea"/>
                <a:cs typeface="Times New Roman" panose="02020603050405020304" pitchFamily="18" charset="0"/>
              </a:rPr>
              <a:t>The signal’s period T, the “ON-time” (fraction of T during which the signal is high), and “OFF-time” (fraction of T during which the signal is low) determine the pulse width and the modulation period</a:t>
            </a:r>
            <a:r>
              <a:rPr kumimoji="0" lang="en-US" sz="1800" b="0" i="1" u="none" strike="noStrike" kern="1200" cap="none" spc="0" normalizeH="0" baseline="0" noProof="0" dirty="0">
                <a:ln>
                  <a:noFill/>
                </a:ln>
                <a:solidFill>
                  <a:srgbClr val="0000FF"/>
                </a:solidFill>
                <a:effectLst/>
                <a:uLnTx/>
                <a:uFillTx/>
                <a:latin typeface="Times New Roman" panose="02020603050405020304" pitchFamily="18" charset="0"/>
                <a:ea typeface="+mn-ea"/>
                <a:cs typeface="Times New Roman" panose="02020603050405020304" pitchFamily="18" charset="0"/>
              </a:rPr>
              <a:t>.</a:t>
            </a:r>
          </a:p>
        </p:txBody>
      </p:sp>
      <p:grpSp>
        <p:nvGrpSpPr>
          <p:cNvPr id="8" name="Group 7"/>
          <p:cNvGrpSpPr/>
          <p:nvPr/>
        </p:nvGrpSpPr>
        <p:grpSpPr>
          <a:xfrm>
            <a:off x="3084908" y="3440032"/>
            <a:ext cx="3322383" cy="665842"/>
            <a:chOff x="4618634" y="5499875"/>
            <a:chExt cx="2735579" cy="257485"/>
          </a:xfrm>
        </p:grpSpPr>
        <p:cxnSp>
          <p:nvCxnSpPr>
            <p:cNvPr id="21" name="Straight Connector 20"/>
            <p:cNvCxnSpPr/>
            <p:nvPr/>
          </p:nvCxnSpPr>
          <p:spPr>
            <a:xfrm flipV="1">
              <a:off x="4618634" y="5751229"/>
              <a:ext cx="547116" cy="0"/>
            </a:xfrm>
            <a:prstGeom prst="line">
              <a:avLst/>
            </a:prstGeom>
            <a:ln w="381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flipV="1">
              <a:off x="5165750" y="5505130"/>
              <a:ext cx="547116" cy="0"/>
            </a:xfrm>
            <a:prstGeom prst="line">
              <a:avLst/>
            </a:prstGeom>
            <a:ln w="381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V="1">
              <a:off x="5712866" y="5745974"/>
              <a:ext cx="547116" cy="0"/>
            </a:xfrm>
            <a:prstGeom prst="line">
              <a:avLst/>
            </a:prstGeom>
            <a:ln w="381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5165750" y="5510385"/>
              <a:ext cx="0" cy="246100"/>
            </a:xfrm>
            <a:prstGeom prst="line">
              <a:avLst/>
            </a:prstGeom>
            <a:ln w="381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5712866" y="5499875"/>
              <a:ext cx="0" cy="246100"/>
            </a:xfrm>
            <a:prstGeom prst="line">
              <a:avLst/>
            </a:prstGeom>
            <a:ln w="381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flipV="1">
              <a:off x="6259981" y="5506005"/>
              <a:ext cx="547116" cy="0"/>
            </a:xfrm>
            <a:prstGeom prst="line">
              <a:avLst/>
            </a:prstGeom>
            <a:ln w="381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flipV="1">
              <a:off x="6807097" y="5746850"/>
              <a:ext cx="547116" cy="0"/>
            </a:xfrm>
            <a:prstGeom prst="line">
              <a:avLst/>
            </a:prstGeom>
            <a:ln w="381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6259981" y="5511260"/>
              <a:ext cx="0" cy="246100"/>
            </a:xfrm>
            <a:prstGeom prst="line">
              <a:avLst/>
            </a:prstGeom>
            <a:ln w="381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6807097" y="5500750"/>
              <a:ext cx="0" cy="246100"/>
            </a:xfrm>
            <a:prstGeom prst="line">
              <a:avLst/>
            </a:prstGeom>
            <a:ln w="38100">
              <a:solidFill>
                <a:srgbClr val="00FF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72727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1"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0-#ppt_h/2"/>
                                          </p:val>
                                        </p:tav>
                                        <p:tav tm="100000">
                                          <p:val>
                                            <p:strVal val="#ppt_y"/>
                                          </p:val>
                                        </p:tav>
                                      </p:tavLst>
                                    </p:anim>
                                  </p:childTnLst>
                                </p:cTn>
                              </p:par>
                              <p:par>
                                <p:cTn id="13" presetID="2" presetClass="entr" presetSubtype="1"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500" fill="hold"/>
                                        <p:tgtEl>
                                          <p:spTgt spid="11"/>
                                        </p:tgtEl>
                                        <p:attrNameLst>
                                          <p:attrName>ppt_x</p:attrName>
                                        </p:attrNameLst>
                                      </p:cBhvr>
                                      <p:tavLst>
                                        <p:tav tm="0">
                                          <p:val>
                                            <p:strVal val="#ppt_x"/>
                                          </p:val>
                                        </p:tav>
                                        <p:tav tm="100000">
                                          <p:val>
                                            <p:strVal val="#ppt_x"/>
                                          </p:val>
                                        </p:tav>
                                      </p:tavLst>
                                    </p:anim>
                                    <p:anim calcmode="lin" valueType="num">
                                      <p:cBhvr additive="base">
                                        <p:cTn id="16" dur="500" fill="hold"/>
                                        <p:tgtEl>
                                          <p:spTgt spid="11"/>
                                        </p:tgtEl>
                                        <p:attrNameLst>
                                          <p:attrName>ppt_y</p:attrName>
                                        </p:attrNameLst>
                                      </p:cBhvr>
                                      <p:tavLst>
                                        <p:tav tm="0">
                                          <p:val>
                                            <p:strVal val="0-#ppt_h/2"/>
                                          </p:val>
                                        </p:tav>
                                        <p:tav tm="100000">
                                          <p:val>
                                            <p:strVal val="#ppt_y"/>
                                          </p:val>
                                        </p:tav>
                                      </p:tavLst>
                                    </p:anim>
                                  </p:childTnLst>
                                </p:cTn>
                              </p:par>
                              <p:par>
                                <p:cTn id="17" presetID="2" presetClass="entr" presetSubtype="1"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fill="hold"/>
                                        <p:tgtEl>
                                          <p:spTgt spid="12"/>
                                        </p:tgtEl>
                                        <p:attrNameLst>
                                          <p:attrName>ppt_x</p:attrName>
                                        </p:attrNameLst>
                                      </p:cBhvr>
                                      <p:tavLst>
                                        <p:tav tm="0">
                                          <p:val>
                                            <p:strVal val="#ppt_x"/>
                                          </p:val>
                                        </p:tav>
                                        <p:tav tm="100000">
                                          <p:val>
                                            <p:strVal val="#ppt_x"/>
                                          </p:val>
                                        </p:tav>
                                      </p:tavLst>
                                    </p:anim>
                                    <p:anim calcmode="lin" valueType="num">
                                      <p:cBhvr additive="base">
                                        <p:cTn id="20" dur="500" fill="hold"/>
                                        <p:tgtEl>
                                          <p:spTgt spid="12"/>
                                        </p:tgtEl>
                                        <p:attrNameLst>
                                          <p:attrName>ppt_y</p:attrName>
                                        </p:attrNameLst>
                                      </p:cBhvr>
                                      <p:tavLst>
                                        <p:tav tm="0">
                                          <p:val>
                                            <p:strVal val="0-#ppt_h/2"/>
                                          </p:val>
                                        </p:tav>
                                        <p:tav tm="100000">
                                          <p:val>
                                            <p:strVal val="#ppt_y"/>
                                          </p:val>
                                        </p:tav>
                                      </p:tavLst>
                                    </p:anim>
                                  </p:childTnLst>
                                </p:cTn>
                              </p:par>
                              <p:par>
                                <p:cTn id="21" presetID="2" presetClass="entr" presetSubtype="1"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anim calcmode="lin" valueType="num">
                                      <p:cBhvr additive="base">
                                        <p:cTn id="23" dur="500" fill="hold"/>
                                        <p:tgtEl>
                                          <p:spTgt spid="13"/>
                                        </p:tgtEl>
                                        <p:attrNameLst>
                                          <p:attrName>ppt_x</p:attrName>
                                        </p:attrNameLst>
                                      </p:cBhvr>
                                      <p:tavLst>
                                        <p:tav tm="0">
                                          <p:val>
                                            <p:strVal val="#ppt_x"/>
                                          </p:val>
                                        </p:tav>
                                        <p:tav tm="100000">
                                          <p:val>
                                            <p:strVal val="#ppt_x"/>
                                          </p:val>
                                        </p:tav>
                                      </p:tavLst>
                                    </p:anim>
                                    <p:anim calcmode="lin" valueType="num">
                                      <p:cBhvr additive="base">
                                        <p:cTn id="24" dur="500" fill="hold"/>
                                        <p:tgtEl>
                                          <p:spTgt spid="13"/>
                                        </p:tgtEl>
                                        <p:attrNameLst>
                                          <p:attrName>ppt_y</p:attrName>
                                        </p:attrNameLst>
                                      </p:cBhvr>
                                      <p:tavLst>
                                        <p:tav tm="0">
                                          <p:val>
                                            <p:strVal val="0-#ppt_h/2"/>
                                          </p:val>
                                        </p:tav>
                                        <p:tav tm="100000">
                                          <p:val>
                                            <p:strVal val="#ppt_y"/>
                                          </p:val>
                                        </p:tav>
                                      </p:tavLst>
                                    </p:anim>
                                  </p:childTnLst>
                                </p:cTn>
                              </p:par>
                              <p:par>
                                <p:cTn id="25" presetID="2" presetClass="entr" presetSubtype="1"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500" fill="hold"/>
                                        <p:tgtEl>
                                          <p:spTgt spid="15"/>
                                        </p:tgtEl>
                                        <p:attrNameLst>
                                          <p:attrName>ppt_x</p:attrName>
                                        </p:attrNameLst>
                                      </p:cBhvr>
                                      <p:tavLst>
                                        <p:tav tm="0">
                                          <p:val>
                                            <p:strVal val="#ppt_x"/>
                                          </p:val>
                                        </p:tav>
                                        <p:tav tm="100000">
                                          <p:val>
                                            <p:strVal val="#ppt_x"/>
                                          </p:val>
                                        </p:tav>
                                      </p:tavLst>
                                    </p:anim>
                                    <p:anim calcmode="lin" valueType="num">
                                      <p:cBhvr additive="base">
                                        <p:cTn id="28" dur="500" fill="hold"/>
                                        <p:tgtEl>
                                          <p:spTgt spid="15"/>
                                        </p:tgtEl>
                                        <p:attrNameLst>
                                          <p:attrName>ppt_y</p:attrName>
                                        </p:attrNameLst>
                                      </p:cBhvr>
                                      <p:tavLst>
                                        <p:tav tm="0">
                                          <p:val>
                                            <p:strVal val="0-#ppt_h/2"/>
                                          </p:val>
                                        </p:tav>
                                        <p:tav tm="100000">
                                          <p:val>
                                            <p:strVal val="#ppt_y"/>
                                          </p:val>
                                        </p:tav>
                                      </p:tavLst>
                                    </p:anim>
                                  </p:childTnLst>
                                </p:cTn>
                              </p:par>
                              <p:par>
                                <p:cTn id="29" presetID="2" presetClass="entr" presetSubtype="1"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anim calcmode="lin" valueType="num">
                                      <p:cBhvr additive="base">
                                        <p:cTn id="31" dur="500" fill="hold"/>
                                        <p:tgtEl>
                                          <p:spTgt spid="14"/>
                                        </p:tgtEl>
                                        <p:attrNameLst>
                                          <p:attrName>ppt_x</p:attrName>
                                        </p:attrNameLst>
                                      </p:cBhvr>
                                      <p:tavLst>
                                        <p:tav tm="0">
                                          <p:val>
                                            <p:strVal val="#ppt_x"/>
                                          </p:val>
                                        </p:tav>
                                        <p:tav tm="100000">
                                          <p:val>
                                            <p:strVal val="#ppt_x"/>
                                          </p:val>
                                        </p:tav>
                                      </p:tavLst>
                                    </p:anim>
                                    <p:anim calcmode="lin" valueType="num">
                                      <p:cBhvr additive="base">
                                        <p:cTn id="32" dur="500" fill="hold"/>
                                        <p:tgtEl>
                                          <p:spTgt spid="14"/>
                                        </p:tgtEl>
                                        <p:attrNameLst>
                                          <p:attrName>ppt_y</p:attrName>
                                        </p:attrNameLst>
                                      </p:cBhvr>
                                      <p:tavLst>
                                        <p:tav tm="0">
                                          <p:val>
                                            <p:strVal val="0-#ppt_h/2"/>
                                          </p:val>
                                        </p:tav>
                                        <p:tav tm="100000">
                                          <p:val>
                                            <p:strVal val="#ppt_y"/>
                                          </p:val>
                                        </p:tav>
                                      </p:tavLst>
                                    </p:anim>
                                  </p:childTnLst>
                                </p:cTn>
                              </p:par>
                              <p:par>
                                <p:cTn id="33" presetID="2" presetClass="entr" presetSubtype="1" fill="hold" nodeType="withEffect">
                                  <p:stCondLst>
                                    <p:cond delay="0"/>
                                  </p:stCondLst>
                                  <p:childTnLst>
                                    <p:set>
                                      <p:cBhvr>
                                        <p:cTn id="34" dur="1" fill="hold">
                                          <p:stCondLst>
                                            <p:cond delay="0"/>
                                          </p:stCondLst>
                                        </p:cTn>
                                        <p:tgtEl>
                                          <p:spTgt spid="10"/>
                                        </p:tgtEl>
                                        <p:attrNameLst>
                                          <p:attrName>style.visibility</p:attrName>
                                        </p:attrNameLst>
                                      </p:cBhvr>
                                      <p:to>
                                        <p:strVal val="visible"/>
                                      </p:to>
                                    </p:set>
                                    <p:anim calcmode="lin" valueType="num">
                                      <p:cBhvr additive="base">
                                        <p:cTn id="35" dur="500" fill="hold"/>
                                        <p:tgtEl>
                                          <p:spTgt spid="10"/>
                                        </p:tgtEl>
                                        <p:attrNameLst>
                                          <p:attrName>ppt_x</p:attrName>
                                        </p:attrNameLst>
                                      </p:cBhvr>
                                      <p:tavLst>
                                        <p:tav tm="0">
                                          <p:val>
                                            <p:strVal val="#ppt_x"/>
                                          </p:val>
                                        </p:tav>
                                        <p:tav tm="100000">
                                          <p:val>
                                            <p:strVal val="#ppt_x"/>
                                          </p:val>
                                        </p:tav>
                                      </p:tavLst>
                                    </p:anim>
                                    <p:anim calcmode="lin" valueType="num">
                                      <p:cBhvr additive="base">
                                        <p:cTn id="36" dur="500" fill="hold"/>
                                        <p:tgtEl>
                                          <p:spTgt spid="10"/>
                                        </p:tgtEl>
                                        <p:attrNameLst>
                                          <p:attrName>ppt_y</p:attrName>
                                        </p:attrNameLst>
                                      </p:cBhvr>
                                      <p:tavLst>
                                        <p:tav tm="0">
                                          <p:val>
                                            <p:strVal val="0-#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2" grpId="0"/>
      <p:bldP spid="13" grpId="0"/>
      <p:bldP spid="14" grpId="0"/>
      <p:bldP spid="1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6611779"/>
          </a:xfrm>
          <a:prstGeom prst="rect">
            <a:avLst/>
          </a:prstGeom>
          <a:solidFill>
            <a:schemeClr val="tx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200" b="1" dirty="0">
              <a:solidFill>
                <a:srgbClr val="FFFFFF"/>
              </a:solidFill>
              <a:latin typeface="Times New Roman" panose="02020603050405020304" pitchFamily="18" charset="0"/>
              <a:cs typeface="Times New Roman" panose="02020603050405020304" pitchFamily="18" charset="0"/>
            </a:endParaRPr>
          </a:p>
        </p:txBody>
      </p:sp>
      <p:sp>
        <p:nvSpPr>
          <p:cNvPr id="2" name="Title 1"/>
          <p:cNvSpPr>
            <a:spLocks noGrp="1"/>
          </p:cNvSpPr>
          <p:nvPr>
            <p:ph type="title"/>
          </p:nvPr>
        </p:nvSpPr>
        <p:spPr>
          <a:xfrm>
            <a:off x="495300" y="76200"/>
            <a:ext cx="8229600" cy="584775"/>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hangingPunct="0"/>
            <a:r>
              <a:rPr lang="en-US" sz="3200" b="1" kern="1200" dirty="0">
                <a:solidFill>
                  <a:srgbClr val="FF00FF"/>
                </a:solidFill>
                <a:effectLst>
                  <a:outerShdw blurRad="38100" dist="38100" dir="2700000" algn="tl">
                    <a:srgbClr val="000000">
                      <a:alpha val="43137"/>
                    </a:srgbClr>
                  </a:outerShdw>
                </a:effectLst>
                <a:latin typeface="Times New Roman" panose="02020603050405020304" pitchFamily="18" charset="0"/>
                <a:ea typeface="+mn-ea"/>
                <a:cs typeface="Times New Roman" panose="02020603050405020304" pitchFamily="18" charset="0"/>
              </a:rPr>
              <a:t>Topics for today’s lecture</a:t>
            </a:r>
          </a:p>
        </p:txBody>
      </p:sp>
      <p:sp>
        <p:nvSpPr>
          <p:cNvPr id="3" name="Content Placeholder 2"/>
          <p:cNvSpPr>
            <a:spLocks noGrp="1"/>
          </p:cNvSpPr>
          <p:nvPr>
            <p:ph idx="1"/>
          </p:nvPr>
        </p:nvSpPr>
        <p:spPr>
          <a:xfrm>
            <a:off x="228600" y="1170969"/>
            <a:ext cx="8496300" cy="5668963"/>
          </a:xfrm>
        </p:spPr>
        <p:txBody>
          <a:bodyPr>
            <a:normAutofit/>
          </a:bodyPr>
          <a:lstStyle/>
          <a:p>
            <a:pPr marL="0" indent="0">
              <a:buNone/>
            </a:pPr>
            <a:r>
              <a:rPr lang="en-US" sz="2200" b="1" dirty="0">
                <a:solidFill>
                  <a:srgbClr val="FFFF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After today’s lecture you should be able to: </a:t>
            </a:r>
          </a:p>
          <a:p>
            <a:pPr marL="0" indent="0">
              <a:buNone/>
            </a:pPr>
            <a:endParaRPr lang="en-US" sz="2200" b="1" dirty="0">
              <a:solidFill>
                <a:srgbClr val="FFFF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a:buFont typeface="Wingdings" panose="05000000000000000000" pitchFamily="2" charset="2"/>
              <a:buChar char="ü"/>
            </a:pPr>
            <a:r>
              <a:rPr lang="en-US" sz="1800" b="1" dirty="0">
                <a:solidFill>
                  <a:srgbClr val="00FF00"/>
                </a:solidFill>
                <a:latin typeface="Times New Roman" panose="02020603050405020304" pitchFamily="18" charset="0"/>
                <a:cs typeface="Times New Roman" panose="02020603050405020304" pitchFamily="18" charset="0"/>
              </a:rPr>
              <a:t>Configure the MSP432 clocks</a:t>
            </a:r>
          </a:p>
          <a:p>
            <a:pPr>
              <a:buFont typeface="Wingdings" panose="05000000000000000000" pitchFamily="2" charset="2"/>
              <a:buChar char="ü"/>
            </a:pPr>
            <a:endParaRPr lang="en-US" sz="1800" b="1" dirty="0">
              <a:solidFill>
                <a:srgbClr val="00FF00"/>
              </a:solidFill>
              <a:latin typeface="Times New Roman" panose="02020603050405020304" pitchFamily="18" charset="0"/>
              <a:cs typeface="Times New Roman" panose="02020603050405020304" pitchFamily="18" charset="0"/>
            </a:endParaRPr>
          </a:p>
          <a:p>
            <a:pPr>
              <a:buFont typeface="Wingdings" panose="05000000000000000000" pitchFamily="2" charset="2"/>
              <a:buChar char="ü"/>
            </a:pPr>
            <a:r>
              <a:rPr lang="en-US" sz="1800" b="1" dirty="0">
                <a:solidFill>
                  <a:srgbClr val="00FF00"/>
                </a:solidFill>
                <a:latin typeface="Times New Roman" panose="02020603050405020304" pitchFamily="18" charset="0"/>
                <a:cs typeface="Times New Roman" panose="02020603050405020304" pitchFamily="18" charset="0"/>
              </a:rPr>
              <a:t>Understand how to use the MSP432 timer peripherals, particularly the 16-bit timers</a:t>
            </a:r>
          </a:p>
          <a:p>
            <a:pPr>
              <a:buFont typeface="Wingdings" panose="05000000000000000000" pitchFamily="2" charset="2"/>
              <a:buChar char="ü"/>
            </a:pPr>
            <a:endParaRPr lang="en-US" sz="1800" b="1" dirty="0">
              <a:solidFill>
                <a:srgbClr val="00FF00"/>
              </a:solidFill>
              <a:latin typeface="Times New Roman" panose="02020603050405020304" pitchFamily="18" charset="0"/>
              <a:cs typeface="Times New Roman" panose="02020603050405020304" pitchFamily="18" charset="0"/>
            </a:endParaRPr>
          </a:p>
          <a:p>
            <a:pPr>
              <a:buFont typeface="Wingdings" panose="05000000000000000000" pitchFamily="2" charset="2"/>
              <a:buChar char="ü"/>
            </a:pPr>
            <a:r>
              <a:rPr lang="en-US" sz="1800" b="1" dirty="0">
                <a:solidFill>
                  <a:srgbClr val="00FF00"/>
                </a:solidFill>
                <a:latin typeface="Times New Roman" panose="02020603050405020304" pitchFamily="18" charset="0"/>
                <a:cs typeface="Times New Roman" panose="02020603050405020304" pitchFamily="18" charset="0"/>
              </a:rPr>
              <a:t>Create a pseudo analog signal using the MSP432 </a:t>
            </a:r>
            <a:r>
              <a:rPr lang="en-US" sz="1800" b="1" dirty="0" err="1">
                <a:solidFill>
                  <a:srgbClr val="00FF00"/>
                </a:solidFill>
                <a:latin typeface="Times New Roman" panose="02020603050405020304" pitchFamily="18" charset="0"/>
                <a:cs typeface="Times New Roman" panose="02020603050405020304" pitchFamily="18" charset="0"/>
              </a:rPr>
              <a:t>timera</a:t>
            </a:r>
            <a:r>
              <a:rPr lang="en-US" sz="1800" b="1" dirty="0">
                <a:solidFill>
                  <a:srgbClr val="00FF00"/>
                </a:solidFill>
                <a:latin typeface="Times New Roman" panose="02020603050405020304" pitchFamily="18" charset="0"/>
                <a:cs typeface="Times New Roman" panose="02020603050405020304" pitchFamily="18" charset="0"/>
              </a:rPr>
              <a:t> in pulse width modulation (PWM) mode</a:t>
            </a:r>
          </a:p>
          <a:p>
            <a:pPr marL="457200" lvl="1" indent="0">
              <a:buNone/>
            </a:pPr>
            <a:endParaRPr lang="en-US" sz="2000" b="1" dirty="0">
              <a:solidFill>
                <a:srgbClr val="00FF00"/>
              </a:solidFill>
              <a:latin typeface="Times New Roman" panose="02020603050405020304" pitchFamily="18" charset="0"/>
              <a:cs typeface="Times New Roman" panose="02020603050405020304" pitchFamily="18" charset="0"/>
            </a:endParaRPr>
          </a:p>
          <a:p>
            <a:pPr>
              <a:buNone/>
            </a:pPr>
            <a:endParaRPr lang="en-US" sz="2000" dirty="0">
              <a:latin typeface="Times New Roman" panose="02020603050405020304" pitchFamily="18" charset="0"/>
              <a:cs typeface="Times New Roman" panose="02020603050405020304" pitchFamily="18" charset="0"/>
            </a:endParaRPr>
          </a:p>
        </p:txBody>
      </p:sp>
      <p:sp>
        <p:nvSpPr>
          <p:cNvPr id="4" name="Rectangle 3"/>
          <p:cNvSpPr/>
          <p:nvPr/>
        </p:nvSpPr>
        <p:spPr>
          <a:xfrm>
            <a:off x="0" y="6611938"/>
            <a:ext cx="9144000" cy="254000"/>
          </a:xfrm>
          <a:prstGeom prst="rect">
            <a:avLst/>
          </a:prstGeom>
          <a:solidFill>
            <a:schemeClr val="tx1"/>
          </a:solidFill>
        </p:spPr>
        <p:txBody>
          <a:bodyPr>
            <a:spAutoFit/>
          </a:bodyPr>
          <a:lstStyle/>
          <a:p>
            <a:pPr eaLnBrk="0" fontAlgn="base" hangingPunct="0">
              <a:spcBef>
                <a:spcPct val="0"/>
              </a:spcBef>
              <a:spcAft>
                <a:spcPct val="0"/>
              </a:spcAft>
              <a:defRPr/>
            </a:pPr>
            <a:r>
              <a:rPr lang="en-US" sz="1050" b="1" dirty="0">
                <a:solidFill>
                  <a:srgbClr val="00FF00"/>
                </a:solidFill>
                <a:latin typeface="Arial Black" panose="020B0A04020102020204" pitchFamily="34" charset="0"/>
                <a:cs typeface="Times New Roman" panose="02020603050405020304" pitchFamily="18" charset="0"/>
              </a:rPr>
              <a:t>Dr. Nabeeh Kandalaft		EGR226 Grand valley State University		</a:t>
            </a:r>
          </a:p>
        </p:txBody>
      </p:sp>
    </p:spTree>
    <p:extLst>
      <p:ext uri="{BB962C8B-B14F-4D97-AF65-F5344CB8AC3E}">
        <p14:creationId xmlns:p14="http://schemas.microsoft.com/office/powerpoint/2010/main" val="14206852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solidFill>
            <a:schemeClr val="tx1"/>
          </a:solidFill>
          <a:ln>
            <a:no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4" name="Rectangle 3"/>
          <p:cNvSpPr/>
          <p:nvPr/>
        </p:nvSpPr>
        <p:spPr>
          <a:xfrm>
            <a:off x="317337" y="1417034"/>
            <a:ext cx="8521863" cy="335566"/>
          </a:xfrm>
          <a:prstGeom prst="rect">
            <a:avLst/>
          </a:prstGeom>
          <a:solidFill>
            <a:srgbClr val="FF33CC"/>
          </a:solidFill>
          <a:ln>
            <a:solidFill>
              <a:srgbClr val="FF33CC"/>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2" name="Title 1"/>
          <p:cNvSpPr>
            <a:spLocks noGrp="1"/>
          </p:cNvSpPr>
          <p:nvPr>
            <p:ph type="title"/>
          </p:nvPr>
        </p:nvSpPr>
        <p:spPr>
          <a:xfrm>
            <a:off x="440158" y="76200"/>
            <a:ext cx="8229600" cy="381000"/>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noAutofit/>
          </a:bodyPr>
          <a:lstStyle/>
          <a:p>
            <a:r>
              <a:rPr lang="en-US" sz="2800" b="1" kern="1200" dirty="0">
                <a:solidFill>
                  <a:srgbClr val="FF33CC"/>
                </a:solidFill>
                <a:latin typeface="Times New Roman" panose="02020603050405020304" pitchFamily="18" charset="0"/>
                <a:ea typeface="+mn-ea"/>
                <a:cs typeface="Times New Roman" panose="02020603050405020304" pitchFamily="18" charset="0"/>
              </a:rPr>
              <a:t>Timers | Overview</a:t>
            </a:r>
          </a:p>
        </p:txBody>
      </p:sp>
      <p:graphicFrame>
        <p:nvGraphicFramePr>
          <p:cNvPr id="5" name="Content Placeholder 4"/>
          <p:cNvGraphicFramePr>
            <a:graphicFrameLocks noGrp="1"/>
          </p:cNvGraphicFramePr>
          <p:nvPr>
            <p:ph idx="1"/>
          </p:nvPr>
        </p:nvGraphicFramePr>
        <p:xfrm>
          <a:off x="319087" y="832192"/>
          <a:ext cx="8505825" cy="2362200"/>
        </p:xfrm>
        <a:graphic>
          <a:graphicData uri="http://schemas.openxmlformats.org/drawingml/2006/table">
            <a:tbl>
              <a:tblPr firstRow="1" bandRow="1">
                <a:tableStyleId>{F5AB1C69-6EDB-4FF4-983F-18BD219EF322}</a:tableStyleId>
              </a:tblPr>
              <a:tblGrid>
                <a:gridCol w="1065858">
                  <a:extLst>
                    <a:ext uri="{9D8B030D-6E8A-4147-A177-3AD203B41FA5}">
                      <a16:colId xmlns:a16="http://schemas.microsoft.com/office/drawing/2014/main" val="20000"/>
                    </a:ext>
                  </a:extLst>
                </a:gridCol>
                <a:gridCol w="1039169">
                  <a:extLst>
                    <a:ext uri="{9D8B030D-6E8A-4147-A177-3AD203B41FA5}">
                      <a16:colId xmlns:a16="http://schemas.microsoft.com/office/drawing/2014/main" val="20001"/>
                    </a:ext>
                  </a:extLst>
                </a:gridCol>
                <a:gridCol w="685800">
                  <a:extLst>
                    <a:ext uri="{9D8B030D-6E8A-4147-A177-3AD203B41FA5}">
                      <a16:colId xmlns:a16="http://schemas.microsoft.com/office/drawing/2014/main" val="20002"/>
                    </a:ext>
                  </a:extLst>
                </a:gridCol>
                <a:gridCol w="2285998">
                  <a:extLst>
                    <a:ext uri="{9D8B030D-6E8A-4147-A177-3AD203B41FA5}">
                      <a16:colId xmlns:a16="http://schemas.microsoft.com/office/drawing/2014/main" val="20003"/>
                    </a:ext>
                  </a:extLst>
                </a:gridCol>
                <a:gridCol w="914402">
                  <a:extLst>
                    <a:ext uri="{9D8B030D-6E8A-4147-A177-3AD203B41FA5}">
                      <a16:colId xmlns:a16="http://schemas.microsoft.com/office/drawing/2014/main" val="20004"/>
                    </a:ext>
                  </a:extLst>
                </a:gridCol>
                <a:gridCol w="762000">
                  <a:extLst>
                    <a:ext uri="{9D8B030D-6E8A-4147-A177-3AD203B41FA5}">
                      <a16:colId xmlns:a16="http://schemas.microsoft.com/office/drawing/2014/main" val="20005"/>
                    </a:ext>
                  </a:extLst>
                </a:gridCol>
                <a:gridCol w="1752598">
                  <a:extLst>
                    <a:ext uri="{9D8B030D-6E8A-4147-A177-3AD203B41FA5}">
                      <a16:colId xmlns:a16="http://schemas.microsoft.com/office/drawing/2014/main" val="20006"/>
                    </a:ext>
                  </a:extLst>
                </a:gridCol>
              </a:tblGrid>
              <a:tr h="370840">
                <a:tc>
                  <a:txBody>
                    <a:bodyPr/>
                    <a:lstStyle/>
                    <a:p>
                      <a:pPr algn="ctr"/>
                      <a:r>
                        <a:rPr lang="en-US" sz="1600" b="1" dirty="0">
                          <a:solidFill>
                            <a:schemeClr val="tx1"/>
                          </a:solidFill>
                          <a:latin typeface="Times New Roman" panose="02020603050405020304" pitchFamily="18" charset="0"/>
                          <a:cs typeface="Times New Roman" panose="02020603050405020304" pitchFamily="18" charset="0"/>
                        </a:rPr>
                        <a:t>Timer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r>
                        <a:rPr lang="en-US" sz="1600" b="1" dirty="0">
                          <a:solidFill>
                            <a:schemeClr val="tx1"/>
                          </a:solidFill>
                          <a:latin typeface="Times New Roman" panose="02020603050405020304" pitchFamily="18" charset="0"/>
                          <a:cs typeface="Times New Roman" panose="02020603050405020304" pitchFamily="18" charset="0"/>
                        </a:rPr>
                        <a:t>Instances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r>
                        <a:rPr lang="en-US" sz="1600" b="1" baseline="0" dirty="0">
                          <a:solidFill>
                            <a:schemeClr val="tx1"/>
                          </a:solidFill>
                          <a:latin typeface="Times New Roman" panose="02020603050405020304" pitchFamily="18" charset="0"/>
                          <a:cs typeface="Times New Roman" panose="02020603050405020304" pitchFamily="18" charset="0"/>
                        </a:rPr>
                        <a:t># of Bits</a:t>
                      </a:r>
                      <a:endParaRPr lang="en-US" sz="1600" b="1" dirty="0">
                        <a:solidFill>
                          <a:schemeClr val="tx1"/>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r>
                        <a:rPr lang="en-US" sz="1600" b="1" dirty="0">
                          <a:solidFill>
                            <a:schemeClr val="tx1"/>
                          </a:solidFill>
                          <a:latin typeface="Times New Roman" panose="02020603050405020304" pitchFamily="18" charset="0"/>
                          <a:cs typeface="Times New Roman" panose="02020603050405020304" pitchFamily="18" charset="0"/>
                        </a:rPr>
                        <a:t>Lowest Operating</a:t>
                      </a:r>
                      <a:r>
                        <a:rPr lang="en-US" sz="1600" b="1" baseline="0" dirty="0">
                          <a:solidFill>
                            <a:schemeClr val="tx1"/>
                          </a:solidFill>
                          <a:latin typeface="Times New Roman" panose="02020603050405020304" pitchFamily="18" charset="0"/>
                          <a:cs typeface="Times New Roman" panose="02020603050405020304" pitchFamily="18" charset="0"/>
                        </a:rPr>
                        <a:t> mode</a:t>
                      </a:r>
                      <a:endParaRPr lang="en-US" sz="1600" b="1" dirty="0">
                        <a:solidFill>
                          <a:schemeClr val="tx1"/>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r>
                        <a:rPr lang="en-US" sz="1600" b="1" dirty="0">
                          <a:solidFill>
                            <a:schemeClr val="tx1"/>
                          </a:solidFill>
                          <a:latin typeface="Times New Roman" panose="02020603050405020304" pitchFamily="18" charset="0"/>
                          <a:cs typeface="Times New Roman" panose="02020603050405020304" pitchFamily="18" charset="0"/>
                        </a:rPr>
                        <a:t>Interval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r>
                        <a:rPr lang="en-US" sz="1600" b="1" dirty="0">
                          <a:solidFill>
                            <a:schemeClr val="tx1"/>
                          </a:solidFill>
                          <a:latin typeface="Times New Roman" panose="02020603050405020304" pitchFamily="18" charset="0"/>
                          <a:cs typeface="Times New Roman" panose="02020603050405020304" pitchFamily="18" charset="0"/>
                        </a:rPr>
                        <a:t>PWM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r>
                        <a:rPr lang="en-US" sz="1600" b="1" dirty="0">
                          <a:solidFill>
                            <a:schemeClr val="tx1"/>
                          </a:solidFill>
                          <a:latin typeface="Times New Roman" panose="02020603050405020304" pitchFamily="18" charset="0"/>
                          <a:cs typeface="Times New Roman" panose="02020603050405020304" pitchFamily="18" charset="0"/>
                        </a:rPr>
                        <a:t>Main/Other</a:t>
                      </a:r>
                    </a:p>
                    <a:p>
                      <a:pPr algn="ctr"/>
                      <a:r>
                        <a:rPr lang="en-US" sz="1600" b="1" dirty="0">
                          <a:solidFill>
                            <a:schemeClr val="tx1"/>
                          </a:solidFill>
                          <a:latin typeface="Times New Roman" panose="02020603050405020304" pitchFamily="18" charset="0"/>
                          <a:cs typeface="Times New Roman" panose="02020603050405020304" pitchFamily="18" charset="0"/>
                        </a:rPr>
                        <a:t>Function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0000"/>
                  </a:ext>
                </a:extLst>
              </a:tr>
              <a:tr h="293370">
                <a:tc>
                  <a:txBody>
                    <a:bodyPr/>
                    <a:lstStyle/>
                    <a:p>
                      <a:r>
                        <a:rPr lang="en-US" sz="1600" b="1" dirty="0" err="1">
                          <a:solidFill>
                            <a:srgbClr val="FFFF00"/>
                          </a:solidFill>
                          <a:latin typeface="Times New Roman" panose="02020603050405020304" pitchFamily="18" charset="0"/>
                          <a:cs typeface="Times New Roman" panose="02020603050405020304" pitchFamily="18" charset="0"/>
                        </a:rPr>
                        <a:t>Timer_A</a:t>
                      </a:r>
                      <a:endParaRPr lang="en-US" sz="1600" b="1" dirty="0">
                        <a:solidFill>
                          <a:srgbClr val="FFFF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b="1" dirty="0">
                          <a:solidFill>
                            <a:srgbClr val="FFFF00"/>
                          </a:solidFill>
                          <a:latin typeface="Times New Roman" panose="02020603050405020304" pitchFamily="18" charset="0"/>
                          <a:cs typeface="Times New Roman" panose="02020603050405020304" pitchFamily="18" charset="0"/>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b="1" dirty="0">
                          <a:solidFill>
                            <a:srgbClr val="FFFF00"/>
                          </a:solidFill>
                          <a:latin typeface="Times New Roman" panose="02020603050405020304" pitchFamily="18" charset="0"/>
                          <a:cs typeface="Times New Roman" panose="02020603050405020304" pitchFamily="18" charset="0"/>
                        </a:rPr>
                        <a:t>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600" b="1" dirty="0">
                          <a:solidFill>
                            <a:srgbClr val="FFFF00"/>
                          </a:solidFill>
                          <a:latin typeface="Times New Roman" panose="02020603050405020304" pitchFamily="18" charset="0"/>
                          <a:cs typeface="Times New Roman" panose="02020603050405020304" pitchFamily="18" charset="0"/>
                        </a:rPr>
                        <a:t>LPM0, LPM0_LF</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b="1" i="0" kern="1200" dirty="0">
                          <a:solidFill>
                            <a:srgbClr val="FFFF00"/>
                          </a:solidFill>
                          <a:effectLst/>
                          <a:latin typeface="Times New Roman" panose="02020603050405020304" pitchFamily="18" charset="0"/>
                          <a:ea typeface="+mn-ea"/>
                          <a:cs typeface="Times New Roman" panose="02020603050405020304" pitchFamily="18" charset="0"/>
                        </a:rPr>
                        <a:t>✔✔</a:t>
                      </a:r>
                      <a:endParaRPr lang="en-US" sz="1600" b="1" dirty="0">
                        <a:solidFill>
                          <a:srgbClr val="FFFF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b="1" i="0" kern="1200" dirty="0">
                          <a:solidFill>
                            <a:srgbClr val="FFFF00"/>
                          </a:solidFill>
                          <a:effectLst/>
                          <a:latin typeface="Times New Roman" panose="02020603050405020304" pitchFamily="18" charset="0"/>
                          <a:ea typeface="+mn-ea"/>
                          <a:cs typeface="Times New Roman" panose="02020603050405020304" pitchFamily="18" charset="0"/>
                        </a:rPr>
                        <a:t>✔</a:t>
                      </a:r>
                      <a:endParaRPr lang="en-US" sz="1600" b="1" dirty="0">
                        <a:solidFill>
                          <a:srgbClr val="FFFF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1" i="0" kern="1200" dirty="0">
                          <a:solidFill>
                            <a:srgbClr val="FFFF00"/>
                          </a:solidFill>
                          <a:effectLst/>
                          <a:latin typeface="Times New Roman" panose="02020603050405020304" pitchFamily="18" charset="0"/>
                          <a:ea typeface="+mn-ea"/>
                          <a:cs typeface="Times New Roman" panose="02020603050405020304" pitchFamily="18" charset="0"/>
                        </a:rPr>
                        <a:t>Capture, Compare</a:t>
                      </a:r>
                      <a:endParaRPr lang="en-US" sz="1400" b="1" dirty="0">
                        <a:solidFill>
                          <a:srgbClr val="FFFF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232410">
                <a:tc>
                  <a:txBody>
                    <a:bodyPr/>
                    <a:lstStyle/>
                    <a:p>
                      <a:r>
                        <a:rPr lang="en-US" sz="1600" b="1" dirty="0">
                          <a:solidFill>
                            <a:srgbClr val="FFFF00"/>
                          </a:solidFill>
                          <a:latin typeface="Times New Roman" panose="02020603050405020304" pitchFamily="18" charset="0"/>
                          <a:cs typeface="Times New Roman" panose="02020603050405020304" pitchFamily="18" charset="0"/>
                        </a:rPr>
                        <a:t>Timer32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b="1" dirty="0">
                          <a:solidFill>
                            <a:srgbClr val="FFFF00"/>
                          </a:solidFill>
                          <a:latin typeface="Times New Roman" panose="02020603050405020304" pitchFamily="18" charset="0"/>
                          <a:cs typeface="Times New Roman" panose="02020603050405020304" pitchFamily="18"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b="1" dirty="0">
                          <a:solidFill>
                            <a:srgbClr val="FFFF00"/>
                          </a:solidFill>
                          <a:latin typeface="Times New Roman" panose="02020603050405020304" pitchFamily="18" charset="0"/>
                          <a:cs typeface="Times New Roman" panose="02020603050405020304" pitchFamily="18" charset="0"/>
                        </a:rPr>
                        <a:t>32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600" b="1" dirty="0">
                          <a:solidFill>
                            <a:srgbClr val="FFFF00"/>
                          </a:solidFill>
                          <a:latin typeface="Times New Roman" panose="02020603050405020304" pitchFamily="18" charset="0"/>
                          <a:cs typeface="Times New Roman" panose="02020603050405020304" pitchFamily="18" charset="0"/>
                        </a:rPr>
                        <a:t>LPM0, LPM0_LF</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b="1" i="0" kern="1200" dirty="0">
                          <a:solidFill>
                            <a:srgbClr val="FFFF00"/>
                          </a:solidFill>
                          <a:effectLst/>
                          <a:latin typeface="Times New Roman" panose="02020603050405020304" pitchFamily="18" charset="0"/>
                          <a:ea typeface="+mn-ea"/>
                          <a:cs typeface="Times New Roman" panose="02020603050405020304" pitchFamily="18" charset="0"/>
                        </a:rPr>
                        <a:t>✔✔</a:t>
                      </a:r>
                      <a:endParaRPr lang="en-US" sz="1600" b="1" dirty="0">
                        <a:solidFill>
                          <a:srgbClr val="FFFF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600" b="1" dirty="0">
                        <a:solidFill>
                          <a:srgbClr val="FFFF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600" b="1" dirty="0">
                        <a:solidFill>
                          <a:srgbClr val="FFFF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370840">
                <a:tc>
                  <a:txBody>
                    <a:bodyPr/>
                    <a:lstStyle/>
                    <a:p>
                      <a:r>
                        <a:rPr lang="en-US" sz="1600" b="1" dirty="0">
                          <a:solidFill>
                            <a:srgbClr val="FFFF00"/>
                          </a:solidFill>
                          <a:latin typeface="Times New Roman" panose="02020603050405020304" pitchFamily="18" charset="0"/>
                          <a:cs typeface="Times New Roman" panose="02020603050405020304" pitchFamily="18" charset="0"/>
                        </a:rPr>
                        <a:t>SysTick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b="1" dirty="0">
                          <a:solidFill>
                            <a:srgbClr val="FFFF00"/>
                          </a:solidFill>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b="1" dirty="0">
                          <a:solidFill>
                            <a:srgbClr val="FFFF00"/>
                          </a:solidFill>
                          <a:latin typeface="Times New Roman" panose="02020603050405020304" pitchFamily="18" charset="0"/>
                          <a:cs typeface="Times New Roman" panose="02020603050405020304" pitchFamily="18" charset="0"/>
                        </a:rPr>
                        <a:t>24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600" b="1" dirty="0">
                          <a:solidFill>
                            <a:srgbClr val="FFFF00"/>
                          </a:solidFill>
                          <a:latin typeface="Times New Roman" panose="02020603050405020304" pitchFamily="18" charset="0"/>
                          <a:cs typeface="Times New Roman" panose="02020603050405020304" pitchFamily="18" charset="0"/>
                        </a:rPr>
                        <a:t>LPM0, LPM0_LF</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b="1" i="0" kern="1200" dirty="0">
                          <a:solidFill>
                            <a:srgbClr val="FFFF00"/>
                          </a:solidFill>
                          <a:effectLst/>
                          <a:latin typeface="Times New Roman" panose="02020603050405020304" pitchFamily="18" charset="0"/>
                          <a:ea typeface="+mn-ea"/>
                          <a:cs typeface="Times New Roman" panose="02020603050405020304" pitchFamily="18" charset="0"/>
                        </a:rPr>
                        <a:t>✔✔</a:t>
                      </a:r>
                      <a:endParaRPr lang="en-US" sz="1600" b="1" dirty="0">
                        <a:solidFill>
                          <a:srgbClr val="FFFF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600" b="1" dirty="0">
                        <a:solidFill>
                          <a:srgbClr val="FFFF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1600" b="1" dirty="0">
                        <a:solidFill>
                          <a:srgbClr val="FFFF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70840">
                <a:tc>
                  <a:txBody>
                    <a:bodyPr/>
                    <a:lstStyle/>
                    <a:p>
                      <a:r>
                        <a:rPr lang="en-US" sz="1600" b="1" dirty="0">
                          <a:solidFill>
                            <a:srgbClr val="FFFF00"/>
                          </a:solidFill>
                          <a:latin typeface="Times New Roman" panose="02020603050405020304" pitchFamily="18" charset="0"/>
                          <a:cs typeface="Times New Roman" panose="02020603050405020304" pitchFamily="18" charset="0"/>
                        </a:rPr>
                        <a:t>RTC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b="1" dirty="0">
                          <a:solidFill>
                            <a:srgbClr val="FFFF00"/>
                          </a:solidFill>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b="1" dirty="0">
                          <a:solidFill>
                            <a:srgbClr val="FFFF00"/>
                          </a:solidFill>
                          <a:latin typeface="Times New Roman" panose="02020603050405020304" pitchFamily="18" charset="0"/>
                          <a:cs typeface="Times New Roman" panose="02020603050405020304" pitchFamily="18" charset="0"/>
                        </a:rPr>
                        <a:t>32*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600" b="1" dirty="0">
                          <a:solidFill>
                            <a:srgbClr val="FFFF00"/>
                          </a:solidFill>
                          <a:latin typeface="Times New Roman" panose="02020603050405020304" pitchFamily="18" charset="0"/>
                          <a:cs typeface="Times New Roman" panose="02020603050405020304" pitchFamily="18" charset="0"/>
                        </a:rPr>
                        <a:t>LPM3, LPM3.5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b="1" i="0" kern="1200" dirty="0">
                          <a:solidFill>
                            <a:srgbClr val="FFFF00"/>
                          </a:solidFill>
                          <a:effectLst/>
                          <a:latin typeface="Times New Roman" panose="02020603050405020304" pitchFamily="18" charset="0"/>
                          <a:ea typeface="+mn-ea"/>
                          <a:cs typeface="Times New Roman" panose="02020603050405020304" pitchFamily="18" charset="0"/>
                        </a:rPr>
                        <a:t>✔</a:t>
                      </a:r>
                      <a:endParaRPr lang="en-US" sz="1600" b="1" dirty="0">
                        <a:solidFill>
                          <a:srgbClr val="FFFF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600" b="1" dirty="0">
                        <a:solidFill>
                          <a:srgbClr val="FFFF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b="1" dirty="0">
                          <a:solidFill>
                            <a:srgbClr val="FFFF00"/>
                          </a:solidFill>
                          <a:latin typeface="Times New Roman" panose="02020603050405020304" pitchFamily="18" charset="0"/>
                          <a:cs typeface="Times New Roman" panose="02020603050405020304" pitchFamily="18" charset="0"/>
                        </a:rPr>
                        <a:t>RTC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370840">
                <a:tc>
                  <a:txBody>
                    <a:bodyPr/>
                    <a:lstStyle/>
                    <a:p>
                      <a:r>
                        <a:rPr lang="en-US" sz="1600" b="1" dirty="0">
                          <a:solidFill>
                            <a:srgbClr val="FFFF00"/>
                          </a:solidFill>
                          <a:latin typeface="Times New Roman" panose="02020603050405020304" pitchFamily="18" charset="0"/>
                          <a:cs typeface="Times New Roman" panose="02020603050405020304" pitchFamily="18" charset="0"/>
                        </a:rPr>
                        <a:t>WDT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b="1" dirty="0">
                          <a:solidFill>
                            <a:srgbClr val="FFFF00"/>
                          </a:solidFill>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600" b="1" dirty="0">
                        <a:solidFill>
                          <a:srgbClr val="FFFF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600" b="1" dirty="0">
                          <a:solidFill>
                            <a:srgbClr val="FFFF00"/>
                          </a:solidFill>
                          <a:latin typeface="Times New Roman" panose="02020603050405020304" pitchFamily="18" charset="0"/>
                          <a:cs typeface="Times New Roman" panose="02020603050405020304" pitchFamily="18" charset="0"/>
                        </a:rPr>
                        <a:t>LPM3, LPM3.5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b="1" i="0" kern="1200" dirty="0">
                          <a:solidFill>
                            <a:srgbClr val="FFFF00"/>
                          </a:solidFill>
                          <a:effectLst/>
                          <a:latin typeface="Times New Roman" panose="02020603050405020304" pitchFamily="18" charset="0"/>
                          <a:ea typeface="+mn-ea"/>
                          <a:cs typeface="Times New Roman" panose="02020603050405020304" pitchFamily="18" charset="0"/>
                        </a:rPr>
                        <a:t>✔</a:t>
                      </a:r>
                      <a:endParaRPr lang="en-US" sz="1600" b="1" dirty="0">
                        <a:solidFill>
                          <a:srgbClr val="FFFF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600" b="1" dirty="0">
                        <a:solidFill>
                          <a:srgbClr val="FFFF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b="1" dirty="0">
                          <a:solidFill>
                            <a:srgbClr val="FFFF00"/>
                          </a:solidFill>
                          <a:latin typeface="Times New Roman" panose="02020603050405020304" pitchFamily="18" charset="0"/>
                          <a:cs typeface="Times New Roman" panose="02020603050405020304" pitchFamily="18" charset="0"/>
                        </a:rPr>
                        <a:t>WDT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bl>
          </a:graphicData>
        </a:graphic>
      </p:graphicFrame>
      <p:sp>
        <p:nvSpPr>
          <p:cNvPr id="3" name="TextBox 2"/>
          <p:cNvSpPr txBox="1"/>
          <p:nvPr/>
        </p:nvSpPr>
        <p:spPr>
          <a:xfrm>
            <a:off x="317337" y="3638648"/>
            <a:ext cx="731277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srgbClr val="00FF0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RTC &amp; WDT:                            </a:t>
            </a:r>
            <a:r>
              <a:rPr kumimoji="0" lang="en-US" sz="1800" b="1" i="1" u="none" strike="noStrike" kern="1200" cap="none" spc="0" normalizeH="0" baseline="0" noProof="0" dirty="0">
                <a:ln>
                  <a:noFill/>
                </a:ln>
                <a:solidFill>
                  <a:srgbClr val="FF33CC"/>
                </a:solidFill>
                <a:effectLst/>
                <a:uLnTx/>
                <a:uFillTx/>
                <a:latin typeface="Times New Roman" panose="02020603050405020304" pitchFamily="18" charset="0"/>
                <a:ea typeface="+mn-ea"/>
                <a:cs typeface="Times New Roman" panose="02020603050405020304" pitchFamily="18" charset="0"/>
              </a:rPr>
              <a:t>only have a few selection of pre-set intervals</a:t>
            </a:r>
          </a:p>
        </p:txBody>
      </p:sp>
      <p:sp>
        <p:nvSpPr>
          <p:cNvPr id="10" name="TextBox 9"/>
          <p:cNvSpPr txBox="1"/>
          <p:nvPr/>
        </p:nvSpPr>
        <p:spPr>
          <a:xfrm>
            <a:off x="298362" y="4020833"/>
            <a:ext cx="793666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err="1">
                <a:ln>
                  <a:noFill/>
                </a:ln>
                <a:solidFill>
                  <a:srgbClr val="00FF0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Timer_A</a:t>
            </a:r>
            <a:r>
              <a:rPr kumimoji="0" lang="en-US" sz="1800" b="1" i="1" u="none" strike="noStrike" kern="1200" cap="none" spc="0" normalizeH="0" baseline="0" noProof="0" dirty="0">
                <a:ln>
                  <a:noFill/>
                </a:ln>
                <a:solidFill>
                  <a:srgbClr val="00FF0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 Timer32, SysTick:    </a:t>
            </a:r>
            <a:r>
              <a:rPr kumimoji="0" lang="en-US" sz="1800" b="1" i="1" u="none" strike="noStrike" kern="1200" cap="none" spc="0" normalizeH="0" baseline="0" noProof="0" dirty="0">
                <a:ln>
                  <a:noFill/>
                </a:ln>
                <a:solidFill>
                  <a:srgbClr val="FF33CC"/>
                </a:solidFill>
                <a:effectLst/>
                <a:uLnTx/>
                <a:uFillTx/>
                <a:latin typeface="Times New Roman" panose="02020603050405020304" pitchFamily="18" charset="0"/>
                <a:ea typeface="+mn-ea"/>
                <a:cs typeface="Times New Roman" panose="02020603050405020304" pitchFamily="18" charset="0"/>
              </a:rPr>
              <a:t>configurable intervals with 16/32/24-bit granularity</a:t>
            </a:r>
          </a:p>
        </p:txBody>
      </p:sp>
      <p:sp>
        <p:nvSpPr>
          <p:cNvPr id="12" name="Rectangle 11"/>
          <p:cNvSpPr/>
          <p:nvPr/>
        </p:nvSpPr>
        <p:spPr>
          <a:xfrm>
            <a:off x="464004" y="4793227"/>
            <a:ext cx="8658225" cy="1200329"/>
          </a:xfrm>
          <a:prstGeom prst="rect">
            <a:avLst/>
          </a:prstGeom>
        </p:spPr>
        <p:txBody>
          <a:bodyPr wrap="square">
            <a:spAutoFit/>
          </a:bodyPr>
          <a:lstStyle/>
          <a:p>
            <a:pPr marL="400050" marR="0" lvl="0" indent="-400050" algn="l" defTabSz="914400" rtl="0" eaLnBrk="1" fontAlgn="auto" latinLnBrk="0" hangingPunct="1">
              <a:lnSpc>
                <a:spcPct val="100000"/>
              </a:lnSpc>
              <a:spcBef>
                <a:spcPts val="0"/>
              </a:spcBef>
              <a:spcAft>
                <a:spcPts val="0"/>
              </a:spcAft>
              <a:buClrTx/>
              <a:buSzTx/>
              <a:buFont typeface="+mj-lt"/>
              <a:buAutoNum type="romanLcPeriod"/>
              <a:tabLst/>
              <a:defRPr/>
            </a:pPr>
            <a:r>
              <a:rPr kumimoji="0" lang="en-US" sz="1800" b="1" i="1" u="none" strike="noStrike" kern="1200" cap="none" spc="0" normalizeH="0" baseline="0" noProof="0" dirty="0">
                <a:ln>
                  <a:noFill/>
                </a:ln>
                <a:solidFill>
                  <a:srgbClr val="00FF00"/>
                </a:solidFill>
                <a:effectLst/>
                <a:uLnTx/>
                <a:uFillTx/>
                <a:latin typeface="Times New Roman" panose="02020603050405020304" pitchFamily="18" charset="0"/>
                <a:ea typeface="+mn-ea"/>
                <a:cs typeface="Times New Roman" panose="02020603050405020304" pitchFamily="18" charset="0"/>
              </a:rPr>
              <a:t>Today we’ll focus on the 16 bit Timer A</a:t>
            </a:r>
          </a:p>
          <a:p>
            <a:pPr marL="400050" marR="0" lvl="0" indent="-400050" algn="l" defTabSz="914400" rtl="0" eaLnBrk="1" fontAlgn="auto" latinLnBrk="0" hangingPunct="1">
              <a:lnSpc>
                <a:spcPct val="100000"/>
              </a:lnSpc>
              <a:spcBef>
                <a:spcPts val="0"/>
              </a:spcBef>
              <a:spcAft>
                <a:spcPts val="0"/>
              </a:spcAft>
              <a:buClrTx/>
              <a:buSzTx/>
              <a:buFont typeface="+mj-lt"/>
              <a:buAutoNum type="romanLcPeriod"/>
              <a:tabLst/>
              <a:defRPr/>
            </a:pPr>
            <a:r>
              <a:rPr kumimoji="0" lang="en-US" sz="1800" b="1" i="1" u="none" strike="noStrike" kern="1200" cap="none" spc="0" normalizeH="0" baseline="0" noProof="0" dirty="0">
                <a:ln>
                  <a:noFill/>
                </a:ln>
                <a:solidFill>
                  <a:srgbClr val="00FF00"/>
                </a:solidFill>
                <a:effectLst/>
                <a:uLnTx/>
                <a:uFillTx/>
                <a:latin typeface="Times New Roman" panose="02020603050405020304" pitchFamily="18" charset="0"/>
                <a:ea typeface="+mn-ea"/>
                <a:cs typeface="Times New Roman" panose="02020603050405020304" pitchFamily="18" charset="0"/>
              </a:rPr>
              <a:t>Timer A is a sophisticated timer that can be used for pulse width modulation (PWM) to generate a pseudo-analog signal</a:t>
            </a:r>
          </a:p>
          <a:p>
            <a:pPr marL="400050" marR="0" lvl="0" indent="-400050" algn="l" defTabSz="914400" rtl="0" eaLnBrk="1" fontAlgn="auto" latinLnBrk="0" hangingPunct="1">
              <a:lnSpc>
                <a:spcPct val="100000"/>
              </a:lnSpc>
              <a:spcBef>
                <a:spcPts val="0"/>
              </a:spcBef>
              <a:spcAft>
                <a:spcPts val="0"/>
              </a:spcAft>
              <a:buClrTx/>
              <a:buSzTx/>
              <a:buFont typeface="+mj-lt"/>
              <a:buAutoNum type="romanLcPeriod"/>
              <a:tabLst/>
              <a:defRPr/>
            </a:pPr>
            <a:r>
              <a:rPr kumimoji="0" lang="en-US" sz="1800" b="1" i="1" u="none" strike="noStrike" kern="1200" cap="none" spc="0" normalizeH="0" baseline="0" noProof="0" dirty="0">
                <a:ln>
                  <a:noFill/>
                </a:ln>
                <a:solidFill>
                  <a:srgbClr val="00FF00"/>
                </a:solidFill>
                <a:effectLst/>
                <a:uLnTx/>
                <a:uFillTx/>
                <a:latin typeface="Times New Roman" panose="02020603050405020304" pitchFamily="18" charset="0"/>
                <a:ea typeface="+mn-ea"/>
                <a:cs typeface="Times New Roman" panose="02020603050405020304" pitchFamily="18" charset="0"/>
              </a:rPr>
              <a:t>Timer A can also be used to count events and the time between them</a:t>
            </a:r>
          </a:p>
        </p:txBody>
      </p:sp>
      <p:sp>
        <p:nvSpPr>
          <p:cNvPr id="9" name="Rectangle 8"/>
          <p:cNvSpPr/>
          <p:nvPr/>
        </p:nvSpPr>
        <p:spPr>
          <a:xfrm>
            <a:off x="0" y="6611779"/>
            <a:ext cx="9144000" cy="253916"/>
          </a:xfrm>
          <a:prstGeom prst="rect">
            <a:avLst/>
          </a:prstGeom>
          <a:solidFill>
            <a:schemeClr val="tx1"/>
          </a:solid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050" b="1" i="0" u="none" strike="noStrike" kern="1200" cap="none" spc="0" normalizeH="0" baseline="0" noProof="0" dirty="0">
                <a:ln>
                  <a:noFill/>
                </a:ln>
                <a:solidFill>
                  <a:srgbClr val="00FF00"/>
                </a:solidFill>
                <a:effectLst/>
                <a:uLnTx/>
                <a:uFillTx/>
                <a:latin typeface="Arial Black" panose="020B0A04020102020204" pitchFamily="34" charset="0"/>
                <a:ea typeface="+mn-ea"/>
                <a:cs typeface="Times New Roman" panose="02020603050405020304" pitchFamily="18" charset="0"/>
              </a:rPr>
              <a:t>Dr. Nabeeh Kandalaft		EGR226 Grand valley State University		</a:t>
            </a:r>
          </a:p>
        </p:txBody>
      </p:sp>
    </p:spTree>
    <p:extLst>
      <p:ext uri="{BB962C8B-B14F-4D97-AF65-F5344CB8AC3E}">
        <p14:creationId xmlns:p14="http://schemas.microsoft.com/office/powerpoint/2010/main" val="1530809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
                                            <p:txEl>
                                              <p:pRg st="0" end="0"/>
                                            </p:txEl>
                                          </p:spTgt>
                                        </p:tgtEl>
                                        <p:attrNameLst>
                                          <p:attrName>style.visibility</p:attrName>
                                        </p:attrNameLst>
                                      </p:cBhvr>
                                      <p:to>
                                        <p:strVal val="visible"/>
                                      </p:to>
                                    </p:set>
                                  </p:childTnLst>
                                </p:cTn>
                              </p:par>
                              <p:par>
                                <p:cTn id="17" presetID="2" presetClass="entr" presetSubtype="8"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0-#ppt_w/2"/>
                                          </p:val>
                                        </p:tav>
                                        <p:tav tm="100000">
                                          <p:val>
                                            <p:strVal val="#ppt_x"/>
                                          </p:val>
                                        </p:tav>
                                      </p:tavLst>
                                    </p:anim>
                                    <p:anim calcmode="lin" valueType="num">
                                      <p:cBhvr additive="base">
                                        <p:cTn id="20"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2">
                                            <p:txEl>
                                              <p:pRg st="1" end="1"/>
                                            </p:txEl>
                                          </p:spTgt>
                                        </p:tgtEl>
                                        <p:attrNameLst>
                                          <p:attrName>style.visibility</p:attrName>
                                        </p:attrNameLst>
                                      </p:cBhvr>
                                      <p:to>
                                        <p:strVal val="visible"/>
                                      </p:to>
                                    </p:set>
                                    <p:animEffect transition="in" filter="fade">
                                      <p:cBhvr>
                                        <p:cTn id="25" dur="500"/>
                                        <p:tgtEl>
                                          <p:spTgt spid="12">
                                            <p:txEl>
                                              <p:pRg st="1" end="1"/>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 grpId="0"/>
      <p:bldP spid="10"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0" y="0"/>
            <a:ext cx="9144000" cy="6611779"/>
          </a:xfrm>
          <a:prstGeom prst="rect">
            <a:avLst/>
          </a:prstGeom>
          <a:solidFill>
            <a:schemeClr val="tx1"/>
          </a:solidFill>
          <a:ln>
            <a:no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endParaRPr>
          </a:p>
        </p:txBody>
      </p:sp>
      <p:sp>
        <p:nvSpPr>
          <p:cNvPr id="6" name="Rectangle 5"/>
          <p:cNvSpPr/>
          <p:nvPr/>
        </p:nvSpPr>
        <p:spPr>
          <a:xfrm rot="19494932">
            <a:off x="-286299" y="417425"/>
            <a:ext cx="2814635"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800" b="1" i="0" u="none" strike="noStrike" kern="1200" cap="none" spc="0" normalizeH="0" baseline="0" noProof="0" dirty="0">
                <a:ln>
                  <a:noFill/>
                </a:ln>
                <a:solidFill>
                  <a:srgbClr val="FF33CC"/>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MSP432 16-bit Timer A</a:t>
            </a:r>
          </a:p>
        </p:txBody>
      </p:sp>
      <p:sp>
        <p:nvSpPr>
          <p:cNvPr id="2" name="TextBox 1"/>
          <p:cNvSpPr txBox="1"/>
          <p:nvPr/>
        </p:nvSpPr>
        <p:spPr>
          <a:xfrm>
            <a:off x="0" y="2057400"/>
            <a:ext cx="3624263" cy="387798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00"/>
                </a:solidFill>
                <a:effectLst/>
                <a:uLnTx/>
                <a:uFillTx/>
                <a:latin typeface="Times New Roman" panose="02020603050405020304" pitchFamily="18" charset="0"/>
                <a:ea typeface="+mn-ea"/>
                <a:cs typeface="Times New Roman" panose="02020603050405020304" pitchFamily="18" charset="0"/>
              </a:rPr>
              <a:t>4 instances on MSP432P401R (TA0-3)</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00"/>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00"/>
                </a:solidFill>
                <a:effectLst/>
                <a:uLnTx/>
                <a:uFillTx/>
                <a:latin typeface="Times New Roman" panose="02020603050405020304" pitchFamily="18" charset="0"/>
                <a:ea typeface="+mn-ea"/>
                <a:cs typeface="Times New Roman" panose="02020603050405020304" pitchFamily="18" charset="0"/>
              </a:rPr>
              <a:t>Each has 5 registers for capture/compare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00"/>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00"/>
                </a:solidFill>
                <a:effectLst/>
                <a:uLnTx/>
                <a:uFillTx/>
                <a:latin typeface="Times New Roman" panose="02020603050405020304" pitchFamily="18" charset="0"/>
                <a:ea typeface="+mn-ea"/>
                <a:cs typeface="Times New Roman" panose="02020603050405020304" pitchFamily="18" charset="0"/>
              </a:rPr>
              <a:t>4 clock sources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00"/>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00"/>
                </a:solidFill>
                <a:effectLst/>
                <a:uLnTx/>
                <a:uFillTx/>
                <a:latin typeface="Times New Roman" panose="02020603050405020304" pitchFamily="18" charset="0"/>
                <a:ea typeface="+mn-ea"/>
                <a:cs typeface="Times New Roman" panose="02020603050405020304" pitchFamily="18" charset="0"/>
              </a:rPr>
              <a:t>2 stages of clock divider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00"/>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00"/>
                </a:solidFill>
                <a:effectLst/>
                <a:uLnTx/>
                <a:uFillTx/>
                <a:latin typeface="Times New Roman" panose="02020603050405020304" pitchFamily="18" charset="0"/>
                <a:ea typeface="+mn-ea"/>
                <a:cs typeface="Times New Roman" panose="02020603050405020304" pitchFamily="18" charset="0"/>
              </a:rPr>
              <a:t>Counts clock pulses up, continuous, up/down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00"/>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00"/>
                </a:solidFill>
                <a:effectLst/>
                <a:uLnTx/>
                <a:uFillTx/>
                <a:latin typeface="Times New Roman" panose="02020603050405020304" pitchFamily="18" charset="0"/>
                <a:ea typeface="+mn-ea"/>
                <a:cs typeface="Times New Roman" panose="02020603050405020304" pitchFamily="18" charset="0"/>
              </a:rPr>
              <a:t>Counts to a value stored in register or rolls over to 0 at 2</a:t>
            </a:r>
            <a:r>
              <a:rPr kumimoji="0" lang="en-US" sz="1400" b="1" i="0" u="none" strike="noStrike" kern="1200" cap="none" spc="0" normalizeH="0" baseline="30000" noProof="0" dirty="0">
                <a:ln>
                  <a:noFill/>
                </a:ln>
                <a:solidFill>
                  <a:srgbClr val="FFFF00"/>
                </a:solidFill>
                <a:effectLst/>
                <a:uLnTx/>
                <a:uFillTx/>
                <a:latin typeface="Times New Roman" panose="02020603050405020304" pitchFamily="18" charset="0"/>
                <a:ea typeface="+mn-ea"/>
                <a:cs typeface="Times New Roman" panose="02020603050405020304" pitchFamily="18" charset="0"/>
              </a:rPr>
              <a:t>^16</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00"/>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00"/>
                </a:solidFill>
                <a:effectLst/>
                <a:uLnTx/>
                <a:uFillTx/>
                <a:latin typeface="Times New Roman" panose="02020603050405020304" pitchFamily="18" charset="0"/>
                <a:ea typeface="+mn-ea"/>
                <a:cs typeface="Times New Roman" panose="02020603050405020304" pitchFamily="18" charset="0"/>
              </a:rPr>
              <a:t>Also can count externally captured events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00"/>
              </a:solidFill>
              <a:effectLst/>
              <a:uLnTx/>
              <a:uFillTx/>
              <a:latin typeface="Times New Roman" panose="02020603050405020304" pitchFamily="18" charset="0"/>
              <a:ea typeface="+mn-ea"/>
              <a:cs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33CC"/>
                </a:solidFill>
                <a:effectLst/>
                <a:uLnTx/>
                <a:uFillTx/>
                <a:latin typeface="Times New Roman" panose="02020603050405020304" pitchFamily="18" charset="0"/>
                <a:ea typeface="+mn-ea"/>
                <a:cs typeface="Times New Roman" panose="02020603050405020304" pitchFamily="18" charset="0"/>
              </a:rPr>
              <a:t>Can generate output waveforms (e.g., PWM) on port pins</a:t>
            </a:r>
          </a:p>
        </p:txBody>
      </p:sp>
      <p:pic>
        <p:nvPicPr>
          <p:cNvPr id="10" name="Picture 9"/>
          <p:cNvPicPr>
            <a:picLocks noChangeAspect="1"/>
          </p:cNvPicPr>
          <p:nvPr/>
        </p:nvPicPr>
        <p:blipFill>
          <a:blip r:embed="rId2"/>
          <a:stretch>
            <a:fillRect/>
          </a:stretch>
        </p:blipFill>
        <p:spPr>
          <a:xfrm>
            <a:off x="3570516" y="229747"/>
            <a:ext cx="5524500" cy="6152284"/>
          </a:xfrm>
          <a:prstGeom prst="rect">
            <a:avLst/>
          </a:prstGeom>
        </p:spPr>
      </p:pic>
      <p:sp>
        <p:nvSpPr>
          <p:cNvPr id="8" name="Rectangle 7"/>
          <p:cNvSpPr/>
          <p:nvPr/>
        </p:nvSpPr>
        <p:spPr>
          <a:xfrm>
            <a:off x="0" y="6611779"/>
            <a:ext cx="9144000" cy="253916"/>
          </a:xfrm>
          <a:prstGeom prst="rect">
            <a:avLst/>
          </a:prstGeom>
          <a:solidFill>
            <a:schemeClr val="tx1"/>
          </a:solid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050" b="1" i="0" u="none" strike="noStrike" kern="1200" cap="none" spc="0" normalizeH="0" baseline="0" noProof="0" dirty="0">
                <a:ln>
                  <a:noFill/>
                </a:ln>
                <a:solidFill>
                  <a:srgbClr val="00FF00"/>
                </a:solidFill>
                <a:effectLst/>
                <a:uLnTx/>
                <a:uFillTx/>
                <a:latin typeface="Arial Black" panose="020B0A04020102020204" pitchFamily="34" charset="0"/>
                <a:ea typeface="+mn-ea"/>
                <a:cs typeface="Times New Roman" panose="02020603050405020304" pitchFamily="18" charset="0"/>
              </a:rPr>
              <a:t>Dr. Nabeeh Kandalaft		EGR226 Grand valley State University		</a:t>
            </a:r>
          </a:p>
        </p:txBody>
      </p:sp>
    </p:spTree>
    <p:extLst>
      <p:ext uri="{BB962C8B-B14F-4D97-AF65-F5344CB8AC3E}">
        <p14:creationId xmlns:p14="http://schemas.microsoft.com/office/powerpoint/2010/main" val="1527739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0"/>
            <a:ext cx="9144000" cy="6611779"/>
          </a:xfrm>
          <a:prstGeom prst="rect">
            <a:avLst/>
          </a:prstGeom>
          <a:solidFill>
            <a:schemeClr val="tx1"/>
          </a:solidFill>
          <a:ln>
            <a:no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endParaRPr>
          </a:p>
        </p:txBody>
      </p:sp>
      <p:sp>
        <p:nvSpPr>
          <p:cNvPr id="6" name="Rectangle 5"/>
          <p:cNvSpPr/>
          <p:nvPr/>
        </p:nvSpPr>
        <p:spPr>
          <a:xfrm>
            <a:off x="3275142" y="6669"/>
            <a:ext cx="2233175"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800" b="1" i="0" u="none" strike="noStrike" kern="1200" cap="none" spc="0" normalizeH="0" baseline="0" noProof="0" dirty="0">
                <a:ln>
                  <a:noFill/>
                </a:ln>
                <a:solidFill>
                  <a:srgbClr val="FF33CC"/>
                </a:solidFill>
                <a:effectLst/>
                <a:uLnTx/>
                <a:uFillTx/>
                <a:latin typeface="Times New Roman" panose="02020603050405020304" pitchFamily="18" charset="0"/>
                <a:ea typeface="+mn-ea"/>
                <a:cs typeface="Times New Roman" panose="02020603050405020304" pitchFamily="18" charset="0"/>
              </a:rPr>
              <a:t>Timer Modes</a:t>
            </a:r>
          </a:p>
        </p:txBody>
      </p:sp>
      <p:sp>
        <p:nvSpPr>
          <p:cNvPr id="4" name="TextBox 3"/>
          <p:cNvSpPr txBox="1"/>
          <p:nvPr/>
        </p:nvSpPr>
        <p:spPr>
          <a:xfrm>
            <a:off x="127078" y="696559"/>
            <a:ext cx="8940722"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00"/>
                </a:solidFill>
                <a:effectLst/>
                <a:uLnTx/>
                <a:uFillTx/>
                <a:latin typeface="Times New Roman" panose="02020603050405020304" pitchFamily="18" charset="0"/>
                <a:ea typeface="+mn-ea"/>
                <a:cs typeface="Times New Roman" panose="02020603050405020304" pitchFamily="18" charset="0"/>
              </a:rPr>
              <a:t>The timer may be started or restarted by:</a:t>
            </a:r>
          </a:p>
          <a:p>
            <a:pPr marL="515938" marR="0" lvl="1"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800" b="1" i="1" u="none" strike="noStrike" kern="1200" cap="none" spc="0" normalizeH="0" baseline="0" noProof="0" dirty="0">
                <a:ln>
                  <a:noFill/>
                </a:ln>
                <a:solidFill>
                  <a:srgbClr val="FFFF00"/>
                </a:solidFill>
                <a:effectLst/>
                <a:uLnTx/>
                <a:uFillTx/>
                <a:latin typeface="Times New Roman" panose="02020603050405020304" pitchFamily="18" charset="0"/>
                <a:ea typeface="+mn-ea"/>
                <a:cs typeface="Times New Roman" panose="02020603050405020304" pitchFamily="18" charset="0"/>
              </a:rPr>
              <a:t>setting the mode in the MC bits &gt; { 0 } and the clock source is active</a:t>
            </a:r>
          </a:p>
          <a:p>
            <a:pPr marL="515938" marR="0" lvl="1"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800" b="1" i="1" u="none" strike="noStrike" kern="1200" cap="none" spc="0" normalizeH="0" baseline="0" noProof="0" dirty="0">
                <a:ln>
                  <a:noFill/>
                </a:ln>
                <a:solidFill>
                  <a:srgbClr val="FFFF00"/>
                </a:solidFill>
                <a:effectLst/>
                <a:uLnTx/>
                <a:uFillTx/>
                <a:latin typeface="Times New Roman" panose="02020603050405020304" pitchFamily="18" charset="0"/>
                <a:ea typeface="+mn-ea"/>
                <a:cs typeface="Times New Roman" panose="02020603050405020304" pitchFamily="18" charset="0"/>
              </a:rPr>
              <a:t>when in Up or Up/down mode, writing a nonzero value to TAxCCR0 stops the count)</a:t>
            </a:r>
          </a:p>
        </p:txBody>
      </p:sp>
      <p:sp>
        <p:nvSpPr>
          <p:cNvPr id="12" name="Rectangle 11"/>
          <p:cNvSpPr/>
          <p:nvPr/>
        </p:nvSpPr>
        <p:spPr>
          <a:xfrm>
            <a:off x="0" y="6611779"/>
            <a:ext cx="9144000" cy="253916"/>
          </a:xfrm>
          <a:prstGeom prst="rect">
            <a:avLst/>
          </a:prstGeom>
          <a:solidFill>
            <a:schemeClr val="tx1"/>
          </a:solid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050" b="1" i="0" u="none" strike="noStrike" kern="1200" cap="none" spc="0" normalizeH="0" baseline="0" noProof="0" dirty="0">
                <a:ln>
                  <a:noFill/>
                </a:ln>
                <a:solidFill>
                  <a:srgbClr val="00FF00"/>
                </a:solidFill>
                <a:effectLst/>
                <a:uLnTx/>
                <a:uFillTx/>
                <a:latin typeface="Arial Black" panose="020B0A04020102020204" pitchFamily="34" charset="0"/>
                <a:ea typeface="+mn-ea"/>
                <a:cs typeface="Times New Roman" panose="02020603050405020304" pitchFamily="18" charset="0"/>
              </a:rPr>
              <a:t>Dr. Nabeeh Kandalaft		EGR226 Grand valley State University		</a:t>
            </a:r>
          </a:p>
        </p:txBody>
      </p:sp>
      <p:cxnSp>
        <p:nvCxnSpPr>
          <p:cNvPr id="40" name="Straight Connector 39"/>
          <p:cNvCxnSpPr/>
          <p:nvPr/>
        </p:nvCxnSpPr>
        <p:spPr>
          <a:xfrm flipV="1">
            <a:off x="1365432" y="6098240"/>
            <a:ext cx="6400800" cy="0"/>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flipV="1">
            <a:off x="1901996" y="4678574"/>
            <a:ext cx="1422127" cy="1403199"/>
          </a:xfrm>
          <a:prstGeom prst="line">
            <a:avLst/>
          </a:prstGeom>
          <a:ln w="38100">
            <a:solidFill>
              <a:srgbClr val="FF33CC"/>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1881622" y="4244000"/>
            <a:ext cx="0" cy="2057859"/>
          </a:xfrm>
          <a:prstGeom prst="line">
            <a:avLst/>
          </a:prstGeom>
          <a:ln w="3810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1881622" y="4668229"/>
            <a:ext cx="5852160" cy="0"/>
          </a:xfrm>
          <a:prstGeom prst="line">
            <a:avLst/>
          </a:prstGeom>
          <a:ln w="38100">
            <a:solidFill>
              <a:srgbClr val="00FF99"/>
            </a:solidFill>
            <a:prstDash val="sysDash"/>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990600" y="4358760"/>
            <a:ext cx="901209"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33CC"/>
                </a:solidFill>
                <a:effectLst/>
                <a:uLnTx/>
                <a:uFillTx/>
                <a:latin typeface="Times New Roman" panose="02020603050405020304" pitchFamily="18" charset="0"/>
                <a:ea typeface="+mn-ea"/>
                <a:cs typeface="Times New Roman" panose="02020603050405020304" pitchFamily="18" charset="0"/>
              </a:rPr>
              <a:t>0FFFFh</a:t>
            </a:r>
          </a:p>
        </p:txBody>
      </p:sp>
      <p:cxnSp>
        <p:nvCxnSpPr>
          <p:cNvPr id="45" name="Straight Connector 44"/>
          <p:cNvCxnSpPr/>
          <p:nvPr/>
        </p:nvCxnSpPr>
        <p:spPr>
          <a:xfrm flipV="1">
            <a:off x="4735645" y="4687010"/>
            <a:ext cx="1422127" cy="1403199"/>
          </a:xfrm>
          <a:prstGeom prst="line">
            <a:avLst/>
          </a:prstGeom>
          <a:ln w="38100">
            <a:solidFill>
              <a:srgbClr val="FF33CC"/>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3324123" y="4687010"/>
            <a:ext cx="0" cy="1411230"/>
          </a:xfrm>
          <a:prstGeom prst="line">
            <a:avLst/>
          </a:prstGeom>
          <a:ln w="38100">
            <a:solidFill>
              <a:srgbClr val="FF33CC"/>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flipV="1">
            <a:off x="3327140" y="4678573"/>
            <a:ext cx="1422127" cy="1403199"/>
          </a:xfrm>
          <a:prstGeom prst="line">
            <a:avLst/>
          </a:prstGeom>
          <a:ln w="38100">
            <a:solidFill>
              <a:srgbClr val="FF33CC"/>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4749267" y="4687009"/>
            <a:ext cx="0" cy="1411230"/>
          </a:xfrm>
          <a:prstGeom prst="line">
            <a:avLst/>
          </a:prstGeom>
          <a:ln w="38100">
            <a:solidFill>
              <a:srgbClr val="FF33CC"/>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flipV="1">
            <a:off x="6171394" y="4670543"/>
            <a:ext cx="1422127" cy="1403199"/>
          </a:xfrm>
          <a:prstGeom prst="line">
            <a:avLst/>
          </a:prstGeom>
          <a:ln w="38100">
            <a:solidFill>
              <a:srgbClr val="FF33CC"/>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6171394" y="4687009"/>
            <a:ext cx="0" cy="1411230"/>
          </a:xfrm>
          <a:prstGeom prst="line">
            <a:avLst/>
          </a:prstGeom>
          <a:ln w="38100">
            <a:solidFill>
              <a:srgbClr val="FF33CC"/>
            </a:solidFill>
          </a:ln>
        </p:spPr>
        <p:style>
          <a:lnRef idx="1">
            <a:schemeClr val="accent1"/>
          </a:lnRef>
          <a:fillRef idx="0">
            <a:schemeClr val="accent1"/>
          </a:fillRef>
          <a:effectRef idx="0">
            <a:schemeClr val="accent1"/>
          </a:effectRef>
          <a:fontRef idx="minor">
            <a:schemeClr val="tx1"/>
          </a:fontRef>
        </p:style>
      </p:cxnSp>
      <p:sp>
        <p:nvSpPr>
          <p:cNvPr id="51" name="TextBox 50"/>
          <p:cNvSpPr txBox="1"/>
          <p:nvPr/>
        </p:nvSpPr>
        <p:spPr>
          <a:xfrm>
            <a:off x="1422991" y="5751655"/>
            <a:ext cx="401072"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33CC"/>
                </a:solidFill>
                <a:effectLst/>
                <a:uLnTx/>
                <a:uFillTx/>
                <a:latin typeface="Times New Roman" panose="02020603050405020304" pitchFamily="18" charset="0"/>
                <a:ea typeface="+mn-ea"/>
                <a:cs typeface="Times New Roman" panose="02020603050405020304" pitchFamily="18" charset="0"/>
              </a:rPr>
              <a:t>0h</a:t>
            </a:r>
          </a:p>
        </p:txBody>
      </p:sp>
      <p:graphicFrame>
        <p:nvGraphicFramePr>
          <p:cNvPr id="20" name="Table 19"/>
          <p:cNvGraphicFramePr>
            <a:graphicFrameLocks noGrp="1"/>
          </p:cNvGraphicFramePr>
          <p:nvPr/>
        </p:nvGraphicFramePr>
        <p:xfrm>
          <a:off x="140053" y="2343355"/>
          <a:ext cx="8983637" cy="1676400"/>
        </p:xfrm>
        <a:graphic>
          <a:graphicData uri="http://schemas.openxmlformats.org/drawingml/2006/table">
            <a:tbl>
              <a:tblPr firstRow="1" bandRow="1">
                <a:tableStyleId>{5C22544A-7EE6-4342-B048-85BDC9FD1C3A}</a:tableStyleId>
              </a:tblPr>
              <a:tblGrid>
                <a:gridCol w="74168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7098957">
                  <a:extLst>
                    <a:ext uri="{9D8B030D-6E8A-4147-A177-3AD203B41FA5}">
                      <a16:colId xmlns:a16="http://schemas.microsoft.com/office/drawing/2014/main" val="20002"/>
                    </a:ext>
                  </a:extLst>
                </a:gridCol>
              </a:tblGrid>
              <a:tr h="274320">
                <a:tc>
                  <a:txBody>
                    <a:bodyPr/>
                    <a:lstStyle/>
                    <a:p>
                      <a:pPr algn="l"/>
                      <a:r>
                        <a:rPr lang="en-US" sz="2400" u="sng" dirty="0">
                          <a:solidFill>
                            <a:srgbClr val="FF33CC"/>
                          </a:solidFill>
                          <a:latin typeface="Comic Sans MS" panose="030F0702030302020204" pitchFamily="66" charset="0"/>
                        </a:rPr>
                        <a:t>MC</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l"/>
                      <a:r>
                        <a:rPr lang="en-US" sz="2400" u="sng" dirty="0">
                          <a:solidFill>
                            <a:srgbClr val="FF33CC"/>
                          </a:solidFill>
                          <a:latin typeface="Comic Sans MS" panose="030F0702030302020204" pitchFamily="66" charset="0"/>
                        </a:rPr>
                        <a:t>Mode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l"/>
                      <a:r>
                        <a:rPr lang="en-US" sz="2400" u="sng" dirty="0">
                          <a:solidFill>
                            <a:srgbClr val="FF33CC"/>
                          </a:solidFill>
                          <a:latin typeface="Comic Sans MS" panose="030F0702030302020204" pitchFamily="66" charset="0"/>
                        </a:rPr>
                        <a:t>Description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0"/>
                  </a:ext>
                </a:extLst>
              </a:tr>
              <a:tr h="274320">
                <a:tc>
                  <a:txBody>
                    <a:bodyPr/>
                    <a:lstStyle/>
                    <a:p>
                      <a:r>
                        <a:rPr lang="en-US" sz="1400" b="1" kern="1200" dirty="0">
                          <a:solidFill>
                            <a:srgbClr val="00FF00"/>
                          </a:solidFill>
                          <a:latin typeface="Times New Roman" panose="02020603050405020304" pitchFamily="18" charset="0"/>
                          <a:ea typeface="+mn-ea"/>
                          <a:cs typeface="Times New Roman" panose="02020603050405020304" pitchFamily="18" charset="0"/>
                        </a:rPr>
                        <a:t>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r>
                        <a:rPr lang="en-US" sz="1400" b="1" kern="1200" dirty="0">
                          <a:solidFill>
                            <a:srgbClr val="00FF00"/>
                          </a:solidFill>
                          <a:latin typeface="Times New Roman" panose="02020603050405020304" pitchFamily="18" charset="0"/>
                          <a:ea typeface="+mn-ea"/>
                          <a:cs typeface="Times New Roman" panose="02020603050405020304" pitchFamily="18" charset="0"/>
                        </a:rPr>
                        <a:t>Stop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r>
                        <a:rPr lang="en-US" sz="1400" b="1" kern="1200" dirty="0">
                          <a:solidFill>
                            <a:srgbClr val="00FF00"/>
                          </a:solidFill>
                          <a:latin typeface="Times New Roman" panose="02020603050405020304" pitchFamily="18" charset="0"/>
                          <a:ea typeface="+mn-ea"/>
                          <a:cs typeface="Times New Roman" panose="02020603050405020304" pitchFamily="18" charset="0"/>
                        </a:rPr>
                        <a:t>The Timer is halted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1"/>
                  </a:ext>
                </a:extLst>
              </a:tr>
              <a:tr h="274320">
                <a:tc>
                  <a:txBody>
                    <a:bodyPr/>
                    <a:lstStyle/>
                    <a:p>
                      <a:r>
                        <a:rPr lang="en-US" sz="1400" b="1" kern="1200" dirty="0">
                          <a:solidFill>
                            <a:srgbClr val="00FF00"/>
                          </a:solidFill>
                          <a:latin typeface="Times New Roman" panose="02020603050405020304" pitchFamily="18" charset="0"/>
                          <a:ea typeface="+mn-ea"/>
                          <a:cs typeface="Times New Roman" panose="02020603050405020304" pitchFamily="18" charset="0"/>
                        </a:rPr>
                        <a:t>01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r>
                        <a:rPr lang="en-US" sz="1400" b="1" kern="1200" dirty="0">
                          <a:solidFill>
                            <a:srgbClr val="00FF00"/>
                          </a:solidFill>
                          <a:latin typeface="Times New Roman" panose="02020603050405020304" pitchFamily="18" charset="0"/>
                          <a:ea typeface="+mn-ea"/>
                          <a:cs typeface="Times New Roman" panose="02020603050405020304" pitchFamily="18" charset="0"/>
                        </a:rPr>
                        <a:t>Up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r>
                        <a:rPr lang="en-US" sz="1400" b="1" kern="1200" dirty="0">
                          <a:solidFill>
                            <a:srgbClr val="00FF00"/>
                          </a:solidFill>
                          <a:latin typeface="Times New Roman" panose="02020603050405020304" pitchFamily="18" charset="0"/>
                          <a:ea typeface="+mn-ea"/>
                          <a:cs typeface="Times New Roman" panose="02020603050405020304" pitchFamily="18" charset="0"/>
                        </a:rPr>
                        <a:t>The Timer  repeatedly counts from zero to the value of TAxCCR0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2"/>
                  </a:ext>
                </a:extLst>
              </a:tr>
              <a:tr h="274320">
                <a:tc>
                  <a:txBody>
                    <a:bodyPr/>
                    <a:lstStyle/>
                    <a:p>
                      <a:r>
                        <a:rPr lang="en-US" sz="1400" b="1" kern="1200" dirty="0">
                          <a:solidFill>
                            <a:srgbClr val="00FF00"/>
                          </a:solidFill>
                          <a:latin typeface="Times New Roman" panose="02020603050405020304" pitchFamily="18" charset="0"/>
                          <a:ea typeface="+mn-ea"/>
                          <a:cs typeface="Times New Roman" panose="02020603050405020304" pitchFamily="18" charset="0"/>
                        </a:rPr>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r>
                        <a:rPr lang="en-US" sz="1400" b="1" kern="1200" dirty="0">
                          <a:solidFill>
                            <a:srgbClr val="00FF00"/>
                          </a:solidFill>
                          <a:latin typeface="Times New Roman" panose="02020603050405020304" pitchFamily="18" charset="0"/>
                          <a:ea typeface="+mn-ea"/>
                          <a:cs typeface="Times New Roman" panose="02020603050405020304" pitchFamily="18" charset="0"/>
                        </a:rPr>
                        <a:t>Continuous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r>
                        <a:rPr lang="en-US" sz="1400" b="1" kern="1200" dirty="0">
                          <a:solidFill>
                            <a:srgbClr val="00FF00"/>
                          </a:solidFill>
                          <a:latin typeface="Times New Roman" panose="02020603050405020304" pitchFamily="18" charset="0"/>
                          <a:ea typeface="+mn-ea"/>
                          <a:cs typeface="Times New Roman" panose="02020603050405020304" pitchFamily="18" charset="0"/>
                        </a:rPr>
                        <a:t>The Timer  repeatedly counts from zero  0FFFFh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3"/>
                  </a:ext>
                </a:extLst>
              </a:tr>
              <a:tr h="274320">
                <a:tc>
                  <a:txBody>
                    <a:bodyPr/>
                    <a:lstStyle/>
                    <a:p>
                      <a:r>
                        <a:rPr lang="en-US" sz="1400" b="1" kern="1200" dirty="0">
                          <a:solidFill>
                            <a:srgbClr val="00FF00"/>
                          </a:solidFill>
                          <a:latin typeface="Times New Roman" panose="02020603050405020304" pitchFamily="18" charset="0"/>
                          <a:ea typeface="+mn-ea"/>
                          <a:cs typeface="Times New Roman" panose="02020603050405020304" pitchFamily="18" charset="0"/>
                        </a:rPr>
                        <a:t>11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r>
                        <a:rPr lang="en-US" sz="1400" b="1" kern="1200" dirty="0">
                          <a:solidFill>
                            <a:srgbClr val="00FF00"/>
                          </a:solidFill>
                          <a:latin typeface="Times New Roman" panose="02020603050405020304" pitchFamily="18" charset="0"/>
                          <a:ea typeface="+mn-ea"/>
                          <a:cs typeface="Times New Roman" panose="02020603050405020304" pitchFamily="18" charset="0"/>
                        </a:rPr>
                        <a:t>Up/down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kern="1200" dirty="0">
                          <a:solidFill>
                            <a:srgbClr val="00FF00"/>
                          </a:solidFill>
                          <a:latin typeface="Times New Roman" panose="02020603050405020304" pitchFamily="18" charset="0"/>
                          <a:ea typeface="+mn-ea"/>
                          <a:cs typeface="Times New Roman" panose="02020603050405020304" pitchFamily="18" charset="0"/>
                        </a:rPr>
                        <a:t>The Timer  repeatedly counts from zero to the value of TAxCCR0 and back down to zero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4"/>
                  </a:ext>
                </a:extLst>
              </a:tr>
            </a:tbl>
          </a:graphicData>
        </a:graphic>
      </p:graphicFrame>
      <p:sp>
        <p:nvSpPr>
          <p:cNvPr id="2" name="Rectangle 1"/>
          <p:cNvSpPr/>
          <p:nvPr/>
        </p:nvSpPr>
        <p:spPr>
          <a:xfrm>
            <a:off x="4660891" y="2076875"/>
            <a:ext cx="4116614" cy="646331"/>
          </a:xfrm>
          <a:prstGeom prst="rect">
            <a:avLst/>
          </a:prstGeom>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1" i="1" u="none" strike="noStrike" kern="10" cap="none" spc="0" normalizeH="0" baseline="0" noProof="0" dirty="0" err="1">
                <a:ln w="12700">
                  <a:solidFill>
                    <a:srgbClr val="EAEAEA"/>
                  </a:solidFill>
                  <a:round/>
                  <a:headEnd/>
                  <a:tailEnd/>
                </a:ln>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effectLst>
                  <a:outerShdw blurRad="38100" dist="38100" dir="2700000" algn="tl">
                    <a:srgbClr val="000000">
                      <a:alpha val="43137"/>
                    </a:srgbClr>
                  </a:outerShdw>
                </a:effectLst>
                <a:uLnTx/>
                <a:uFillTx/>
                <a:latin typeface="Cooper Black" panose="0208090404030B020404" pitchFamily="18" charset="0"/>
                <a:ea typeface="+mn-ea"/>
                <a:cs typeface="Times New Roman" panose="02020603050405020304" pitchFamily="18" charset="0"/>
              </a:rPr>
              <a:t>Timer_A</a:t>
            </a:r>
            <a:r>
              <a:rPr kumimoji="0" lang="en-US" sz="1800" b="1" i="1" u="none" strike="noStrike" kern="10" cap="none" spc="0" normalizeH="0" baseline="0" noProof="0" dirty="0">
                <a:ln w="12700">
                  <a:solidFill>
                    <a:srgbClr val="EAEAEA"/>
                  </a:solidFill>
                  <a:round/>
                  <a:headEnd/>
                  <a:tailEnd/>
                </a:ln>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effectLst>
                  <a:outerShdw blurRad="38100" dist="38100" dir="2700000" algn="tl">
                    <a:srgbClr val="000000">
                      <a:alpha val="43137"/>
                    </a:srgbClr>
                  </a:outerShdw>
                </a:effectLst>
                <a:uLnTx/>
                <a:uFillTx/>
                <a:latin typeface="Cooper Black" panose="0208090404030B020404" pitchFamily="18" charset="0"/>
                <a:ea typeface="+mn-ea"/>
                <a:cs typeface="Times New Roman" panose="02020603050405020304" pitchFamily="18" charset="0"/>
              </a:rPr>
              <a:t> Capture/Compare 0 Register</a:t>
            </a:r>
          </a:p>
        </p:txBody>
      </p:sp>
      <p:cxnSp>
        <p:nvCxnSpPr>
          <p:cNvPr id="5" name="Straight Arrow Connector 4"/>
          <p:cNvCxnSpPr/>
          <p:nvPr/>
        </p:nvCxnSpPr>
        <p:spPr>
          <a:xfrm>
            <a:off x="6602921" y="1571651"/>
            <a:ext cx="26479" cy="550866"/>
          </a:xfrm>
          <a:prstGeom prst="straightConnector1">
            <a:avLst/>
          </a:prstGeom>
          <a:ln w="57150">
            <a:solidFill>
              <a:srgbClr val="FF33CC"/>
            </a:solidFill>
            <a:tailEnd type="triangle"/>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6792247" y="5372142"/>
            <a:ext cx="1947969"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33CC"/>
                </a:solidFill>
                <a:effectLst/>
                <a:uLnTx/>
                <a:uFillTx/>
                <a:latin typeface="Times New Roman" panose="02020603050405020304" pitchFamily="18" charset="0"/>
                <a:ea typeface="+mn-ea"/>
                <a:cs typeface="Times New Roman" panose="02020603050405020304" pitchFamily="18" charset="0"/>
              </a:rPr>
              <a:t>Continuous Mode</a:t>
            </a:r>
          </a:p>
        </p:txBody>
      </p:sp>
    </p:spTree>
    <p:extLst>
      <p:ext uri="{BB962C8B-B14F-4D97-AF65-F5344CB8AC3E}">
        <p14:creationId xmlns:p14="http://schemas.microsoft.com/office/powerpoint/2010/main" val="3957231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9"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fill="hold"/>
                                        <p:tgtEl>
                                          <p:spTgt spid="5"/>
                                        </p:tgtEl>
                                        <p:attrNameLst>
                                          <p:attrName>ppt_x</p:attrName>
                                        </p:attrNameLst>
                                      </p:cBhvr>
                                      <p:tavLst>
                                        <p:tav tm="0">
                                          <p:val>
                                            <p:strVal val="0-#ppt_w/2"/>
                                          </p:val>
                                        </p:tav>
                                        <p:tav tm="100000">
                                          <p:val>
                                            <p:strVal val="#ppt_x"/>
                                          </p:val>
                                        </p:tav>
                                      </p:tavLst>
                                    </p:anim>
                                    <p:anim calcmode="lin" valueType="num">
                                      <p:cBhvr additive="base">
                                        <p:cTn id="16" dur="500" fill="hold"/>
                                        <p:tgtEl>
                                          <p:spTgt spid="5"/>
                                        </p:tgtEl>
                                        <p:attrNameLst>
                                          <p:attrName>ppt_y</p:attrName>
                                        </p:attrNameLst>
                                      </p:cBhvr>
                                      <p:tavLst>
                                        <p:tav tm="0">
                                          <p:val>
                                            <p:strVal val="0-#ppt_h/2"/>
                                          </p:val>
                                        </p:tav>
                                        <p:tav tm="100000">
                                          <p:val>
                                            <p:strVal val="#ppt_y"/>
                                          </p:val>
                                        </p:tav>
                                      </p:tavLst>
                                    </p:anim>
                                  </p:childTnLst>
                                </p:cTn>
                              </p:par>
                              <p:par>
                                <p:cTn id="17" presetID="2" presetClass="entr" presetSubtype="9" fill="hold" grpId="0" nodeType="with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0-#ppt_w/2"/>
                                          </p:val>
                                        </p:tav>
                                        <p:tav tm="100000">
                                          <p:val>
                                            <p:strVal val="#ppt_x"/>
                                          </p:val>
                                        </p:tav>
                                      </p:tavLst>
                                    </p:anim>
                                    <p:anim calcmode="lin" valueType="num">
                                      <p:cBhvr additive="base">
                                        <p:cTn id="20" dur="500" fill="hold"/>
                                        <p:tgtEl>
                                          <p:spTgt spid="2"/>
                                        </p:tgtEl>
                                        <p:attrNameLst>
                                          <p:attrName>ppt_y</p:attrName>
                                        </p:attrNameLst>
                                      </p:cBhvr>
                                      <p:tavLst>
                                        <p:tav tm="0">
                                          <p:val>
                                            <p:strVal val="0-#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0"/>
                                        </p:tgtEl>
                                        <p:attrNameLst>
                                          <p:attrName>style.visibility</p:attrName>
                                        </p:attrNameLst>
                                      </p:cBhvr>
                                      <p:to>
                                        <p:strVal val="visible"/>
                                      </p:to>
                                    </p:set>
                                    <p:anim calcmode="lin" valueType="num">
                                      <p:cBhvr additive="base">
                                        <p:cTn id="25" dur="500" fill="hold"/>
                                        <p:tgtEl>
                                          <p:spTgt spid="20"/>
                                        </p:tgtEl>
                                        <p:attrNameLst>
                                          <p:attrName>ppt_x</p:attrName>
                                        </p:attrNameLst>
                                      </p:cBhvr>
                                      <p:tavLst>
                                        <p:tav tm="0">
                                          <p:val>
                                            <p:strVal val="#ppt_x"/>
                                          </p:val>
                                        </p:tav>
                                        <p:tav tm="100000">
                                          <p:val>
                                            <p:strVal val="#ppt_x"/>
                                          </p:val>
                                        </p:tav>
                                      </p:tavLst>
                                    </p:anim>
                                    <p:anim calcmode="lin" valueType="num">
                                      <p:cBhvr additive="base">
                                        <p:cTn id="26"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44"/>
                                        </p:tgtEl>
                                        <p:attrNameLst>
                                          <p:attrName>style.visibility</p:attrName>
                                        </p:attrNameLst>
                                      </p:cBhvr>
                                      <p:to>
                                        <p:strVal val="visible"/>
                                      </p:to>
                                    </p:set>
                                    <p:anim calcmode="lin" valueType="num">
                                      <p:cBhvr additive="base">
                                        <p:cTn id="37" dur="500" fill="hold"/>
                                        <p:tgtEl>
                                          <p:spTgt spid="44"/>
                                        </p:tgtEl>
                                        <p:attrNameLst>
                                          <p:attrName>ppt_x</p:attrName>
                                        </p:attrNameLst>
                                      </p:cBhvr>
                                      <p:tavLst>
                                        <p:tav tm="0">
                                          <p:val>
                                            <p:strVal val="0-#ppt_w/2"/>
                                          </p:val>
                                        </p:tav>
                                        <p:tav tm="100000">
                                          <p:val>
                                            <p:strVal val="#ppt_x"/>
                                          </p:val>
                                        </p:tav>
                                      </p:tavLst>
                                    </p:anim>
                                    <p:anim calcmode="lin" valueType="num">
                                      <p:cBhvr additive="base">
                                        <p:cTn id="38" dur="500" fill="hold"/>
                                        <p:tgtEl>
                                          <p:spTgt spid="44"/>
                                        </p:tgtEl>
                                        <p:attrNameLst>
                                          <p:attrName>ppt_y</p:attrName>
                                        </p:attrNameLst>
                                      </p:cBhvr>
                                      <p:tavLst>
                                        <p:tav tm="0">
                                          <p:val>
                                            <p:strVal val="#ppt_y"/>
                                          </p:val>
                                        </p:tav>
                                        <p:tav tm="100000">
                                          <p:val>
                                            <p:strVal val="#ppt_y"/>
                                          </p:val>
                                        </p:tav>
                                      </p:tavLst>
                                    </p:anim>
                                  </p:childTnLst>
                                </p:cTn>
                              </p:par>
                              <p:par>
                                <p:cTn id="39" presetID="2" presetClass="entr" presetSubtype="8" fill="hold" grpId="0" nodeType="withEffect">
                                  <p:stCondLst>
                                    <p:cond delay="0"/>
                                  </p:stCondLst>
                                  <p:childTnLst>
                                    <p:set>
                                      <p:cBhvr>
                                        <p:cTn id="40" dur="1" fill="hold">
                                          <p:stCondLst>
                                            <p:cond delay="0"/>
                                          </p:stCondLst>
                                        </p:cTn>
                                        <p:tgtEl>
                                          <p:spTgt spid="51"/>
                                        </p:tgtEl>
                                        <p:attrNameLst>
                                          <p:attrName>style.visibility</p:attrName>
                                        </p:attrNameLst>
                                      </p:cBhvr>
                                      <p:to>
                                        <p:strVal val="visible"/>
                                      </p:to>
                                    </p:set>
                                    <p:anim calcmode="lin" valueType="num">
                                      <p:cBhvr additive="base">
                                        <p:cTn id="41" dur="500" fill="hold"/>
                                        <p:tgtEl>
                                          <p:spTgt spid="51"/>
                                        </p:tgtEl>
                                        <p:attrNameLst>
                                          <p:attrName>ppt_x</p:attrName>
                                        </p:attrNameLst>
                                      </p:cBhvr>
                                      <p:tavLst>
                                        <p:tav tm="0">
                                          <p:val>
                                            <p:strVal val="0-#ppt_w/2"/>
                                          </p:val>
                                        </p:tav>
                                        <p:tav tm="100000">
                                          <p:val>
                                            <p:strVal val="#ppt_x"/>
                                          </p:val>
                                        </p:tav>
                                      </p:tavLst>
                                    </p:anim>
                                    <p:anim calcmode="lin" valueType="num">
                                      <p:cBhvr additive="base">
                                        <p:cTn id="42" dur="500" fill="hold"/>
                                        <p:tgtEl>
                                          <p:spTgt spid="51"/>
                                        </p:tgtEl>
                                        <p:attrNameLst>
                                          <p:attrName>ppt_y</p:attrName>
                                        </p:attrNameLst>
                                      </p:cBhvr>
                                      <p:tavLst>
                                        <p:tav tm="0">
                                          <p:val>
                                            <p:strVal val="#ppt_y"/>
                                          </p:val>
                                        </p:tav>
                                        <p:tav tm="100000">
                                          <p:val>
                                            <p:strVal val="#ppt_y"/>
                                          </p:val>
                                        </p:tav>
                                      </p:tavLst>
                                    </p:anim>
                                  </p:childTnLst>
                                </p:cTn>
                              </p:par>
                              <p:par>
                                <p:cTn id="43" presetID="2" presetClass="entr" presetSubtype="8" fill="hold" nodeType="withEffect">
                                  <p:stCondLst>
                                    <p:cond delay="0"/>
                                  </p:stCondLst>
                                  <p:childTnLst>
                                    <p:set>
                                      <p:cBhvr>
                                        <p:cTn id="44" dur="1" fill="hold">
                                          <p:stCondLst>
                                            <p:cond delay="0"/>
                                          </p:stCondLst>
                                        </p:cTn>
                                        <p:tgtEl>
                                          <p:spTgt spid="43"/>
                                        </p:tgtEl>
                                        <p:attrNameLst>
                                          <p:attrName>style.visibility</p:attrName>
                                        </p:attrNameLst>
                                      </p:cBhvr>
                                      <p:to>
                                        <p:strVal val="visible"/>
                                      </p:to>
                                    </p:set>
                                    <p:anim calcmode="lin" valueType="num">
                                      <p:cBhvr additive="base">
                                        <p:cTn id="45" dur="500" fill="hold"/>
                                        <p:tgtEl>
                                          <p:spTgt spid="43"/>
                                        </p:tgtEl>
                                        <p:attrNameLst>
                                          <p:attrName>ppt_x</p:attrName>
                                        </p:attrNameLst>
                                      </p:cBhvr>
                                      <p:tavLst>
                                        <p:tav tm="0">
                                          <p:val>
                                            <p:strVal val="0-#ppt_w/2"/>
                                          </p:val>
                                        </p:tav>
                                        <p:tav tm="100000">
                                          <p:val>
                                            <p:strVal val="#ppt_x"/>
                                          </p:val>
                                        </p:tav>
                                      </p:tavLst>
                                    </p:anim>
                                    <p:anim calcmode="lin" valueType="num">
                                      <p:cBhvr additive="base">
                                        <p:cTn id="46" dur="500" fill="hold"/>
                                        <p:tgtEl>
                                          <p:spTgt spid="43"/>
                                        </p:tgtEl>
                                        <p:attrNameLst>
                                          <p:attrName>ppt_y</p:attrName>
                                        </p:attrNameLst>
                                      </p:cBhvr>
                                      <p:tavLst>
                                        <p:tav tm="0">
                                          <p:val>
                                            <p:strVal val="#ppt_y"/>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50" presetClass="entr" presetSubtype="0" repeatCount="2000" decel="100000" fill="hold" nodeType="clickEffect">
                                  <p:stCondLst>
                                    <p:cond delay="0"/>
                                  </p:stCondLst>
                                  <p:childTnLst>
                                    <p:set>
                                      <p:cBhvr>
                                        <p:cTn id="50" dur="1" fill="hold">
                                          <p:stCondLst>
                                            <p:cond delay="0"/>
                                          </p:stCondLst>
                                        </p:cTn>
                                        <p:tgtEl>
                                          <p:spTgt spid="41"/>
                                        </p:tgtEl>
                                        <p:attrNameLst>
                                          <p:attrName>style.visibility</p:attrName>
                                        </p:attrNameLst>
                                      </p:cBhvr>
                                      <p:to>
                                        <p:strVal val="visible"/>
                                      </p:to>
                                    </p:set>
                                    <p:anim calcmode="lin" valueType="num">
                                      <p:cBhvr>
                                        <p:cTn id="51" dur="1000" fill="hold"/>
                                        <p:tgtEl>
                                          <p:spTgt spid="41"/>
                                        </p:tgtEl>
                                        <p:attrNameLst>
                                          <p:attrName>ppt_w</p:attrName>
                                        </p:attrNameLst>
                                      </p:cBhvr>
                                      <p:tavLst>
                                        <p:tav tm="0">
                                          <p:val>
                                            <p:strVal val="#ppt_w+.3"/>
                                          </p:val>
                                        </p:tav>
                                        <p:tav tm="100000">
                                          <p:val>
                                            <p:strVal val="#ppt_w"/>
                                          </p:val>
                                        </p:tav>
                                      </p:tavLst>
                                    </p:anim>
                                    <p:anim calcmode="lin" valueType="num">
                                      <p:cBhvr>
                                        <p:cTn id="52" dur="1000" fill="hold"/>
                                        <p:tgtEl>
                                          <p:spTgt spid="41"/>
                                        </p:tgtEl>
                                        <p:attrNameLst>
                                          <p:attrName>ppt_h</p:attrName>
                                        </p:attrNameLst>
                                      </p:cBhvr>
                                      <p:tavLst>
                                        <p:tav tm="0">
                                          <p:val>
                                            <p:strVal val="#ppt_h"/>
                                          </p:val>
                                        </p:tav>
                                        <p:tav tm="100000">
                                          <p:val>
                                            <p:strVal val="#ppt_h"/>
                                          </p:val>
                                        </p:tav>
                                      </p:tavLst>
                                    </p:anim>
                                    <p:animEffect transition="in" filter="fade">
                                      <p:cBhvr>
                                        <p:cTn id="53" dur="1000"/>
                                        <p:tgtEl>
                                          <p:spTgt spid="41"/>
                                        </p:tgtEl>
                                      </p:cBhvr>
                                    </p:animEffect>
                                  </p:childTnLst>
                                </p:cTn>
                              </p:par>
                              <p:par>
                                <p:cTn id="54" presetID="50" presetClass="entr" presetSubtype="0" repeatCount="2000" decel="100000" fill="hold" nodeType="withEffect">
                                  <p:stCondLst>
                                    <p:cond delay="0"/>
                                  </p:stCondLst>
                                  <p:childTnLst>
                                    <p:set>
                                      <p:cBhvr>
                                        <p:cTn id="55" dur="1" fill="hold">
                                          <p:stCondLst>
                                            <p:cond delay="0"/>
                                          </p:stCondLst>
                                        </p:cTn>
                                        <p:tgtEl>
                                          <p:spTgt spid="46"/>
                                        </p:tgtEl>
                                        <p:attrNameLst>
                                          <p:attrName>style.visibility</p:attrName>
                                        </p:attrNameLst>
                                      </p:cBhvr>
                                      <p:to>
                                        <p:strVal val="visible"/>
                                      </p:to>
                                    </p:set>
                                    <p:anim calcmode="lin" valueType="num">
                                      <p:cBhvr>
                                        <p:cTn id="56" dur="1000" fill="hold"/>
                                        <p:tgtEl>
                                          <p:spTgt spid="46"/>
                                        </p:tgtEl>
                                        <p:attrNameLst>
                                          <p:attrName>ppt_w</p:attrName>
                                        </p:attrNameLst>
                                      </p:cBhvr>
                                      <p:tavLst>
                                        <p:tav tm="0">
                                          <p:val>
                                            <p:strVal val="#ppt_w+.3"/>
                                          </p:val>
                                        </p:tav>
                                        <p:tav tm="100000">
                                          <p:val>
                                            <p:strVal val="#ppt_w"/>
                                          </p:val>
                                        </p:tav>
                                      </p:tavLst>
                                    </p:anim>
                                    <p:anim calcmode="lin" valueType="num">
                                      <p:cBhvr>
                                        <p:cTn id="57" dur="1000" fill="hold"/>
                                        <p:tgtEl>
                                          <p:spTgt spid="46"/>
                                        </p:tgtEl>
                                        <p:attrNameLst>
                                          <p:attrName>ppt_h</p:attrName>
                                        </p:attrNameLst>
                                      </p:cBhvr>
                                      <p:tavLst>
                                        <p:tav tm="0">
                                          <p:val>
                                            <p:strVal val="#ppt_h"/>
                                          </p:val>
                                        </p:tav>
                                        <p:tav tm="100000">
                                          <p:val>
                                            <p:strVal val="#ppt_h"/>
                                          </p:val>
                                        </p:tav>
                                      </p:tavLst>
                                    </p:anim>
                                    <p:animEffect transition="in" filter="fade">
                                      <p:cBhvr>
                                        <p:cTn id="58" dur="1000"/>
                                        <p:tgtEl>
                                          <p:spTgt spid="46"/>
                                        </p:tgtEl>
                                      </p:cBhvr>
                                    </p:animEffect>
                                  </p:childTnLst>
                                </p:cTn>
                              </p:par>
                              <p:par>
                                <p:cTn id="59" presetID="50" presetClass="entr" presetSubtype="0" repeatCount="2000" decel="100000" fill="hold" nodeType="withEffect">
                                  <p:stCondLst>
                                    <p:cond delay="0"/>
                                  </p:stCondLst>
                                  <p:childTnLst>
                                    <p:set>
                                      <p:cBhvr>
                                        <p:cTn id="60" dur="1" fill="hold">
                                          <p:stCondLst>
                                            <p:cond delay="0"/>
                                          </p:stCondLst>
                                        </p:cTn>
                                        <p:tgtEl>
                                          <p:spTgt spid="47"/>
                                        </p:tgtEl>
                                        <p:attrNameLst>
                                          <p:attrName>style.visibility</p:attrName>
                                        </p:attrNameLst>
                                      </p:cBhvr>
                                      <p:to>
                                        <p:strVal val="visible"/>
                                      </p:to>
                                    </p:set>
                                    <p:anim calcmode="lin" valueType="num">
                                      <p:cBhvr>
                                        <p:cTn id="61" dur="1000" fill="hold"/>
                                        <p:tgtEl>
                                          <p:spTgt spid="47"/>
                                        </p:tgtEl>
                                        <p:attrNameLst>
                                          <p:attrName>ppt_w</p:attrName>
                                        </p:attrNameLst>
                                      </p:cBhvr>
                                      <p:tavLst>
                                        <p:tav tm="0">
                                          <p:val>
                                            <p:strVal val="#ppt_w+.3"/>
                                          </p:val>
                                        </p:tav>
                                        <p:tav tm="100000">
                                          <p:val>
                                            <p:strVal val="#ppt_w"/>
                                          </p:val>
                                        </p:tav>
                                      </p:tavLst>
                                    </p:anim>
                                    <p:anim calcmode="lin" valueType="num">
                                      <p:cBhvr>
                                        <p:cTn id="62" dur="1000" fill="hold"/>
                                        <p:tgtEl>
                                          <p:spTgt spid="47"/>
                                        </p:tgtEl>
                                        <p:attrNameLst>
                                          <p:attrName>ppt_h</p:attrName>
                                        </p:attrNameLst>
                                      </p:cBhvr>
                                      <p:tavLst>
                                        <p:tav tm="0">
                                          <p:val>
                                            <p:strVal val="#ppt_h"/>
                                          </p:val>
                                        </p:tav>
                                        <p:tav tm="100000">
                                          <p:val>
                                            <p:strVal val="#ppt_h"/>
                                          </p:val>
                                        </p:tav>
                                      </p:tavLst>
                                    </p:anim>
                                    <p:animEffect transition="in" filter="fade">
                                      <p:cBhvr>
                                        <p:cTn id="63" dur="1000"/>
                                        <p:tgtEl>
                                          <p:spTgt spid="47"/>
                                        </p:tgtEl>
                                      </p:cBhvr>
                                    </p:animEffect>
                                  </p:childTnLst>
                                </p:cTn>
                              </p:par>
                              <p:par>
                                <p:cTn id="64" presetID="50" presetClass="entr" presetSubtype="0" repeatCount="2000" decel="100000" fill="hold" nodeType="withEffect">
                                  <p:stCondLst>
                                    <p:cond delay="0"/>
                                  </p:stCondLst>
                                  <p:childTnLst>
                                    <p:set>
                                      <p:cBhvr>
                                        <p:cTn id="65" dur="1" fill="hold">
                                          <p:stCondLst>
                                            <p:cond delay="0"/>
                                          </p:stCondLst>
                                        </p:cTn>
                                        <p:tgtEl>
                                          <p:spTgt spid="48"/>
                                        </p:tgtEl>
                                        <p:attrNameLst>
                                          <p:attrName>style.visibility</p:attrName>
                                        </p:attrNameLst>
                                      </p:cBhvr>
                                      <p:to>
                                        <p:strVal val="visible"/>
                                      </p:to>
                                    </p:set>
                                    <p:anim calcmode="lin" valueType="num">
                                      <p:cBhvr>
                                        <p:cTn id="66" dur="1000" fill="hold"/>
                                        <p:tgtEl>
                                          <p:spTgt spid="48"/>
                                        </p:tgtEl>
                                        <p:attrNameLst>
                                          <p:attrName>ppt_w</p:attrName>
                                        </p:attrNameLst>
                                      </p:cBhvr>
                                      <p:tavLst>
                                        <p:tav tm="0">
                                          <p:val>
                                            <p:strVal val="#ppt_w+.3"/>
                                          </p:val>
                                        </p:tav>
                                        <p:tav tm="100000">
                                          <p:val>
                                            <p:strVal val="#ppt_w"/>
                                          </p:val>
                                        </p:tav>
                                      </p:tavLst>
                                    </p:anim>
                                    <p:anim calcmode="lin" valueType="num">
                                      <p:cBhvr>
                                        <p:cTn id="67" dur="1000" fill="hold"/>
                                        <p:tgtEl>
                                          <p:spTgt spid="48"/>
                                        </p:tgtEl>
                                        <p:attrNameLst>
                                          <p:attrName>ppt_h</p:attrName>
                                        </p:attrNameLst>
                                      </p:cBhvr>
                                      <p:tavLst>
                                        <p:tav tm="0">
                                          <p:val>
                                            <p:strVal val="#ppt_h"/>
                                          </p:val>
                                        </p:tav>
                                        <p:tav tm="100000">
                                          <p:val>
                                            <p:strVal val="#ppt_h"/>
                                          </p:val>
                                        </p:tav>
                                      </p:tavLst>
                                    </p:anim>
                                    <p:animEffect transition="in" filter="fade">
                                      <p:cBhvr>
                                        <p:cTn id="68" dur="1000"/>
                                        <p:tgtEl>
                                          <p:spTgt spid="48"/>
                                        </p:tgtEl>
                                      </p:cBhvr>
                                    </p:animEffect>
                                  </p:childTnLst>
                                </p:cTn>
                              </p:par>
                              <p:par>
                                <p:cTn id="69" presetID="50" presetClass="entr" presetSubtype="0" repeatCount="2000" decel="100000" fill="hold" nodeType="withEffect">
                                  <p:stCondLst>
                                    <p:cond delay="0"/>
                                  </p:stCondLst>
                                  <p:childTnLst>
                                    <p:set>
                                      <p:cBhvr>
                                        <p:cTn id="70" dur="1" fill="hold">
                                          <p:stCondLst>
                                            <p:cond delay="0"/>
                                          </p:stCondLst>
                                        </p:cTn>
                                        <p:tgtEl>
                                          <p:spTgt spid="45"/>
                                        </p:tgtEl>
                                        <p:attrNameLst>
                                          <p:attrName>style.visibility</p:attrName>
                                        </p:attrNameLst>
                                      </p:cBhvr>
                                      <p:to>
                                        <p:strVal val="visible"/>
                                      </p:to>
                                    </p:set>
                                    <p:anim calcmode="lin" valueType="num">
                                      <p:cBhvr>
                                        <p:cTn id="71" dur="1000" fill="hold"/>
                                        <p:tgtEl>
                                          <p:spTgt spid="45"/>
                                        </p:tgtEl>
                                        <p:attrNameLst>
                                          <p:attrName>ppt_w</p:attrName>
                                        </p:attrNameLst>
                                      </p:cBhvr>
                                      <p:tavLst>
                                        <p:tav tm="0">
                                          <p:val>
                                            <p:strVal val="#ppt_w+.3"/>
                                          </p:val>
                                        </p:tav>
                                        <p:tav tm="100000">
                                          <p:val>
                                            <p:strVal val="#ppt_w"/>
                                          </p:val>
                                        </p:tav>
                                      </p:tavLst>
                                    </p:anim>
                                    <p:anim calcmode="lin" valueType="num">
                                      <p:cBhvr>
                                        <p:cTn id="72" dur="1000" fill="hold"/>
                                        <p:tgtEl>
                                          <p:spTgt spid="45"/>
                                        </p:tgtEl>
                                        <p:attrNameLst>
                                          <p:attrName>ppt_h</p:attrName>
                                        </p:attrNameLst>
                                      </p:cBhvr>
                                      <p:tavLst>
                                        <p:tav tm="0">
                                          <p:val>
                                            <p:strVal val="#ppt_h"/>
                                          </p:val>
                                        </p:tav>
                                        <p:tav tm="100000">
                                          <p:val>
                                            <p:strVal val="#ppt_h"/>
                                          </p:val>
                                        </p:tav>
                                      </p:tavLst>
                                    </p:anim>
                                    <p:animEffect transition="in" filter="fade">
                                      <p:cBhvr>
                                        <p:cTn id="73" dur="1000"/>
                                        <p:tgtEl>
                                          <p:spTgt spid="45"/>
                                        </p:tgtEl>
                                      </p:cBhvr>
                                    </p:animEffect>
                                  </p:childTnLst>
                                </p:cTn>
                              </p:par>
                              <p:par>
                                <p:cTn id="74" presetID="50" presetClass="entr" presetSubtype="0" repeatCount="2000" decel="100000" fill="hold" nodeType="withEffect">
                                  <p:stCondLst>
                                    <p:cond delay="0"/>
                                  </p:stCondLst>
                                  <p:childTnLst>
                                    <p:set>
                                      <p:cBhvr>
                                        <p:cTn id="75" dur="1" fill="hold">
                                          <p:stCondLst>
                                            <p:cond delay="0"/>
                                          </p:stCondLst>
                                        </p:cTn>
                                        <p:tgtEl>
                                          <p:spTgt spid="50"/>
                                        </p:tgtEl>
                                        <p:attrNameLst>
                                          <p:attrName>style.visibility</p:attrName>
                                        </p:attrNameLst>
                                      </p:cBhvr>
                                      <p:to>
                                        <p:strVal val="visible"/>
                                      </p:to>
                                    </p:set>
                                    <p:anim calcmode="lin" valueType="num">
                                      <p:cBhvr>
                                        <p:cTn id="76" dur="1000" fill="hold"/>
                                        <p:tgtEl>
                                          <p:spTgt spid="50"/>
                                        </p:tgtEl>
                                        <p:attrNameLst>
                                          <p:attrName>ppt_w</p:attrName>
                                        </p:attrNameLst>
                                      </p:cBhvr>
                                      <p:tavLst>
                                        <p:tav tm="0">
                                          <p:val>
                                            <p:strVal val="#ppt_w+.3"/>
                                          </p:val>
                                        </p:tav>
                                        <p:tav tm="100000">
                                          <p:val>
                                            <p:strVal val="#ppt_w"/>
                                          </p:val>
                                        </p:tav>
                                      </p:tavLst>
                                    </p:anim>
                                    <p:anim calcmode="lin" valueType="num">
                                      <p:cBhvr>
                                        <p:cTn id="77" dur="1000" fill="hold"/>
                                        <p:tgtEl>
                                          <p:spTgt spid="50"/>
                                        </p:tgtEl>
                                        <p:attrNameLst>
                                          <p:attrName>ppt_h</p:attrName>
                                        </p:attrNameLst>
                                      </p:cBhvr>
                                      <p:tavLst>
                                        <p:tav tm="0">
                                          <p:val>
                                            <p:strVal val="#ppt_h"/>
                                          </p:val>
                                        </p:tav>
                                        <p:tav tm="100000">
                                          <p:val>
                                            <p:strVal val="#ppt_h"/>
                                          </p:val>
                                        </p:tav>
                                      </p:tavLst>
                                    </p:anim>
                                    <p:animEffect transition="in" filter="fade">
                                      <p:cBhvr>
                                        <p:cTn id="78" dur="1000"/>
                                        <p:tgtEl>
                                          <p:spTgt spid="50"/>
                                        </p:tgtEl>
                                      </p:cBhvr>
                                    </p:animEffect>
                                  </p:childTnLst>
                                </p:cTn>
                              </p:par>
                              <p:par>
                                <p:cTn id="79" presetID="50" presetClass="entr" presetSubtype="0" repeatCount="2000" decel="100000" fill="hold" nodeType="withEffect">
                                  <p:stCondLst>
                                    <p:cond delay="0"/>
                                  </p:stCondLst>
                                  <p:childTnLst>
                                    <p:set>
                                      <p:cBhvr>
                                        <p:cTn id="80" dur="1" fill="hold">
                                          <p:stCondLst>
                                            <p:cond delay="0"/>
                                          </p:stCondLst>
                                        </p:cTn>
                                        <p:tgtEl>
                                          <p:spTgt spid="49"/>
                                        </p:tgtEl>
                                        <p:attrNameLst>
                                          <p:attrName>style.visibility</p:attrName>
                                        </p:attrNameLst>
                                      </p:cBhvr>
                                      <p:to>
                                        <p:strVal val="visible"/>
                                      </p:to>
                                    </p:set>
                                    <p:anim calcmode="lin" valueType="num">
                                      <p:cBhvr>
                                        <p:cTn id="81" dur="1000" fill="hold"/>
                                        <p:tgtEl>
                                          <p:spTgt spid="49"/>
                                        </p:tgtEl>
                                        <p:attrNameLst>
                                          <p:attrName>ppt_w</p:attrName>
                                        </p:attrNameLst>
                                      </p:cBhvr>
                                      <p:tavLst>
                                        <p:tav tm="0">
                                          <p:val>
                                            <p:strVal val="#ppt_w+.3"/>
                                          </p:val>
                                        </p:tav>
                                        <p:tav tm="100000">
                                          <p:val>
                                            <p:strVal val="#ppt_w"/>
                                          </p:val>
                                        </p:tav>
                                      </p:tavLst>
                                    </p:anim>
                                    <p:anim calcmode="lin" valueType="num">
                                      <p:cBhvr>
                                        <p:cTn id="82" dur="1000" fill="hold"/>
                                        <p:tgtEl>
                                          <p:spTgt spid="49"/>
                                        </p:tgtEl>
                                        <p:attrNameLst>
                                          <p:attrName>ppt_h</p:attrName>
                                        </p:attrNameLst>
                                      </p:cBhvr>
                                      <p:tavLst>
                                        <p:tav tm="0">
                                          <p:val>
                                            <p:strVal val="#ppt_h"/>
                                          </p:val>
                                        </p:tav>
                                        <p:tav tm="100000">
                                          <p:val>
                                            <p:strVal val="#ppt_h"/>
                                          </p:val>
                                        </p:tav>
                                      </p:tavLst>
                                    </p:anim>
                                    <p:animEffect transition="in" filter="fade">
                                      <p:cBhvr>
                                        <p:cTn id="83" dur="1000"/>
                                        <p:tgtEl>
                                          <p:spTgt spid="49"/>
                                        </p:tgtEl>
                                      </p:cBhvr>
                                    </p:animEffect>
                                  </p:childTnLst>
                                </p:cTn>
                              </p:par>
                              <p:par>
                                <p:cTn id="84" presetID="50" presetClass="entr" presetSubtype="0" decel="100000" fill="hold" grpId="0" nodeType="withEffect">
                                  <p:stCondLst>
                                    <p:cond delay="0"/>
                                  </p:stCondLst>
                                  <p:childTnLst>
                                    <p:set>
                                      <p:cBhvr>
                                        <p:cTn id="85" dur="1" fill="hold">
                                          <p:stCondLst>
                                            <p:cond delay="0"/>
                                          </p:stCondLst>
                                        </p:cTn>
                                        <p:tgtEl>
                                          <p:spTgt spid="7"/>
                                        </p:tgtEl>
                                        <p:attrNameLst>
                                          <p:attrName>style.visibility</p:attrName>
                                        </p:attrNameLst>
                                      </p:cBhvr>
                                      <p:to>
                                        <p:strVal val="visible"/>
                                      </p:to>
                                    </p:set>
                                    <p:anim calcmode="lin" valueType="num">
                                      <p:cBhvr>
                                        <p:cTn id="86" dur="1000" fill="hold"/>
                                        <p:tgtEl>
                                          <p:spTgt spid="7"/>
                                        </p:tgtEl>
                                        <p:attrNameLst>
                                          <p:attrName>ppt_w</p:attrName>
                                        </p:attrNameLst>
                                      </p:cBhvr>
                                      <p:tavLst>
                                        <p:tav tm="0">
                                          <p:val>
                                            <p:strVal val="#ppt_w+.3"/>
                                          </p:val>
                                        </p:tav>
                                        <p:tav tm="100000">
                                          <p:val>
                                            <p:strVal val="#ppt_w"/>
                                          </p:val>
                                        </p:tav>
                                      </p:tavLst>
                                    </p:anim>
                                    <p:anim calcmode="lin" valueType="num">
                                      <p:cBhvr>
                                        <p:cTn id="87" dur="1000" fill="hold"/>
                                        <p:tgtEl>
                                          <p:spTgt spid="7"/>
                                        </p:tgtEl>
                                        <p:attrNameLst>
                                          <p:attrName>ppt_h</p:attrName>
                                        </p:attrNameLst>
                                      </p:cBhvr>
                                      <p:tavLst>
                                        <p:tav tm="0">
                                          <p:val>
                                            <p:strVal val="#ppt_h"/>
                                          </p:val>
                                        </p:tav>
                                        <p:tav tm="100000">
                                          <p:val>
                                            <p:strVal val="#ppt_h"/>
                                          </p:val>
                                        </p:tav>
                                      </p:tavLst>
                                    </p:anim>
                                    <p:animEffect transition="in" filter="fade">
                                      <p:cBhvr>
                                        <p:cTn id="88"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51" grpId="0"/>
      <p:bldP spid="2" grpId="0"/>
      <p:bldP spid="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ectangle 43"/>
          <p:cNvSpPr/>
          <p:nvPr/>
        </p:nvSpPr>
        <p:spPr>
          <a:xfrm>
            <a:off x="0" y="0"/>
            <a:ext cx="9211962" cy="6611779"/>
          </a:xfrm>
          <a:prstGeom prst="rect">
            <a:avLst/>
          </a:prstGeom>
          <a:solidFill>
            <a:schemeClr val="tx1"/>
          </a:solidFill>
          <a:ln>
            <a:no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FFFF00"/>
              </a:solidFill>
              <a:effectLst/>
              <a:uLnTx/>
              <a:uFillTx/>
              <a:latin typeface="Times New Roman" panose="02020603050405020304" pitchFamily="18" charset="0"/>
              <a:ea typeface="+mn-ea"/>
              <a:cs typeface="Times New Roman" panose="02020603050405020304" pitchFamily="18" charset="0"/>
            </a:endParaRPr>
          </a:p>
        </p:txBody>
      </p:sp>
      <p:sp>
        <p:nvSpPr>
          <p:cNvPr id="6" name="Rectangle 5"/>
          <p:cNvSpPr/>
          <p:nvPr/>
        </p:nvSpPr>
        <p:spPr>
          <a:xfrm>
            <a:off x="2971800" y="22477"/>
            <a:ext cx="352683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3600" b="1" i="0" u="none" strike="noStrike" kern="1200" cap="none" spc="0" normalizeH="0" baseline="0" noProof="0" dirty="0">
                <a:ln>
                  <a:noFill/>
                </a:ln>
                <a:solidFill>
                  <a:srgbClr val="FF33CC"/>
                </a:solidFill>
                <a:effectLst/>
                <a:uLnTx/>
                <a:uFillTx/>
                <a:latin typeface="Times New Roman" panose="02020603050405020304" pitchFamily="18" charset="0"/>
                <a:ea typeface="+mn-ea"/>
                <a:cs typeface="Times New Roman" panose="02020603050405020304" pitchFamily="18" charset="0"/>
              </a:rPr>
              <a:t>Timer Modes</a:t>
            </a:r>
          </a:p>
        </p:txBody>
      </p:sp>
      <p:sp>
        <p:nvSpPr>
          <p:cNvPr id="4" name="TextBox 3"/>
          <p:cNvSpPr txBox="1"/>
          <p:nvPr/>
        </p:nvSpPr>
        <p:spPr>
          <a:xfrm>
            <a:off x="56303" y="609600"/>
            <a:ext cx="9087697"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00"/>
                </a:solidFill>
                <a:effectLst/>
                <a:uLnTx/>
                <a:uFillTx/>
                <a:latin typeface="Times New Roman" panose="02020603050405020304" pitchFamily="18" charset="0"/>
                <a:ea typeface="+mn-ea"/>
                <a:cs typeface="Times New Roman" panose="02020603050405020304" pitchFamily="18" charset="0"/>
              </a:rPr>
              <a:t>If the count needs to be something other than 0xFFFF, use the Up mode</a:t>
            </a:r>
          </a:p>
        </p:txBody>
      </p:sp>
      <p:sp>
        <p:nvSpPr>
          <p:cNvPr id="7" name="Rectangle 6"/>
          <p:cNvSpPr/>
          <p:nvPr/>
        </p:nvSpPr>
        <p:spPr>
          <a:xfrm>
            <a:off x="0" y="6611779"/>
            <a:ext cx="9144000" cy="253916"/>
          </a:xfrm>
          <a:prstGeom prst="rect">
            <a:avLst/>
          </a:prstGeom>
          <a:solidFill>
            <a:schemeClr val="tx1"/>
          </a:solid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050" b="1" i="0" u="none" strike="noStrike" kern="1200" cap="none" spc="0" normalizeH="0" baseline="0" noProof="0" dirty="0">
                <a:ln>
                  <a:noFill/>
                </a:ln>
                <a:solidFill>
                  <a:srgbClr val="00FF00"/>
                </a:solidFill>
                <a:effectLst/>
                <a:uLnTx/>
                <a:uFillTx/>
                <a:latin typeface="Arial Black" panose="020B0A04020102020204" pitchFamily="34" charset="0"/>
                <a:ea typeface="+mn-ea"/>
                <a:cs typeface="Times New Roman" panose="02020603050405020304" pitchFamily="18" charset="0"/>
              </a:rPr>
              <a:t>Dr. Nabeeh Kandalaft		EGR226 Grand valley State University		</a:t>
            </a:r>
          </a:p>
        </p:txBody>
      </p:sp>
      <p:sp>
        <p:nvSpPr>
          <p:cNvPr id="19" name="Rectangle 18"/>
          <p:cNvSpPr/>
          <p:nvPr/>
        </p:nvSpPr>
        <p:spPr>
          <a:xfrm>
            <a:off x="2057400" y="5786735"/>
            <a:ext cx="7400021"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00"/>
                </a:solidFill>
                <a:effectLst/>
                <a:uLnTx/>
                <a:uFillTx/>
                <a:latin typeface="Times New Roman" panose="02020603050405020304" pitchFamily="18" charset="0"/>
                <a:ea typeface="+mn-ea"/>
                <a:cs typeface="Times New Roman" panose="02020603050405020304" pitchFamily="18" charset="0"/>
              </a:rPr>
              <a:t>Or the Up/down mode (see the Technical Reference for details)</a:t>
            </a:r>
          </a:p>
        </p:txBody>
      </p:sp>
      <p:grpSp>
        <p:nvGrpSpPr>
          <p:cNvPr id="20" name="Group 19"/>
          <p:cNvGrpSpPr/>
          <p:nvPr/>
        </p:nvGrpSpPr>
        <p:grpSpPr>
          <a:xfrm>
            <a:off x="746893" y="3633825"/>
            <a:ext cx="7096315" cy="2202364"/>
            <a:chOff x="724239" y="3495736"/>
            <a:chExt cx="7096315" cy="2202364"/>
          </a:xfrm>
        </p:grpSpPr>
        <p:sp>
          <p:nvSpPr>
            <p:cNvPr id="21" name="TextBox 20"/>
            <p:cNvSpPr txBox="1"/>
            <p:nvPr/>
          </p:nvSpPr>
          <p:spPr>
            <a:xfrm>
              <a:off x="724239" y="3936664"/>
              <a:ext cx="1231940" cy="338554"/>
            </a:xfrm>
            <a:prstGeom prst="rect">
              <a:avLst/>
            </a:prstGeom>
            <a:noFill/>
          </p:spPr>
          <p:txBody>
            <a:bodyPr wrap="none" rtlCol="0">
              <a:spAutoFit/>
            </a:bodyPr>
            <a:lstStyle>
              <a:defPPr>
                <a:defRPr lang="en-US"/>
              </a:defPPr>
              <a:lvl1pPr>
                <a:defRPr sz="1600" b="1">
                  <a:solidFill>
                    <a:srgbClr val="00FF00"/>
                  </a:solidFill>
                  <a:latin typeface="Arial Black" panose="020B0A04020102020204" pitchFamily="34" charset="0"/>
                  <a:cs typeface="Times New Roman" panose="02020603050405020304" pitchFamily="18"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FF00"/>
                  </a:solidFill>
                  <a:effectLst/>
                  <a:uLnTx/>
                  <a:uFillTx/>
                  <a:latin typeface="Arial Black" panose="020B0A04020102020204" pitchFamily="34" charset="0"/>
                  <a:ea typeface="+mn-ea"/>
                  <a:cs typeface="Times New Roman" panose="02020603050405020304" pitchFamily="18" charset="0"/>
                </a:rPr>
                <a:t>TAxCCR0</a:t>
              </a:r>
            </a:p>
          </p:txBody>
        </p:sp>
        <p:cxnSp>
          <p:nvCxnSpPr>
            <p:cNvPr id="22" name="Straight Connector 21"/>
            <p:cNvCxnSpPr/>
            <p:nvPr/>
          </p:nvCxnSpPr>
          <p:spPr>
            <a:xfrm flipV="1">
              <a:off x="1419754" y="5494481"/>
              <a:ext cx="640080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V="1">
              <a:off x="1956318" y="4074815"/>
              <a:ext cx="1422127" cy="1403199"/>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3395801" y="4076283"/>
              <a:ext cx="1419912" cy="1401731"/>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1935944" y="3640241"/>
              <a:ext cx="0" cy="2057859"/>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1935944" y="4064470"/>
              <a:ext cx="5852160" cy="0"/>
            </a:xfrm>
            <a:prstGeom prst="line">
              <a:avLst/>
            </a:prstGeom>
            <a:ln w="38100">
              <a:solidFill>
                <a:srgbClr val="FF33CC"/>
              </a:solidFill>
              <a:prstDash val="sysDash"/>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927010" y="3495736"/>
              <a:ext cx="1002197"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FF00"/>
                  </a:solidFill>
                  <a:effectLst/>
                  <a:uLnTx/>
                  <a:uFillTx/>
                  <a:latin typeface="Arial Black" panose="020B0A04020102020204" pitchFamily="34" charset="0"/>
                  <a:ea typeface="+mn-ea"/>
                  <a:cs typeface="Times New Roman" panose="02020603050405020304" pitchFamily="18" charset="0"/>
                </a:rPr>
                <a:t>0FFFFh</a:t>
              </a:r>
            </a:p>
          </p:txBody>
        </p:sp>
        <p:cxnSp>
          <p:nvCxnSpPr>
            <p:cNvPr id="28" name="Straight Connector 27"/>
            <p:cNvCxnSpPr/>
            <p:nvPr/>
          </p:nvCxnSpPr>
          <p:spPr>
            <a:xfrm flipV="1">
              <a:off x="4789967" y="4083251"/>
              <a:ext cx="1422127" cy="1403199"/>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6229450" y="4084719"/>
              <a:ext cx="1419912" cy="1401731"/>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0" name="Group 29"/>
          <p:cNvGrpSpPr/>
          <p:nvPr/>
        </p:nvGrpSpPr>
        <p:grpSpPr>
          <a:xfrm>
            <a:off x="726657" y="1269726"/>
            <a:ext cx="7116551" cy="2160872"/>
            <a:chOff x="704003" y="3537228"/>
            <a:chExt cx="7116551" cy="2160872"/>
          </a:xfrm>
        </p:grpSpPr>
        <p:sp>
          <p:nvSpPr>
            <p:cNvPr id="31" name="TextBox 30"/>
            <p:cNvSpPr txBox="1"/>
            <p:nvPr/>
          </p:nvSpPr>
          <p:spPr>
            <a:xfrm>
              <a:off x="704003" y="3910123"/>
              <a:ext cx="1231940" cy="338554"/>
            </a:xfrm>
            <a:prstGeom prst="rect">
              <a:avLst/>
            </a:prstGeom>
            <a:noFill/>
          </p:spPr>
          <p:txBody>
            <a:bodyPr wrap="none" rtlCol="0">
              <a:spAutoFit/>
            </a:bodyPr>
            <a:lstStyle>
              <a:defPPr>
                <a:defRPr lang="en-US"/>
              </a:defPPr>
              <a:lvl1pPr>
                <a:defRPr sz="1600" b="1">
                  <a:solidFill>
                    <a:srgbClr val="00FF00"/>
                  </a:solidFill>
                  <a:latin typeface="Arial Black" panose="020B0A04020102020204" pitchFamily="34" charset="0"/>
                  <a:cs typeface="Times New Roman" panose="02020603050405020304" pitchFamily="18"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FF00"/>
                  </a:solidFill>
                  <a:effectLst/>
                  <a:uLnTx/>
                  <a:uFillTx/>
                  <a:latin typeface="Arial Black" panose="020B0A04020102020204" pitchFamily="34" charset="0"/>
                  <a:ea typeface="+mn-ea"/>
                  <a:cs typeface="Times New Roman" panose="02020603050405020304" pitchFamily="18" charset="0"/>
                </a:rPr>
                <a:t>TAxCCR0</a:t>
              </a:r>
            </a:p>
          </p:txBody>
        </p:sp>
        <p:cxnSp>
          <p:nvCxnSpPr>
            <p:cNvPr id="32" name="Straight Connector 31"/>
            <p:cNvCxnSpPr/>
            <p:nvPr/>
          </p:nvCxnSpPr>
          <p:spPr>
            <a:xfrm flipV="1">
              <a:off x="1419754" y="5494481"/>
              <a:ext cx="640080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V="1">
              <a:off x="1956318" y="4074815"/>
              <a:ext cx="1422127" cy="1403199"/>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1935944" y="3640241"/>
              <a:ext cx="0" cy="2057859"/>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1935944" y="4064470"/>
              <a:ext cx="5852160" cy="0"/>
            </a:xfrm>
            <a:prstGeom prst="line">
              <a:avLst/>
            </a:prstGeom>
            <a:ln w="38100">
              <a:solidFill>
                <a:srgbClr val="FF33CC"/>
              </a:solidFill>
              <a:prstDash val="sysDash"/>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927009" y="3537228"/>
              <a:ext cx="1002197" cy="338554"/>
            </a:xfrm>
            <a:prstGeom prst="rect">
              <a:avLst/>
            </a:prstGeom>
            <a:noFill/>
          </p:spPr>
          <p:txBody>
            <a:bodyPr wrap="none" rtlCol="0">
              <a:spAutoFit/>
            </a:bodyPr>
            <a:lstStyle>
              <a:defPPr>
                <a:defRPr lang="en-US"/>
              </a:defPPr>
              <a:lvl1pPr>
                <a:defRPr sz="1600" b="1">
                  <a:solidFill>
                    <a:srgbClr val="00FF00"/>
                  </a:solidFill>
                  <a:latin typeface="Arial Black" panose="020B0A04020102020204" pitchFamily="34" charset="0"/>
                  <a:cs typeface="Times New Roman" panose="02020603050405020304" pitchFamily="18"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FF00"/>
                  </a:solidFill>
                  <a:effectLst/>
                  <a:uLnTx/>
                  <a:uFillTx/>
                  <a:latin typeface="Arial Black" panose="020B0A04020102020204" pitchFamily="34" charset="0"/>
                  <a:ea typeface="+mn-ea"/>
                  <a:cs typeface="Times New Roman" panose="02020603050405020304" pitchFamily="18" charset="0"/>
                </a:rPr>
                <a:t>0FFFFh</a:t>
              </a:r>
            </a:p>
          </p:txBody>
        </p:sp>
        <p:cxnSp>
          <p:nvCxnSpPr>
            <p:cNvPr id="37" name="Straight Connector 36"/>
            <p:cNvCxnSpPr/>
            <p:nvPr/>
          </p:nvCxnSpPr>
          <p:spPr>
            <a:xfrm flipV="1">
              <a:off x="4789967" y="4083251"/>
              <a:ext cx="1422127" cy="1403199"/>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3378445" y="4083251"/>
              <a:ext cx="0" cy="141123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V="1">
              <a:off x="3381462" y="4074814"/>
              <a:ext cx="1422127" cy="1403199"/>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4803589" y="4083250"/>
              <a:ext cx="0" cy="141123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flipV="1">
              <a:off x="6225716" y="4066784"/>
              <a:ext cx="1422127" cy="1403199"/>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6225716" y="4083250"/>
              <a:ext cx="0" cy="141123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 name="Rectangle 1"/>
          <p:cNvSpPr/>
          <p:nvPr/>
        </p:nvSpPr>
        <p:spPr>
          <a:xfrm>
            <a:off x="4838367" y="1840114"/>
            <a:ext cx="1175322"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FF00"/>
                </a:solidFill>
                <a:effectLst/>
                <a:uLnTx/>
                <a:uFillTx/>
                <a:latin typeface="Arial Black" panose="020B0A04020102020204" pitchFamily="34" charset="0"/>
                <a:ea typeface="+mn-ea"/>
                <a:cs typeface="Times New Roman" panose="02020603050405020304" pitchFamily="18" charset="0"/>
              </a:rPr>
              <a:t>Up mode</a:t>
            </a:r>
          </a:p>
        </p:txBody>
      </p:sp>
      <p:sp>
        <p:nvSpPr>
          <p:cNvPr id="43" name="Rectangle 42"/>
          <p:cNvSpPr/>
          <p:nvPr/>
        </p:nvSpPr>
        <p:spPr>
          <a:xfrm>
            <a:off x="5386934" y="5090877"/>
            <a:ext cx="1900970"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FF00"/>
                </a:solidFill>
                <a:effectLst/>
                <a:uLnTx/>
                <a:uFillTx/>
                <a:latin typeface="Arial Black" panose="020B0A04020102020204" pitchFamily="34" charset="0"/>
                <a:ea typeface="+mn-ea"/>
                <a:cs typeface="Times New Roman" panose="02020603050405020304" pitchFamily="18" charset="0"/>
              </a:rPr>
              <a:t>Up/down mode </a:t>
            </a:r>
          </a:p>
        </p:txBody>
      </p:sp>
    </p:spTree>
    <p:extLst>
      <p:ext uri="{BB962C8B-B14F-4D97-AF65-F5344CB8AC3E}">
        <p14:creationId xmlns:p14="http://schemas.microsoft.com/office/powerpoint/2010/main" val="1170460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fade">
                                      <p:cBhvr>
                                        <p:cTn id="12" dur="1000"/>
                                        <p:tgtEl>
                                          <p:spTgt spid="30"/>
                                        </p:tgtEl>
                                      </p:cBhvr>
                                    </p:animEffect>
                                    <p:anim calcmode="lin" valueType="num">
                                      <p:cBhvr>
                                        <p:cTn id="13" dur="1000" fill="hold"/>
                                        <p:tgtEl>
                                          <p:spTgt spid="30"/>
                                        </p:tgtEl>
                                        <p:attrNameLst>
                                          <p:attrName>ppt_x</p:attrName>
                                        </p:attrNameLst>
                                      </p:cBhvr>
                                      <p:tavLst>
                                        <p:tav tm="0">
                                          <p:val>
                                            <p:strVal val="#ppt_x"/>
                                          </p:val>
                                        </p:tav>
                                        <p:tav tm="100000">
                                          <p:val>
                                            <p:strVal val="#ppt_x"/>
                                          </p:val>
                                        </p:tav>
                                      </p:tavLst>
                                    </p:anim>
                                    <p:anim calcmode="lin" valueType="num">
                                      <p:cBhvr>
                                        <p:cTn id="14" dur="1000" fill="hold"/>
                                        <p:tgtEl>
                                          <p:spTgt spid="30"/>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1000"/>
                                        <p:tgtEl>
                                          <p:spTgt spid="4"/>
                                        </p:tgtEl>
                                      </p:cBhvr>
                                    </p:animEffect>
                                    <p:anim calcmode="lin" valueType="num">
                                      <p:cBhvr>
                                        <p:cTn id="18" dur="1000" fill="hold"/>
                                        <p:tgtEl>
                                          <p:spTgt spid="4"/>
                                        </p:tgtEl>
                                        <p:attrNameLst>
                                          <p:attrName>ppt_x</p:attrName>
                                        </p:attrNameLst>
                                      </p:cBhvr>
                                      <p:tavLst>
                                        <p:tav tm="0">
                                          <p:val>
                                            <p:strVal val="#ppt_x"/>
                                          </p:val>
                                        </p:tav>
                                        <p:tav tm="100000">
                                          <p:val>
                                            <p:strVal val="#ppt_x"/>
                                          </p:val>
                                        </p:tav>
                                      </p:tavLst>
                                    </p:anim>
                                    <p:anim calcmode="lin" valueType="num">
                                      <p:cBhvr>
                                        <p:cTn id="1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fade">
                                      <p:cBhvr>
                                        <p:cTn id="24" dur="1000"/>
                                        <p:tgtEl>
                                          <p:spTgt spid="20"/>
                                        </p:tgtEl>
                                      </p:cBhvr>
                                    </p:animEffect>
                                    <p:anim calcmode="lin" valueType="num">
                                      <p:cBhvr>
                                        <p:cTn id="25" dur="1000" fill="hold"/>
                                        <p:tgtEl>
                                          <p:spTgt spid="20"/>
                                        </p:tgtEl>
                                        <p:attrNameLst>
                                          <p:attrName>ppt_x</p:attrName>
                                        </p:attrNameLst>
                                      </p:cBhvr>
                                      <p:tavLst>
                                        <p:tav tm="0">
                                          <p:val>
                                            <p:strVal val="#ppt_x"/>
                                          </p:val>
                                        </p:tav>
                                        <p:tav tm="100000">
                                          <p:val>
                                            <p:strVal val="#ppt_x"/>
                                          </p:val>
                                        </p:tav>
                                      </p:tavLst>
                                    </p:anim>
                                    <p:anim calcmode="lin" valueType="num">
                                      <p:cBhvr>
                                        <p:cTn id="26" dur="1000" fill="hold"/>
                                        <p:tgtEl>
                                          <p:spTgt spid="20"/>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43"/>
                                        </p:tgtEl>
                                        <p:attrNameLst>
                                          <p:attrName>style.visibility</p:attrName>
                                        </p:attrNameLst>
                                      </p:cBhvr>
                                      <p:to>
                                        <p:strVal val="visible"/>
                                      </p:to>
                                    </p:set>
                                    <p:animEffect transition="in" filter="fade">
                                      <p:cBhvr>
                                        <p:cTn id="29" dur="1000"/>
                                        <p:tgtEl>
                                          <p:spTgt spid="43"/>
                                        </p:tgtEl>
                                      </p:cBhvr>
                                    </p:animEffect>
                                    <p:anim calcmode="lin" valueType="num">
                                      <p:cBhvr>
                                        <p:cTn id="30" dur="1000" fill="hold"/>
                                        <p:tgtEl>
                                          <p:spTgt spid="43"/>
                                        </p:tgtEl>
                                        <p:attrNameLst>
                                          <p:attrName>ppt_x</p:attrName>
                                        </p:attrNameLst>
                                      </p:cBhvr>
                                      <p:tavLst>
                                        <p:tav tm="0">
                                          <p:val>
                                            <p:strVal val="#ppt_x"/>
                                          </p:val>
                                        </p:tav>
                                        <p:tav tm="100000">
                                          <p:val>
                                            <p:strVal val="#ppt_x"/>
                                          </p:val>
                                        </p:tav>
                                      </p:tavLst>
                                    </p:anim>
                                    <p:anim calcmode="lin" valueType="num">
                                      <p:cBhvr>
                                        <p:cTn id="31" dur="1000" fill="hold"/>
                                        <p:tgtEl>
                                          <p:spTgt spid="43"/>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19"/>
                                        </p:tgtEl>
                                        <p:attrNameLst>
                                          <p:attrName>style.visibility</p:attrName>
                                        </p:attrNameLst>
                                      </p:cBhvr>
                                      <p:to>
                                        <p:strVal val="visible"/>
                                      </p:to>
                                    </p:set>
                                    <p:animEffect transition="in" filter="fade">
                                      <p:cBhvr>
                                        <p:cTn id="34" dur="1000"/>
                                        <p:tgtEl>
                                          <p:spTgt spid="19"/>
                                        </p:tgtEl>
                                      </p:cBhvr>
                                    </p:animEffect>
                                    <p:anim calcmode="lin" valueType="num">
                                      <p:cBhvr>
                                        <p:cTn id="35" dur="1000" fill="hold"/>
                                        <p:tgtEl>
                                          <p:spTgt spid="19"/>
                                        </p:tgtEl>
                                        <p:attrNameLst>
                                          <p:attrName>ppt_x</p:attrName>
                                        </p:attrNameLst>
                                      </p:cBhvr>
                                      <p:tavLst>
                                        <p:tav tm="0">
                                          <p:val>
                                            <p:strVal val="#ppt_x"/>
                                          </p:val>
                                        </p:tav>
                                        <p:tav tm="100000">
                                          <p:val>
                                            <p:strVal val="#ppt_x"/>
                                          </p:val>
                                        </p:tav>
                                      </p:tavLst>
                                    </p:anim>
                                    <p:anim calcmode="lin" valueType="num">
                                      <p:cBhvr>
                                        <p:cTn id="36"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9" grpId="0"/>
      <p:bldP spid="2" grpId="0"/>
      <p:bldP spid="4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 name="Rectangle 127"/>
          <p:cNvSpPr/>
          <p:nvPr/>
        </p:nvSpPr>
        <p:spPr>
          <a:xfrm>
            <a:off x="0" y="0"/>
            <a:ext cx="9144000" cy="6611779"/>
          </a:xfrm>
          <a:prstGeom prst="rect">
            <a:avLst/>
          </a:prstGeom>
          <a:solidFill>
            <a:schemeClr val="tx1"/>
          </a:solidFill>
          <a:ln>
            <a:no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FFFF00"/>
              </a:solidFill>
              <a:effectLst/>
              <a:uLnTx/>
              <a:uFillTx/>
              <a:latin typeface="Times New Roman" panose="02020603050405020304" pitchFamily="18" charset="0"/>
              <a:ea typeface="+mn-ea"/>
              <a:cs typeface="Times New Roman" panose="02020603050405020304" pitchFamily="18" charset="0"/>
            </a:endParaRPr>
          </a:p>
        </p:txBody>
      </p:sp>
      <p:cxnSp>
        <p:nvCxnSpPr>
          <p:cNvPr id="127" name="Straight Connector 126"/>
          <p:cNvCxnSpPr/>
          <p:nvPr/>
        </p:nvCxnSpPr>
        <p:spPr>
          <a:xfrm>
            <a:off x="4307986" y="2567558"/>
            <a:ext cx="0" cy="3449472"/>
          </a:xfrm>
          <a:prstGeom prst="line">
            <a:avLst/>
          </a:prstGeom>
          <a:ln w="19050">
            <a:solidFill>
              <a:srgbClr val="FFFF00"/>
            </a:solidFill>
            <a:prstDash val="sysDash"/>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2639822" y="-21013"/>
            <a:ext cx="3443443"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800" b="1" i="0" u="none" strike="noStrike" kern="1200" cap="none" spc="0" normalizeH="0" baseline="0" noProof="0" dirty="0">
                <a:ln>
                  <a:noFill/>
                </a:ln>
                <a:solidFill>
                  <a:srgbClr val="FF33CC"/>
                </a:solidFill>
                <a:effectLst/>
                <a:uLnTx/>
                <a:uFillTx/>
                <a:latin typeface="Times New Roman" panose="02020603050405020304" pitchFamily="18" charset="0"/>
                <a:ea typeface="+mn-ea"/>
                <a:cs typeface="Times New Roman" panose="02020603050405020304" pitchFamily="18" charset="0"/>
              </a:rPr>
              <a:t>Timer Output Modes</a:t>
            </a:r>
          </a:p>
        </p:txBody>
      </p:sp>
      <p:sp>
        <p:nvSpPr>
          <p:cNvPr id="4" name="Rectangle 3"/>
          <p:cNvSpPr/>
          <p:nvPr/>
        </p:nvSpPr>
        <p:spPr>
          <a:xfrm>
            <a:off x="-33981" y="664112"/>
            <a:ext cx="9211962" cy="677108"/>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FF00"/>
                </a:solidFill>
                <a:effectLst/>
                <a:uLnTx/>
                <a:uFillTx/>
                <a:latin typeface="Times New Roman" panose="02020603050405020304" pitchFamily="18" charset="0"/>
                <a:ea typeface="+mn-ea"/>
                <a:cs typeface="Times New Roman" panose="02020603050405020304" pitchFamily="18" charset="0"/>
              </a:rPr>
              <a:t>The </a:t>
            </a:r>
            <a:r>
              <a:rPr kumimoji="0" lang="en-US" sz="1800" b="1" i="0" u="none" strike="noStrike" kern="1200" cap="none" spc="0" normalizeH="0" baseline="0" noProof="0" dirty="0" err="1">
                <a:ln>
                  <a:noFill/>
                </a:ln>
                <a:solidFill>
                  <a:srgbClr val="00FF00"/>
                </a:solidFill>
                <a:effectLst/>
                <a:uLnTx/>
                <a:uFillTx/>
                <a:latin typeface="Times New Roman" panose="02020603050405020304" pitchFamily="18" charset="0"/>
                <a:ea typeface="+mn-ea"/>
                <a:cs typeface="Times New Roman" panose="02020603050405020304" pitchFamily="18" charset="0"/>
              </a:rPr>
              <a:t>OUTn</a:t>
            </a:r>
            <a:r>
              <a:rPr kumimoji="0" lang="en-US" sz="1800" b="1" i="0" u="none" strike="noStrike" kern="1200" cap="none" spc="0" normalizeH="0" baseline="0" noProof="0" dirty="0">
                <a:ln>
                  <a:noFill/>
                </a:ln>
                <a:solidFill>
                  <a:srgbClr val="00FF00"/>
                </a:solidFill>
                <a:effectLst/>
                <a:uLnTx/>
                <a:uFillTx/>
                <a:latin typeface="Times New Roman" panose="02020603050405020304" pitchFamily="18" charset="0"/>
                <a:ea typeface="+mn-ea"/>
                <a:cs typeface="Times New Roman" panose="02020603050405020304" pitchFamily="18" charset="0"/>
              </a:rPr>
              <a:t> signal is changed when the timer </a:t>
            </a:r>
            <a:r>
              <a:rPr kumimoji="0" lang="en-US" sz="1800" b="1" i="1" u="none" strike="noStrike" kern="1200" cap="none" spc="0" normalizeH="0" baseline="0" noProof="0" dirty="0">
                <a:ln>
                  <a:noFill/>
                </a:ln>
                <a:solidFill>
                  <a:srgbClr val="00FF00"/>
                </a:solidFill>
                <a:effectLst/>
                <a:uLnTx/>
                <a:uFillTx/>
                <a:latin typeface="Times New Roman" panose="02020603050405020304" pitchFamily="18" charset="0"/>
                <a:ea typeface="+mn-ea"/>
                <a:cs typeface="Times New Roman" panose="02020603050405020304" pitchFamily="18" charset="0"/>
              </a:rPr>
              <a:t>counts </a:t>
            </a:r>
            <a:r>
              <a:rPr kumimoji="0" lang="en-US" sz="1800" b="1" i="0" u="none" strike="noStrike" kern="1200" cap="none" spc="0" normalizeH="0" baseline="0" noProof="0" dirty="0">
                <a:ln>
                  <a:noFill/>
                </a:ln>
                <a:solidFill>
                  <a:srgbClr val="00FF00"/>
                </a:solidFill>
                <a:effectLst/>
                <a:uLnTx/>
                <a:uFillTx/>
                <a:latin typeface="Times New Roman" panose="02020603050405020304" pitchFamily="18" charset="0"/>
                <a:ea typeface="+mn-ea"/>
                <a:cs typeface="Times New Roman" panose="02020603050405020304" pitchFamily="18" charset="0"/>
              </a:rPr>
              <a:t>up to the</a:t>
            </a:r>
            <a:r>
              <a:rPr kumimoji="0" lang="en-US" sz="2000" b="1" i="1" u="sng" strike="noStrike" kern="1200" cap="none" spc="0" normalizeH="0" baseline="0" noProof="0" dirty="0">
                <a:ln>
                  <a:noFill/>
                </a:ln>
                <a:solidFill>
                  <a:srgbClr val="00FF0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 </a:t>
            </a:r>
            <a:r>
              <a:rPr kumimoji="0" lang="en-US" sz="2000" b="1" i="1" u="sng" strike="noStrike" kern="1200" cap="none" spc="0" normalizeH="0" baseline="0" noProof="0" dirty="0" err="1">
                <a:ln>
                  <a:noFill/>
                </a:ln>
                <a:solidFill>
                  <a:srgbClr val="FF33CC"/>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TAxCCRn</a:t>
            </a:r>
            <a:r>
              <a:rPr kumimoji="0" lang="en-US" sz="2000" b="1" i="1" u="sng" strike="noStrike" kern="1200" cap="none" spc="0" normalizeH="0" baseline="0" noProof="0" dirty="0">
                <a:ln>
                  <a:noFill/>
                </a:ln>
                <a:solidFill>
                  <a:srgbClr val="00FF0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 </a:t>
            </a:r>
            <a:r>
              <a:rPr kumimoji="0" lang="en-US" sz="1800" b="1" i="0" u="none" strike="noStrike" kern="1200" cap="none" spc="0" normalizeH="0" baseline="0" noProof="0" dirty="0">
                <a:ln>
                  <a:noFill/>
                </a:ln>
                <a:solidFill>
                  <a:srgbClr val="00FF00"/>
                </a:solidFill>
                <a:effectLst/>
                <a:uLnTx/>
                <a:uFillTx/>
                <a:latin typeface="Times New Roman" panose="02020603050405020304" pitchFamily="18" charset="0"/>
                <a:ea typeface="+mn-ea"/>
                <a:cs typeface="Times New Roman" panose="02020603050405020304" pitchFamily="18" charset="0"/>
              </a:rPr>
              <a:t>value and rolls from </a:t>
            </a:r>
            <a:r>
              <a:rPr kumimoji="0" lang="en-US" sz="1800" b="1" i="0" u="sng" strike="noStrike" kern="1200" cap="none" spc="0" normalizeH="0" baseline="0" noProof="0" dirty="0">
                <a:ln>
                  <a:noFill/>
                </a:ln>
                <a:solidFill>
                  <a:srgbClr val="FF33CC"/>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TAxCCR0</a:t>
            </a:r>
            <a:r>
              <a:rPr kumimoji="0" lang="en-US" sz="1800" b="1" i="0" u="none" strike="noStrike" kern="1200" cap="none" spc="0" normalizeH="0" baseline="0" noProof="0" dirty="0">
                <a:ln>
                  <a:noFill/>
                </a:ln>
                <a:solidFill>
                  <a:srgbClr val="FF33CC"/>
                </a:solidFill>
                <a:effectLst/>
                <a:uLnTx/>
                <a:uFillTx/>
                <a:latin typeface="Times New Roman" panose="02020603050405020304" pitchFamily="18" charset="0"/>
                <a:ea typeface="+mn-ea"/>
                <a:cs typeface="Times New Roman" panose="02020603050405020304" pitchFamily="18" charset="0"/>
              </a:rPr>
              <a:t> </a:t>
            </a:r>
            <a:r>
              <a:rPr kumimoji="0" lang="en-US" sz="1800" b="1" i="0" u="none" strike="noStrike" kern="1200" cap="none" spc="0" normalizeH="0" baseline="0" noProof="0" dirty="0">
                <a:ln>
                  <a:noFill/>
                </a:ln>
                <a:solidFill>
                  <a:srgbClr val="00FF00"/>
                </a:solidFill>
                <a:effectLst/>
                <a:uLnTx/>
                <a:uFillTx/>
                <a:latin typeface="Times New Roman" panose="02020603050405020304" pitchFamily="18" charset="0"/>
                <a:ea typeface="+mn-ea"/>
                <a:cs typeface="Times New Roman" panose="02020603050405020304" pitchFamily="18" charset="0"/>
              </a:rPr>
              <a:t>to zero, depending on the output mode.</a:t>
            </a:r>
          </a:p>
        </p:txBody>
      </p:sp>
      <p:sp>
        <p:nvSpPr>
          <p:cNvPr id="7" name="Rectangle 6"/>
          <p:cNvSpPr/>
          <p:nvPr/>
        </p:nvSpPr>
        <p:spPr>
          <a:xfrm>
            <a:off x="0" y="6611779"/>
            <a:ext cx="9144000" cy="253916"/>
          </a:xfrm>
          <a:prstGeom prst="rect">
            <a:avLst/>
          </a:prstGeom>
          <a:solidFill>
            <a:schemeClr val="tx1"/>
          </a:solid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050" b="1" i="0" u="none" strike="noStrike" kern="1200" cap="none" spc="0" normalizeH="0" baseline="0" noProof="0" dirty="0">
                <a:ln>
                  <a:noFill/>
                </a:ln>
                <a:solidFill>
                  <a:srgbClr val="00FF00"/>
                </a:solidFill>
                <a:effectLst/>
                <a:uLnTx/>
                <a:uFillTx/>
                <a:latin typeface="Arial Black" panose="020B0A04020102020204" pitchFamily="34" charset="0"/>
                <a:ea typeface="+mn-ea"/>
                <a:cs typeface="Times New Roman" panose="02020603050405020304" pitchFamily="18" charset="0"/>
              </a:rPr>
              <a:t>Dr. Nabeeh Kandalaft		EGR226 Grand valley State University		</a:t>
            </a:r>
          </a:p>
        </p:txBody>
      </p:sp>
      <p:sp>
        <p:nvSpPr>
          <p:cNvPr id="240" name="TextBox 239"/>
          <p:cNvSpPr txBox="1"/>
          <p:nvPr/>
        </p:nvSpPr>
        <p:spPr>
          <a:xfrm>
            <a:off x="1262124" y="2392986"/>
            <a:ext cx="990464" cy="307777"/>
          </a:xfrm>
          <a:prstGeom prst="rect">
            <a:avLst/>
          </a:prstGeom>
          <a:noFill/>
        </p:spPr>
        <p:txBody>
          <a:bodyPr wrap="none" rtlCol="0">
            <a:spAutoFit/>
          </a:bodyPr>
          <a:lstStyle>
            <a:defPPr>
              <a:defRPr lang="en-US"/>
            </a:defPPr>
            <a:lvl1pPr>
              <a:defRPr sz="1400" b="1">
                <a:latin typeface="Times New Roman" panose="02020603050405020304" pitchFamily="18" charset="0"/>
                <a:cs typeface="Times New Roman" panose="02020603050405020304" pitchFamily="18"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FF00"/>
                </a:solidFill>
                <a:effectLst/>
                <a:uLnTx/>
                <a:uFillTx/>
                <a:latin typeface="Times New Roman" panose="02020603050405020304" pitchFamily="18" charset="0"/>
                <a:ea typeface="+mn-ea"/>
                <a:cs typeface="Times New Roman" panose="02020603050405020304" pitchFamily="18" charset="0"/>
              </a:rPr>
              <a:t>TAxCCR1</a:t>
            </a:r>
          </a:p>
        </p:txBody>
      </p:sp>
      <p:cxnSp>
        <p:nvCxnSpPr>
          <p:cNvPr id="241" name="Straight Connector 240"/>
          <p:cNvCxnSpPr/>
          <p:nvPr/>
        </p:nvCxnSpPr>
        <p:spPr>
          <a:xfrm flipV="1">
            <a:off x="1948137" y="3141490"/>
            <a:ext cx="4469641" cy="0"/>
          </a:xfrm>
          <a:prstGeom prst="line">
            <a:avLst/>
          </a:prstGeom>
          <a:ln w="38100">
            <a:solidFill>
              <a:srgbClr val="FF6600"/>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42" name="Straight Connector 241"/>
          <p:cNvCxnSpPr/>
          <p:nvPr/>
        </p:nvCxnSpPr>
        <p:spPr>
          <a:xfrm flipV="1">
            <a:off x="2322816" y="2269121"/>
            <a:ext cx="993063" cy="862250"/>
          </a:xfrm>
          <a:prstGeom prst="line">
            <a:avLst/>
          </a:prstGeom>
          <a:ln w="38100">
            <a:solidFill>
              <a:srgbClr val="FF33CC"/>
            </a:solidFill>
          </a:ln>
        </p:spPr>
        <p:style>
          <a:lnRef idx="1">
            <a:schemeClr val="accent1"/>
          </a:lnRef>
          <a:fillRef idx="0">
            <a:schemeClr val="accent1"/>
          </a:fillRef>
          <a:effectRef idx="0">
            <a:schemeClr val="accent1"/>
          </a:effectRef>
          <a:fontRef idx="minor">
            <a:schemeClr val="tx1"/>
          </a:fontRef>
        </p:style>
      </p:cxnSp>
      <p:cxnSp>
        <p:nvCxnSpPr>
          <p:cNvPr id="243" name="Straight Connector 242"/>
          <p:cNvCxnSpPr/>
          <p:nvPr/>
        </p:nvCxnSpPr>
        <p:spPr>
          <a:xfrm>
            <a:off x="2308589" y="2002076"/>
            <a:ext cx="0" cy="3863409"/>
          </a:xfrm>
          <a:prstGeom prst="line">
            <a:avLst/>
          </a:prstGeom>
          <a:ln w="38100">
            <a:solidFill>
              <a:srgbClr val="FF6600"/>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4" name="Straight Connector 243"/>
          <p:cNvCxnSpPr/>
          <p:nvPr/>
        </p:nvCxnSpPr>
        <p:spPr>
          <a:xfrm>
            <a:off x="2308589" y="2262764"/>
            <a:ext cx="4086529" cy="0"/>
          </a:xfrm>
          <a:prstGeom prst="line">
            <a:avLst/>
          </a:prstGeom>
          <a:ln w="19050">
            <a:solidFill>
              <a:srgbClr val="FFFF00"/>
            </a:solidFill>
            <a:prstDash val="sysDash"/>
          </a:ln>
        </p:spPr>
        <p:style>
          <a:lnRef idx="1">
            <a:schemeClr val="accent1"/>
          </a:lnRef>
          <a:fillRef idx="0">
            <a:schemeClr val="accent1"/>
          </a:fillRef>
          <a:effectRef idx="0">
            <a:schemeClr val="accent1"/>
          </a:effectRef>
          <a:fontRef idx="minor">
            <a:schemeClr val="tx1"/>
          </a:fontRef>
        </p:style>
      </p:cxnSp>
      <p:sp>
        <p:nvSpPr>
          <p:cNvPr id="245" name="TextBox 244"/>
          <p:cNvSpPr txBox="1"/>
          <p:nvPr/>
        </p:nvSpPr>
        <p:spPr>
          <a:xfrm>
            <a:off x="2000429" y="1752600"/>
            <a:ext cx="809837" cy="307777"/>
          </a:xfrm>
          <a:prstGeom prst="rect">
            <a:avLst/>
          </a:prstGeom>
          <a:noFill/>
        </p:spPr>
        <p:txBody>
          <a:bodyPr wrap="none" rtlCol="0">
            <a:spAutoFit/>
          </a:bodyPr>
          <a:lstStyle>
            <a:defPPr>
              <a:defRPr lang="en-US"/>
            </a:defPPr>
            <a:lvl1pPr>
              <a:defRPr sz="1600" b="1">
                <a:solidFill>
                  <a:srgbClr val="0033CC"/>
                </a:solidFill>
                <a:latin typeface="Times New Roman" panose="02020603050405020304" pitchFamily="18" charset="0"/>
                <a:cs typeface="Times New Roman" panose="02020603050405020304" pitchFamily="18"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33CC"/>
                </a:solidFill>
                <a:effectLst/>
                <a:uLnTx/>
                <a:uFillTx/>
                <a:latin typeface="Times New Roman" panose="02020603050405020304" pitchFamily="18" charset="0"/>
                <a:ea typeface="+mn-ea"/>
                <a:cs typeface="Times New Roman" panose="02020603050405020304" pitchFamily="18" charset="0"/>
              </a:rPr>
              <a:t>0FFFFh</a:t>
            </a:r>
          </a:p>
        </p:txBody>
      </p:sp>
      <p:cxnSp>
        <p:nvCxnSpPr>
          <p:cNvPr id="246" name="Straight Connector 245"/>
          <p:cNvCxnSpPr/>
          <p:nvPr/>
        </p:nvCxnSpPr>
        <p:spPr>
          <a:xfrm flipV="1">
            <a:off x="4301537" y="2274305"/>
            <a:ext cx="993063" cy="862250"/>
          </a:xfrm>
          <a:prstGeom prst="line">
            <a:avLst/>
          </a:prstGeom>
          <a:ln w="38100">
            <a:solidFill>
              <a:srgbClr val="FF33CC"/>
            </a:solidFill>
          </a:ln>
        </p:spPr>
        <p:style>
          <a:lnRef idx="1">
            <a:schemeClr val="accent1"/>
          </a:lnRef>
          <a:fillRef idx="0">
            <a:schemeClr val="accent1"/>
          </a:fillRef>
          <a:effectRef idx="0">
            <a:schemeClr val="accent1"/>
          </a:effectRef>
          <a:fontRef idx="minor">
            <a:schemeClr val="tx1"/>
          </a:fontRef>
        </p:style>
      </p:cxnSp>
      <p:cxnSp>
        <p:nvCxnSpPr>
          <p:cNvPr id="247" name="Straight Connector 246"/>
          <p:cNvCxnSpPr/>
          <p:nvPr/>
        </p:nvCxnSpPr>
        <p:spPr>
          <a:xfrm>
            <a:off x="3315879" y="2274305"/>
            <a:ext cx="0" cy="867185"/>
          </a:xfrm>
          <a:prstGeom prst="line">
            <a:avLst/>
          </a:prstGeom>
          <a:ln w="38100">
            <a:solidFill>
              <a:srgbClr val="FF33CC"/>
            </a:solidFill>
          </a:ln>
        </p:spPr>
        <p:style>
          <a:lnRef idx="1">
            <a:schemeClr val="accent1"/>
          </a:lnRef>
          <a:fillRef idx="0">
            <a:schemeClr val="accent1"/>
          </a:fillRef>
          <a:effectRef idx="0">
            <a:schemeClr val="accent1"/>
          </a:effectRef>
          <a:fontRef idx="minor">
            <a:schemeClr val="tx1"/>
          </a:fontRef>
        </p:style>
      </p:cxnSp>
      <p:cxnSp>
        <p:nvCxnSpPr>
          <p:cNvPr id="248" name="Straight Connector 247"/>
          <p:cNvCxnSpPr/>
          <p:nvPr/>
        </p:nvCxnSpPr>
        <p:spPr>
          <a:xfrm flipV="1">
            <a:off x="3317986" y="2269120"/>
            <a:ext cx="993063" cy="862250"/>
          </a:xfrm>
          <a:prstGeom prst="line">
            <a:avLst/>
          </a:prstGeom>
          <a:ln w="38100">
            <a:solidFill>
              <a:srgbClr val="FF33CC"/>
            </a:solidFill>
          </a:ln>
        </p:spPr>
        <p:style>
          <a:lnRef idx="1">
            <a:schemeClr val="accent1"/>
          </a:lnRef>
          <a:fillRef idx="0">
            <a:schemeClr val="accent1"/>
          </a:fillRef>
          <a:effectRef idx="0">
            <a:schemeClr val="accent1"/>
          </a:effectRef>
          <a:fontRef idx="minor">
            <a:schemeClr val="tx1"/>
          </a:fontRef>
        </p:style>
      </p:cxnSp>
      <p:cxnSp>
        <p:nvCxnSpPr>
          <p:cNvPr id="249" name="Straight Connector 248"/>
          <p:cNvCxnSpPr/>
          <p:nvPr/>
        </p:nvCxnSpPr>
        <p:spPr>
          <a:xfrm>
            <a:off x="4311049" y="2274304"/>
            <a:ext cx="0" cy="867185"/>
          </a:xfrm>
          <a:prstGeom prst="line">
            <a:avLst/>
          </a:prstGeom>
          <a:ln w="38100">
            <a:solidFill>
              <a:srgbClr val="FF33CC"/>
            </a:solidFill>
          </a:ln>
        </p:spPr>
        <p:style>
          <a:lnRef idx="1">
            <a:schemeClr val="accent1"/>
          </a:lnRef>
          <a:fillRef idx="0">
            <a:schemeClr val="accent1"/>
          </a:fillRef>
          <a:effectRef idx="0">
            <a:schemeClr val="accent1"/>
          </a:effectRef>
          <a:fontRef idx="minor">
            <a:schemeClr val="tx1"/>
          </a:fontRef>
        </p:style>
      </p:cxnSp>
      <p:cxnSp>
        <p:nvCxnSpPr>
          <p:cNvPr id="250" name="Straight Connector 249"/>
          <p:cNvCxnSpPr/>
          <p:nvPr/>
        </p:nvCxnSpPr>
        <p:spPr>
          <a:xfrm flipV="1">
            <a:off x="5304112" y="2905499"/>
            <a:ext cx="259208" cy="220938"/>
          </a:xfrm>
          <a:prstGeom prst="line">
            <a:avLst/>
          </a:prstGeom>
          <a:ln w="38100">
            <a:solidFill>
              <a:srgbClr val="FF33CC"/>
            </a:solidFill>
          </a:ln>
        </p:spPr>
        <p:style>
          <a:lnRef idx="1">
            <a:schemeClr val="accent1"/>
          </a:lnRef>
          <a:fillRef idx="0">
            <a:schemeClr val="accent1"/>
          </a:fillRef>
          <a:effectRef idx="0">
            <a:schemeClr val="accent1"/>
          </a:effectRef>
          <a:fontRef idx="minor">
            <a:schemeClr val="tx1"/>
          </a:fontRef>
        </p:style>
      </p:cxnSp>
      <p:cxnSp>
        <p:nvCxnSpPr>
          <p:cNvPr id="251" name="Straight Connector 250"/>
          <p:cNvCxnSpPr/>
          <p:nvPr/>
        </p:nvCxnSpPr>
        <p:spPr>
          <a:xfrm>
            <a:off x="5304112" y="2274304"/>
            <a:ext cx="0" cy="867185"/>
          </a:xfrm>
          <a:prstGeom prst="line">
            <a:avLst/>
          </a:prstGeom>
          <a:ln w="38100">
            <a:solidFill>
              <a:srgbClr val="FF33CC"/>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p:nvCxnSpPr>
        <p:spPr>
          <a:xfrm>
            <a:off x="2322816" y="2547491"/>
            <a:ext cx="4086529" cy="0"/>
          </a:xfrm>
          <a:prstGeom prst="line">
            <a:avLst/>
          </a:prstGeom>
          <a:ln w="19050">
            <a:solidFill>
              <a:srgbClr val="FFFF00"/>
            </a:solidFill>
            <a:prstDash val="sysDash"/>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a:xfrm>
            <a:off x="2992333" y="2535114"/>
            <a:ext cx="0" cy="3449472"/>
          </a:xfrm>
          <a:prstGeom prst="line">
            <a:avLst/>
          </a:prstGeom>
          <a:ln w="19050">
            <a:solidFill>
              <a:srgbClr val="FFFF00"/>
            </a:solidFill>
            <a:prstDash val="sysDash"/>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a:xfrm>
            <a:off x="3315879" y="2591302"/>
            <a:ext cx="0" cy="3380483"/>
          </a:xfrm>
          <a:prstGeom prst="line">
            <a:avLst/>
          </a:prstGeom>
          <a:ln w="19050">
            <a:solidFill>
              <a:srgbClr val="FFFF00"/>
            </a:solidFill>
            <a:prstDash val="sysDash"/>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a:off x="4002413" y="2546875"/>
            <a:ext cx="0" cy="3449472"/>
          </a:xfrm>
          <a:prstGeom prst="line">
            <a:avLst/>
          </a:prstGeom>
          <a:ln w="19050">
            <a:solidFill>
              <a:srgbClr val="FFFF00"/>
            </a:solidFill>
            <a:prstDash val="sysDash"/>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a:xfrm>
            <a:off x="4980566" y="2469798"/>
            <a:ext cx="0" cy="3566160"/>
          </a:xfrm>
          <a:prstGeom prst="line">
            <a:avLst/>
          </a:prstGeom>
          <a:ln w="19050">
            <a:solidFill>
              <a:srgbClr val="FFFF00"/>
            </a:solidFill>
            <a:prstDash val="sysDash"/>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p:nvCxnSpPr>
        <p:spPr>
          <a:xfrm>
            <a:off x="5304111" y="2591302"/>
            <a:ext cx="0" cy="3449472"/>
          </a:xfrm>
          <a:prstGeom prst="line">
            <a:avLst/>
          </a:prstGeom>
          <a:ln w="19050">
            <a:solidFill>
              <a:srgbClr val="FFFF00"/>
            </a:solidFill>
            <a:prstDash val="sysDash"/>
          </a:ln>
        </p:spPr>
        <p:style>
          <a:lnRef idx="1">
            <a:schemeClr val="accent1"/>
          </a:lnRef>
          <a:fillRef idx="0">
            <a:schemeClr val="accent1"/>
          </a:fillRef>
          <a:effectRef idx="0">
            <a:schemeClr val="accent1"/>
          </a:effectRef>
          <a:fontRef idx="minor">
            <a:schemeClr val="tx1"/>
          </a:fontRef>
        </p:style>
      </p:cxnSp>
      <p:sp>
        <p:nvSpPr>
          <p:cNvPr id="139" name="TextBox 138"/>
          <p:cNvSpPr txBox="1"/>
          <p:nvPr/>
        </p:nvSpPr>
        <p:spPr>
          <a:xfrm>
            <a:off x="1218789" y="2091817"/>
            <a:ext cx="990464" cy="307777"/>
          </a:xfrm>
          <a:prstGeom prst="rect">
            <a:avLst/>
          </a:prstGeom>
          <a:noFill/>
        </p:spPr>
        <p:txBody>
          <a:bodyPr wrap="none" rtlCol="0">
            <a:spAutoFit/>
          </a:bodyPr>
          <a:lstStyle>
            <a:defPPr>
              <a:defRPr lang="en-US"/>
            </a:defPPr>
            <a:lvl1pPr>
              <a:defRPr sz="1600" b="1">
                <a:solidFill>
                  <a:srgbClr val="00FF00"/>
                </a:solidFill>
                <a:latin typeface="Arial Black" panose="020B0A04020102020204" pitchFamily="34" charset="0"/>
                <a:cs typeface="Times New Roman" panose="02020603050405020304" pitchFamily="18"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FF00"/>
                </a:solidFill>
                <a:effectLst/>
                <a:uLnTx/>
                <a:uFillTx/>
                <a:latin typeface="Times New Roman" panose="02020603050405020304" pitchFamily="18" charset="0"/>
                <a:ea typeface="+mn-ea"/>
                <a:cs typeface="Times New Roman" panose="02020603050405020304" pitchFamily="18" charset="0"/>
              </a:rPr>
              <a:t>TAxCCR0</a:t>
            </a:r>
          </a:p>
        </p:txBody>
      </p:sp>
      <p:sp>
        <p:nvSpPr>
          <p:cNvPr id="140" name="TextBox 139"/>
          <p:cNvSpPr txBox="1"/>
          <p:nvPr/>
        </p:nvSpPr>
        <p:spPr>
          <a:xfrm>
            <a:off x="2017873" y="5880538"/>
            <a:ext cx="590226" cy="4001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00FF00"/>
                </a:solidFill>
                <a:effectLst/>
                <a:uLnTx/>
                <a:uFillTx/>
                <a:latin typeface="Times New Roman" panose="02020603050405020304" pitchFamily="18" charset="0"/>
                <a:ea typeface="+mn-ea"/>
                <a:cs typeface="Times New Roman" panose="02020603050405020304" pitchFamily="18" charset="0"/>
              </a:rPr>
              <a:t>EQU0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00FF00"/>
                </a:solidFill>
                <a:effectLst/>
                <a:uLnTx/>
                <a:uFillTx/>
                <a:latin typeface="Times New Roman" panose="02020603050405020304" pitchFamily="18" charset="0"/>
                <a:ea typeface="+mn-ea"/>
                <a:cs typeface="Times New Roman" panose="02020603050405020304" pitchFamily="18" charset="0"/>
              </a:rPr>
              <a:t>TAIFG</a:t>
            </a:r>
          </a:p>
        </p:txBody>
      </p:sp>
      <p:sp>
        <p:nvSpPr>
          <p:cNvPr id="142" name="TextBox 141"/>
          <p:cNvSpPr txBox="1"/>
          <p:nvPr/>
        </p:nvSpPr>
        <p:spPr>
          <a:xfrm>
            <a:off x="3058503" y="5967692"/>
            <a:ext cx="590226" cy="4001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00FF00"/>
                </a:solidFill>
                <a:effectLst/>
                <a:uLnTx/>
                <a:uFillTx/>
                <a:latin typeface="Times New Roman" panose="02020603050405020304" pitchFamily="18" charset="0"/>
                <a:ea typeface="+mn-ea"/>
                <a:cs typeface="Times New Roman" panose="02020603050405020304" pitchFamily="18" charset="0"/>
              </a:rPr>
              <a:t>EQU0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00FF00"/>
                </a:solidFill>
                <a:effectLst/>
                <a:uLnTx/>
                <a:uFillTx/>
                <a:latin typeface="Times New Roman" panose="02020603050405020304" pitchFamily="18" charset="0"/>
                <a:ea typeface="+mn-ea"/>
                <a:cs typeface="Times New Roman" panose="02020603050405020304" pitchFamily="18" charset="0"/>
              </a:rPr>
              <a:t>TAIFG</a:t>
            </a:r>
          </a:p>
        </p:txBody>
      </p:sp>
      <p:sp>
        <p:nvSpPr>
          <p:cNvPr id="143" name="TextBox 142"/>
          <p:cNvSpPr txBox="1"/>
          <p:nvPr/>
        </p:nvSpPr>
        <p:spPr>
          <a:xfrm>
            <a:off x="4084791" y="6007204"/>
            <a:ext cx="590226" cy="4001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00FF00"/>
                </a:solidFill>
                <a:effectLst/>
                <a:uLnTx/>
                <a:uFillTx/>
                <a:latin typeface="Times New Roman" panose="02020603050405020304" pitchFamily="18" charset="0"/>
                <a:ea typeface="+mn-ea"/>
                <a:cs typeface="Times New Roman" panose="02020603050405020304" pitchFamily="18" charset="0"/>
              </a:rPr>
              <a:t>EQU0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00FF00"/>
                </a:solidFill>
                <a:effectLst/>
                <a:uLnTx/>
                <a:uFillTx/>
                <a:latin typeface="Times New Roman" panose="02020603050405020304" pitchFamily="18" charset="0"/>
                <a:ea typeface="+mn-ea"/>
                <a:cs typeface="Times New Roman" panose="02020603050405020304" pitchFamily="18" charset="0"/>
              </a:rPr>
              <a:t>TAIFG</a:t>
            </a:r>
          </a:p>
        </p:txBody>
      </p:sp>
      <p:sp>
        <p:nvSpPr>
          <p:cNvPr id="144" name="Rectangle 143"/>
          <p:cNvSpPr/>
          <p:nvPr/>
        </p:nvSpPr>
        <p:spPr>
          <a:xfrm>
            <a:off x="2694531" y="5943445"/>
            <a:ext cx="526106" cy="246221"/>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00FF00"/>
                </a:solidFill>
                <a:effectLst/>
                <a:uLnTx/>
                <a:uFillTx/>
                <a:latin typeface="Times New Roman" panose="02020603050405020304" pitchFamily="18" charset="0"/>
                <a:ea typeface="+mn-ea"/>
                <a:cs typeface="Times New Roman" panose="02020603050405020304" pitchFamily="18" charset="0"/>
              </a:rPr>
              <a:t>EQU1</a:t>
            </a:r>
          </a:p>
        </p:txBody>
      </p:sp>
      <p:sp>
        <p:nvSpPr>
          <p:cNvPr id="145" name="Rectangle 144"/>
          <p:cNvSpPr/>
          <p:nvPr/>
        </p:nvSpPr>
        <p:spPr>
          <a:xfrm>
            <a:off x="3725412" y="5961531"/>
            <a:ext cx="526106" cy="246221"/>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00FF00"/>
                </a:solidFill>
                <a:effectLst/>
                <a:uLnTx/>
                <a:uFillTx/>
                <a:latin typeface="Times New Roman" panose="02020603050405020304" pitchFamily="18" charset="0"/>
                <a:ea typeface="+mn-ea"/>
                <a:cs typeface="Times New Roman" panose="02020603050405020304" pitchFamily="18" charset="0"/>
              </a:rPr>
              <a:t>EQU1</a:t>
            </a:r>
          </a:p>
        </p:txBody>
      </p:sp>
      <p:sp>
        <p:nvSpPr>
          <p:cNvPr id="146" name="TextBox 145"/>
          <p:cNvSpPr txBox="1"/>
          <p:nvPr/>
        </p:nvSpPr>
        <p:spPr>
          <a:xfrm>
            <a:off x="5330144" y="3304862"/>
            <a:ext cx="1747594"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FF00"/>
                </a:solidFill>
                <a:effectLst/>
                <a:uLnTx/>
                <a:uFillTx/>
                <a:latin typeface="Times New Roman" panose="02020603050405020304" pitchFamily="18" charset="0"/>
                <a:ea typeface="+mn-ea"/>
                <a:cs typeface="Times New Roman" panose="02020603050405020304" pitchFamily="18" charset="0"/>
              </a:rPr>
              <a:t>Output Mode 1:  Set</a:t>
            </a:r>
          </a:p>
        </p:txBody>
      </p:sp>
      <p:sp>
        <p:nvSpPr>
          <p:cNvPr id="147" name="Oval 146"/>
          <p:cNvSpPr/>
          <p:nvPr/>
        </p:nvSpPr>
        <p:spPr>
          <a:xfrm>
            <a:off x="2957976" y="2511369"/>
            <a:ext cx="63852" cy="56189"/>
          </a:xfrm>
          <a:prstGeom prst="ellipse">
            <a:avLst/>
          </a:prstGeom>
          <a:solidFill>
            <a:srgbClr val="FF33CC"/>
          </a:solidFill>
          <a:ln>
            <a:solidFill>
              <a:srgbClr val="FF33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48" name="Oval 147"/>
          <p:cNvSpPr/>
          <p:nvPr/>
        </p:nvSpPr>
        <p:spPr>
          <a:xfrm>
            <a:off x="3284838" y="2209800"/>
            <a:ext cx="63852" cy="56189"/>
          </a:xfrm>
          <a:prstGeom prst="ellipse">
            <a:avLst/>
          </a:prstGeom>
          <a:solidFill>
            <a:srgbClr val="FF33CC"/>
          </a:solidFill>
          <a:ln>
            <a:solidFill>
              <a:srgbClr val="FF33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49" name="Oval 148"/>
          <p:cNvSpPr/>
          <p:nvPr/>
        </p:nvSpPr>
        <p:spPr>
          <a:xfrm>
            <a:off x="3968964" y="2514045"/>
            <a:ext cx="63852" cy="56189"/>
          </a:xfrm>
          <a:prstGeom prst="ellipse">
            <a:avLst/>
          </a:prstGeom>
          <a:solidFill>
            <a:srgbClr val="FF33CC"/>
          </a:solidFill>
          <a:ln>
            <a:solidFill>
              <a:srgbClr val="FF33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50" name="Oval 149"/>
          <p:cNvSpPr/>
          <p:nvPr/>
        </p:nvSpPr>
        <p:spPr>
          <a:xfrm>
            <a:off x="4280624" y="2209800"/>
            <a:ext cx="63852" cy="56189"/>
          </a:xfrm>
          <a:prstGeom prst="ellipse">
            <a:avLst/>
          </a:prstGeom>
          <a:solidFill>
            <a:srgbClr val="FF33CC"/>
          </a:solidFill>
          <a:ln>
            <a:solidFill>
              <a:srgbClr val="FF33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51" name="Oval 150"/>
          <p:cNvSpPr/>
          <p:nvPr/>
        </p:nvSpPr>
        <p:spPr>
          <a:xfrm>
            <a:off x="4949550" y="2514045"/>
            <a:ext cx="63852" cy="56189"/>
          </a:xfrm>
          <a:prstGeom prst="ellipse">
            <a:avLst/>
          </a:prstGeom>
          <a:solidFill>
            <a:srgbClr val="FF33CC"/>
          </a:solidFill>
          <a:ln>
            <a:solidFill>
              <a:srgbClr val="FF33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52" name="Oval 151"/>
          <p:cNvSpPr/>
          <p:nvPr/>
        </p:nvSpPr>
        <p:spPr>
          <a:xfrm>
            <a:off x="5276412" y="2209800"/>
            <a:ext cx="63852" cy="56189"/>
          </a:xfrm>
          <a:prstGeom prst="ellipse">
            <a:avLst/>
          </a:prstGeom>
          <a:solidFill>
            <a:srgbClr val="FF33CC"/>
          </a:solidFill>
          <a:ln>
            <a:solidFill>
              <a:srgbClr val="FF33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grpSp>
        <p:nvGrpSpPr>
          <p:cNvPr id="2" name="Group 1"/>
          <p:cNvGrpSpPr/>
          <p:nvPr/>
        </p:nvGrpSpPr>
        <p:grpSpPr>
          <a:xfrm>
            <a:off x="2310478" y="3310491"/>
            <a:ext cx="3641525" cy="198790"/>
            <a:chOff x="2310478" y="3310491"/>
            <a:chExt cx="3641525" cy="198790"/>
          </a:xfrm>
        </p:grpSpPr>
        <p:cxnSp>
          <p:nvCxnSpPr>
            <p:cNvPr id="141" name="Straight Connector 140"/>
            <p:cNvCxnSpPr/>
            <p:nvPr/>
          </p:nvCxnSpPr>
          <p:spPr>
            <a:xfrm flipV="1">
              <a:off x="2310478" y="3310491"/>
              <a:ext cx="638520" cy="0"/>
            </a:xfrm>
            <a:prstGeom prst="line">
              <a:avLst/>
            </a:prstGeom>
            <a:ln w="19050">
              <a:solidFill>
                <a:srgbClr val="FFFF00"/>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3" name="Straight Connector 152"/>
            <p:cNvCxnSpPr/>
            <p:nvPr/>
          </p:nvCxnSpPr>
          <p:spPr>
            <a:xfrm rot="10800000" flipV="1">
              <a:off x="3006121" y="3325169"/>
              <a:ext cx="2945882" cy="0"/>
            </a:xfrm>
            <a:prstGeom prst="line">
              <a:avLst/>
            </a:prstGeom>
            <a:ln w="381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p:cNvCxnSpPr/>
            <p:nvPr/>
          </p:nvCxnSpPr>
          <p:spPr>
            <a:xfrm rot="10800000" flipV="1">
              <a:off x="2330127" y="3504575"/>
              <a:ext cx="677351" cy="3881"/>
            </a:xfrm>
            <a:prstGeom prst="line">
              <a:avLst/>
            </a:prstGeom>
            <a:ln w="381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p:cNvCxnSpPr/>
            <p:nvPr/>
          </p:nvCxnSpPr>
          <p:spPr>
            <a:xfrm rot="10800000">
              <a:off x="3006122" y="3327512"/>
              <a:ext cx="0" cy="181769"/>
            </a:xfrm>
            <a:prstGeom prst="line">
              <a:avLst/>
            </a:prstGeom>
            <a:ln w="38100">
              <a:solidFill>
                <a:srgbClr val="00FF00"/>
              </a:solidFill>
            </a:ln>
          </p:spPr>
          <p:style>
            <a:lnRef idx="1">
              <a:schemeClr val="accent1"/>
            </a:lnRef>
            <a:fillRef idx="0">
              <a:schemeClr val="accent1"/>
            </a:fillRef>
            <a:effectRef idx="0">
              <a:schemeClr val="accent1"/>
            </a:effectRef>
            <a:fontRef idx="minor">
              <a:schemeClr val="tx1"/>
            </a:fontRef>
          </p:style>
        </p:cxnSp>
      </p:grpSp>
      <p:grpSp>
        <p:nvGrpSpPr>
          <p:cNvPr id="3" name="Group 2"/>
          <p:cNvGrpSpPr/>
          <p:nvPr/>
        </p:nvGrpSpPr>
        <p:grpSpPr>
          <a:xfrm>
            <a:off x="2286773" y="3536672"/>
            <a:ext cx="5633933" cy="495484"/>
            <a:chOff x="2286773" y="3536672"/>
            <a:chExt cx="5633933" cy="495484"/>
          </a:xfrm>
        </p:grpSpPr>
        <p:grpSp>
          <p:nvGrpSpPr>
            <p:cNvPr id="156" name="Group 155"/>
            <p:cNvGrpSpPr/>
            <p:nvPr/>
          </p:nvGrpSpPr>
          <p:grpSpPr>
            <a:xfrm rot="10800000">
              <a:off x="2286773" y="3660649"/>
              <a:ext cx="3686389" cy="191563"/>
              <a:chOff x="2856171" y="5405882"/>
              <a:chExt cx="4577012" cy="253901"/>
            </a:xfrm>
          </p:grpSpPr>
          <p:cxnSp>
            <p:nvCxnSpPr>
              <p:cNvPr id="214" name="Straight Connector 213"/>
              <p:cNvCxnSpPr/>
              <p:nvPr/>
            </p:nvCxnSpPr>
            <p:spPr>
              <a:xfrm rot="10800000" flipV="1">
                <a:off x="4944933" y="5652806"/>
                <a:ext cx="396393" cy="0"/>
              </a:xfrm>
              <a:prstGeom prst="line">
                <a:avLst/>
              </a:prstGeom>
              <a:ln w="38100">
                <a:solidFill>
                  <a:srgbClr val="00FFFF"/>
                </a:solidFill>
              </a:ln>
            </p:spPr>
            <p:style>
              <a:lnRef idx="1">
                <a:schemeClr val="accent1"/>
              </a:lnRef>
              <a:fillRef idx="0">
                <a:schemeClr val="accent1"/>
              </a:fillRef>
              <a:effectRef idx="0">
                <a:schemeClr val="accent1"/>
              </a:effectRef>
              <a:fontRef idx="minor">
                <a:schemeClr val="tx1"/>
              </a:fontRef>
            </p:style>
          </p:cxnSp>
          <p:cxnSp>
            <p:nvCxnSpPr>
              <p:cNvPr id="215" name="Straight Connector 214"/>
              <p:cNvCxnSpPr/>
              <p:nvPr/>
            </p:nvCxnSpPr>
            <p:spPr>
              <a:xfrm rot="10800000" flipV="1">
                <a:off x="4092534" y="5409566"/>
                <a:ext cx="872064" cy="0"/>
              </a:xfrm>
              <a:prstGeom prst="line">
                <a:avLst/>
              </a:prstGeom>
              <a:ln w="38100">
                <a:solidFill>
                  <a:srgbClr val="00FFFF"/>
                </a:solidFill>
              </a:ln>
            </p:spPr>
            <p:style>
              <a:lnRef idx="1">
                <a:schemeClr val="accent1"/>
              </a:lnRef>
              <a:fillRef idx="0">
                <a:schemeClr val="accent1"/>
              </a:fillRef>
              <a:effectRef idx="0">
                <a:schemeClr val="accent1"/>
              </a:effectRef>
              <a:fontRef idx="minor">
                <a:schemeClr val="tx1"/>
              </a:fontRef>
            </p:style>
          </p:cxnSp>
          <p:cxnSp>
            <p:nvCxnSpPr>
              <p:cNvPr id="216" name="Straight Connector 215"/>
              <p:cNvCxnSpPr/>
              <p:nvPr/>
            </p:nvCxnSpPr>
            <p:spPr>
              <a:xfrm rot="10800000">
                <a:off x="5341325" y="5406740"/>
                <a:ext cx="0" cy="240920"/>
              </a:xfrm>
              <a:prstGeom prst="line">
                <a:avLst/>
              </a:prstGeom>
              <a:ln w="38100">
                <a:solidFill>
                  <a:srgbClr val="00FFFF"/>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p:cNvCxnSpPr/>
              <p:nvPr/>
            </p:nvCxnSpPr>
            <p:spPr>
              <a:xfrm rot="10800000">
                <a:off x="4944933" y="5417029"/>
                <a:ext cx="0" cy="240920"/>
              </a:xfrm>
              <a:prstGeom prst="line">
                <a:avLst/>
              </a:prstGeom>
              <a:ln w="38100">
                <a:solidFill>
                  <a:srgbClr val="00FFFF"/>
                </a:solidFill>
              </a:ln>
            </p:spPr>
            <p:style>
              <a:lnRef idx="1">
                <a:schemeClr val="accent1"/>
              </a:lnRef>
              <a:fillRef idx="0">
                <a:schemeClr val="accent1"/>
              </a:fillRef>
              <a:effectRef idx="0">
                <a:schemeClr val="accent1"/>
              </a:effectRef>
              <a:fontRef idx="minor">
                <a:schemeClr val="tx1"/>
              </a:fontRef>
            </p:style>
          </p:cxnSp>
          <p:cxnSp>
            <p:nvCxnSpPr>
              <p:cNvPr id="218" name="Straight Connector 217"/>
              <p:cNvCxnSpPr/>
              <p:nvPr/>
            </p:nvCxnSpPr>
            <p:spPr>
              <a:xfrm rot="10800000" flipV="1">
                <a:off x="3689690" y="5645655"/>
                <a:ext cx="396393" cy="0"/>
              </a:xfrm>
              <a:prstGeom prst="line">
                <a:avLst/>
              </a:prstGeom>
              <a:ln w="38100">
                <a:solidFill>
                  <a:srgbClr val="00FFFF"/>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p:cNvCxnSpPr/>
              <p:nvPr/>
            </p:nvCxnSpPr>
            <p:spPr>
              <a:xfrm rot="10800000" flipV="1">
                <a:off x="2856171" y="5411027"/>
                <a:ext cx="840998" cy="5144"/>
              </a:xfrm>
              <a:prstGeom prst="line">
                <a:avLst/>
              </a:prstGeom>
              <a:ln w="38100">
                <a:solidFill>
                  <a:srgbClr val="00FFFF"/>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p:cNvCxnSpPr/>
              <p:nvPr/>
            </p:nvCxnSpPr>
            <p:spPr>
              <a:xfrm rot="10800000">
                <a:off x="4095521" y="5405882"/>
                <a:ext cx="0" cy="240920"/>
              </a:xfrm>
              <a:prstGeom prst="line">
                <a:avLst/>
              </a:prstGeom>
              <a:ln w="38100">
                <a:solidFill>
                  <a:srgbClr val="00FFFF"/>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p:cNvCxnSpPr/>
              <p:nvPr/>
            </p:nvCxnSpPr>
            <p:spPr>
              <a:xfrm rot="10800000">
                <a:off x="3697170" y="5416171"/>
                <a:ext cx="0" cy="240920"/>
              </a:xfrm>
              <a:prstGeom prst="line">
                <a:avLst/>
              </a:prstGeom>
              <a:ln w="38100">
                <a:solidFill>
                  <a:srgbClr val="00FFFF"/>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p:cNvCxnSpPr/>
              <p:nvPr/>
            </p:nvCxnSpPr>
            <p:spPr>
              <a:xfrm rot="10800000" flipV="1">
                <a:off x="6168723" y="5654640"/>
                <a:ext cx="396393" cy="0"/>
              </a:xfrm>
              <a:prstGeom prst="line">
                <a:avLst/>
              </a:prstGeom>
              <a:ln w="38100">
                <a:solidFill>
                  <a:srgbClr val="00FFFF"/>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p:cNvCxnSpPr/>
              <p:nvPr/>
            </p:nvCxnSpPr>
            <p:spPr>
              <a:xfrm rot="10800000" flipV="1">
                <a:off x="5316324" y="5411400"/>
                <a:ext cx="872064" cy="0"/>
              </a:xfrm>
              <a:prstGeom prst="line">
                <a:avLst/>
              </a:prstGeom>
              <a:ln w="38100">
                <a:solidFill>
                  <a:srgbClr val="00FFFF"/>
                </a:solidFill>
              </a:ln>
            </p:spPr>
            <p:style>
              <a:lnRef idx="1">
                <a:schemeClr val="accent1"/>
              </a:lnRef>
              <a:fillRef idx="0">
                <a:schemeClr val="accent1"/>
              </a:fillRef>
              <a:effectRef idx="0">
                <a:schemeClr val="accent1"/>
              </a:effectRef>
              <a:fontRef idx="minor">
                <a:schemeClr val="tx1"/>
              </a:fontRef>
            </p:style>
          </p:cxnSp>
          <p:cxnSp>
            <p:nvCxnSpPr>
              <p:cNvPr id="224" name="Straight Connector 223"/>
              <p:cNvCxnSpPr/>
              <p:nvPr/>
            </p:nvCxnSpPr>
            <p:spPr>
              <a:xfrm rot="10800000">
                <a:off x="6565115" y="5408574"/>
                <a:ext cx="0" cy="240920"/>
              </a:xfrm>
              <a:prstGeom prst="line">
                <a:avLst/>
              </a:prstGeom>
              <a:ln w="38100">
                <a:solidFill>
                  <a:srgbClr val="00FFFF"/>
                </a:solidFill>
              </a:ln>
            </p:spPr>
            <p:style>
              <a:lnRef idx="1">
                <a:schemeClr val="accent1"/>
              </a:lnRef>
              <a:fillRef idx="0">
                <a:schemeClr val="accent1"/>
              </a:fillRef>
              <a:effectRef idx="0">
                <a:schemeClr val="accent1"/>
              </a:effectRef>
              <a:fontRef idx="minor">
                <a:schemeClr val="tx1"/>
              </a:fontRef>
            </p:style>
          </p:cxnSp>
          <p:cxnSp>
            <p:nvCxnSpPr>
              <p:cNvPr id="225" name="Straight Connector 224"/>
              <p:cNvCxnSpPr/>
              <p:nvPr/>
            </p:nvCxnSpPr>
            <p:spPr>
              <a:xfrm rot="10800000">
                <a:off x="6168723" y="5418863"/>
                <a:ext cx="0" cy="240920"/>
              </a:xfrm>
              <a:prstGeom prst="line">
                <a:avLst/>
              </a:prstGeom>
              <a:ln w="38100">
                <a:solidFill>
                  <a:srgbClr val="00FFFF"/>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p:cNvCxnSpPr/>
              <p:nvPr/>
            </p:nvCxnSpPr>
            <p:spPr>
              <a:xfrm rot="10800000" flipV="1">
                <a:off x="6561119" y="5417029"/>
                <a:ext cx="872064" cy="0"/>
              </a:xfrm>
              <a:prstGeom prst="line">
                <a:avLst/>
              </a:prstGeom>
              <a:ln w="38100">
                <a:solidFill>
                  <a:srgbClr val="00FFFF"/>
                </a:solidFill>
              </a:ln>
            </p:spPr>
            <p:style>
              <a:lnRef idx="1">
                <a:schemeClr val="accent1"/>
              </a:lnRef>
              <a:fillRef idx="0">
                <a:schemeClr val="accent1"/>
              </a:fillRef>
              <a:effectRef idx="0">
                <a:schemeClr val="accent1"/>
              </a:effectRef>
              <a:fontRef idx="minor">
                <a:schemeClr val="tx1"/>
              </a:fontRef>
            </p:style>
          </p:cxnSp>
        </p:grpSp>
        <p:cxnSp>
          <p:nvCxnSpPr>
            <p:cNvPr id="158" name="Straight Connector 157"/>
            <p:cNvCxnSpPr/>
            <p:nvPr/>
          </p:nvCxnSpPr>
          <p:spPr>
            <a:xfrm flipV="1">
              <a:off x="2321732" y="4032156"/>
              <a:ext cx="662823" cy="0"/>
            </a:xfrm>
            <a:prstGeom prst="line">
              <a:avLst/>
            </a:prstGeom>
            <a:ln w="19050">
              <a:solidFill>
                <a:srgbClr val="FFFF00"/>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9" name="Straight Connector 158"/>
            <p:cNvCxnSpPr/>
            <p:nvPr/>
          </p:nvCxnSpPr>
          <p:spPr>
            <a:xfrm flipV="1">
              <a:off x="2342278" y="3684149"/>
              <a:ext cx="638520" cy="0"/>
            </a:xfrm>
            <a:prstGeom prst="line">
              <a:avLst/>
            </a:prstGeom>
            <a:ln w="19050">
              <a:solidFill>
                <a:srgbClr val="FFFF00"/>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69" name="TextBox 168"/>
            <p:cNvSpPr txBox="1"/>
            <p:nvPr/>
          </p:nvSpPr>
          <p:spPr>
            <a:xfrm>
              <a:off x="5352886" y="3536672"/>
              <a:ext cx="2567820"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FFFF"/>
                  </a:solidFill>
                  <a:effectLst/>
                  <a:uLnTx/>
                  <a:uFillTx/>
                  <a:latin typeface="Times New Roman" panose="02020603050405020304" pitchFamily="18" charset="0"/>
                  <a:ea typeface="+mn-ea"/>
                  <a:cs typeface="Times New Roman" panose="02020603050405020304" pitchFamily="18" charset="0"/>
                </a:rPr>
                <a:t>Output Mode 2:  Toggle / Reset</a:t>
              </a:r>
            </a:p>
          </p:txBody>
        </p:sp>
      </p:grpSp>
      <p:grpSp>
        <p:nvGrpSpPr>
          <p:cNvPr id="6" name="Group 5"/>
          <p:cNvGrpSpPr/>
          <p:nvPr/>
        </p:nvGrpSpPr>
        <p:grpSpPr>
          <a:xfrm>
            <a:off x="2305328" y="3902062"/>
            <a:ext cx="5328276" cy="310997"/>
            <a:chOff x="2305328" y="3902062"/>
            <a:chExt cx="5328276" cy="310997"/>
          </a:xfrm>
        </p:grpSpPr>
        <p:grpSp>
          <p:nvGrpSpPr>
            <p:cNvPr id="157" name="Group 156"/>
            <p:cNvGrpSpPr/>
            <p:nvPr/>
          </p:nvGrpSpPr>
          <p:grpSpPr>
            <a:xfrm rot="10800000">
              <a:off x="2305328" y="4021496"/>
              <a:ext cx="3686389" cy="191563"/>
              <a:chOff x="2856171" y="5405882"/>
              <a:chExt cx="4577012" cy="253901"/>
            </a:xfrm>
          </p:grpSpPr>
          <p:cxnSp>
            <p:nvCxnSpPr>
              <p:cNvPr id="201" name="Straight Connector 200"/>
              <p:cNvCxnSpPr/>
              <p:nvPr/>
            </p:nvCxnSpPr>
            <p:spPr>
              <a:xfrm rot="10800000" flipV="1">
                <a:off x="4944933" y="5652806"/>
                <a:ext cx="396393" cy="0"/>
              </a:xfrm>
              <a:prstGeom prst="line">
                <a:avLst/>
              </a:prstGeom>
              <a:ln w="38100">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202" name="Straight Connector 201"/>
              <p:cNvCxnSpPr/>
              <p:nvPr/>
            </p:nvCxnSpPr>
            <p:spPr>
              <a:xfrm rot="10800000" flipV="1">
                <a:off x="4092534" y="5409566"/>
                <a:ext cx="872064" cy="0"/>
              </a:xfrm>
              <a:prstGeom prst="line">
                <a:avLst/>
              </a:prstGeom>
              <a:ln w="38100">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p:cNvCxnSpPr/>
              <p:nvPr/>
            </p:nvCxnSpPr>
            <p:spPr>
              <a:xfrm rot="10800000">
                <a:off x="5341325" y="5406740"/>
                <a:ext cx="0" cy="240920"/>
              </a:xfrm>
              <a:prstGeom prst="line">
                <a:avLst/>
              </a:prstGeom>
              <a:ln w="38100">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p:cNvCxnSpPr/>
              <p:nvPr/>
            </p:nvCxnSpPr>
            <p:spPr>
              <a:xfrm rot="10800000">
                <a:off x="4944933" y="5417029"/>
                <a:ext cx="0" cy="240920"/>
              </a:xfrm>
              <a:prstGeom prst="line">
                <a:avLst/>
              </a:prstGeom>
              <a:ln w="38100">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p:cNvCxnSpPr/>
              <p:nvPr/>
            </p:nvCxnSpPr>
            <p:spPr>
              <a:xfrm rot="10800000" flipV="1">
                <a:off x="3689690" y="5645655"/>
                <a:ext cx="396393" cy="0"/>
              </a:xfrm>
              <a:prstGeom prst="line">
                <a:avLst/>
              </a:prstGeom>
              <a:ln w="38100">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p:cNvCxnSpPr/>
              <p:nvPr/>
            </p:nvCxnSpPr>
            <p:spPr>
              <a:xfrm rot="10800000" flipV="1">
                <a:off x="2856171" y="5411027"/>
                <a:ext cx="840998" cy="5144"/>
              </a:xfrm>
              <a:prstGeom prst="line">
                <a:avLst/>
              </a:prstGeom>
              <a:ln w="38100">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207" name="Straight Connector 206"/>
              <p:cNvCxnSpPr/>
              <p:nvPr/>
            </p:nvCxnSpPr>
            <p:spPr>
              <a:xfrm rot="10800000">
                <a:off x="4095521" y="5405882"/>
                <a:ext cx="0" cy="240920"/>
              </a:xfrm>
              <a:prstGeom prst="line">
                <a:avLst/>
              </a:prstGeom>
              <a:ln w="38100">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208" name="Straight Connector 207"/>
              <p:cNvCxnSpPr/>
              <p:nvPr/>
            </p:nvCxnSpPr>
            <p:spPr>
              <a:xfrm rot="10800000">
                <a:off x="3697170" y="5416171"/>
                <a:ext cx="0" cy="240920"/>
              </a:xfrm>
              <a:prstGeom prst="line">
                <a:avLst/>
              </a:prstGeom>
              <a:ln w="38100">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209" name="Straight Connector 208"/>
              <p:cNvCxnSpPr/>
              <p:nvPr/>
            </p:nvCxnSpPr>
            <p:spPr>
              <a:xfrm rot="10800000" flipV="1">
                <a:off x="6168723" y="5654640"/>
                <a:ext cx="396393" cy="0"/>
              </a:xfrm>
              <a:prstGeom prst="line">
                <a:avLst/>
              </a:prstGeom>
              <a:ln w="38100">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p:cNvCxnSpPr/>
              <p:nvPr/>
            </p:nvCxnSpPr>
            <p:spPr>
              <a:xfrm rot="10800000" flipV="1">
                <a:off x="5316324" y="5411400"/>
                <a:ext cx="872064" cy="0"/>
              </a:xfrm>
              <a:prstGeom prst="line">
                <a:avLst/>
              </a:prstGeom>
              <a:ln w="38100">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p:cNvCxnSpPr/>
              <p:nvPr/>
            </p:nvCxnSpPr>
            <p:spPr>
              <a:xfrm rot="10800000">
                <a:off x="6565115" y="5408574"/>
                <a:ext cx="0" cy="240920"/>
              </a:xfrm>
              <a:prstGeom prst="line">
                <a:avLst/>
              </a:prstGeom>
              <a:ln w="38100">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p:cNvCxnSpPr/>
              <p:nvPr/>
            </p:nvCxnSpPr>
            <p:spPr>
              <a:xfrm rot="10800000">
                <a:off x="6168723" y="5418863"/>
                <a:ext cx="0" cy="240920"/>
              </a:xfrm>
              <a:prstGeom prst="line">
                <a:avLst/>
              </a:prstGeom>
              <a:ln w="38100">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213" name="Straight Connector 212"/>
              <p:cNvCxnSpPr/>
              <p:nvPr/>
            </p:nvCxnSpPr>
            <p:spPr>
              <a:xfrm rot="10800000" flipV="1">
                <a:off x="6561119" y="5417029"/>
                <a:ext cx="872064" cy="0"/>
              </a:xfrm>
              <a:prstGeom prst="line">
                <a:avLst/>
              </a:prstGeom>
              <a:ln w="38100">
                <a:solidFill>
                  <a:srgbClr val="FF6600"/>
                </a:solidFill>
              </a:ln>
            </p:spPr>
            <p:style>
              <a:lnRef idx="1">
                <a:schemeClr val="accent1"/>
              </a:lnRef>
              <a:fillRef idx="0">
                <a:schemeClr val="accent1"/>
              </a:fillRef>
              <a:effectRef idx="0">
                <a:schemeClr val="accent1"/>
              </a:effectRef>
              <a:fontRef idx="minor">
                <a:schemeClr val="tx1"/>
              </a:fontRef>
            </p:style>
          </p:cxnSp>
        </p:grpSp>
        <p:sp>
          <p:nvSpPr>
            <p:cNvPr id="170" name="TextBox 169"/>
            <p:cNvSpPr txBox="1"/>
            <p:nvPr/>
          </p:nvSpPr>
          <p:spPr>
            <a:xfrm>
              <a:off x="5326562" y="3902062"/>
              <a:ext cx="2307042"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6600"/>
                  </a:solidFill>
                  <a:effectLst/>
                  <a:uLnTx/>
                  <a:uFillTx/>
                  <a:latin typeface="Times New Roman" panose="02020603050405020304" pitchFamily="18" charset="0"/>
                  <a:ea typeface="+mn-ea"/>
                  <a:cs typeface="Times New Roman" panose="02020603050405020304" pitchFamily="18" charset="0"/>
                </a:rPr>
                <a:t>Output Mode 3:  Reset / Set</a:t>
              </a:r>
            </a:p>
          </p:txBody>
        </p:sp>
      </p:grpSp>
      <p:grpSp>
        <p:nvGrpSpPr>
          <p:cNvPr id="8" name="Group 7"/>
          <p:cNvGrpSpPr/>
          <p:nvPr/>
        </p:nvGrpSpPr>
        <p:grpSpPr>
          <a:xfrm>
            <a:off x="2305328" y="4336559"/>
            <a:ext cx="5024338" cy="307777"/>
            <a:chOff x="2305328" y="4340440"/>
            <a:chExt cx="5024338" cy="307777"/>
          </a:xfrm>
        </p:grpSpPr>
        <p:grpSp>
          <p:nvGrpSpPr>
            <p:cNvPr id="160" name="Group 159"/>
            <p:cNvGrpSpPr/>
            <p:nvPr/>
          </p:nvGrpSpPr>
          <p:grpSpPr>
            <a:xfrm rot="10800000">
              <a:off x="2305328" y="4364951"/>
              <a:ext cx="3653211" cy="183800"/>
              <a:chOff x="2897364" y="5405882"/>
              <a:chExt cx="4535819" cy="243612"/>
            </a:xfrm>
          </p:grpSpPr>
          <p:cxnSp>
            <p:nvCxnSpPr>
              <p:cNvPr id="194" name="Straight Connector 193"/>
              <p:cNvCxnSpPr/>
              <p:nvPr/>
            </p:nvCxnSpPr>
            <p:spPr>
              <a:xfrm rot="10800000" flipV="1">
                <a:off x="5318564" y="5649494"/>
                <a:ext cx="1234440" cy="0"/>
              </a:xfrm>
              <a:prstGeom prst="line">
                <a:avLst/>
              </a:prstGeom>
              <a:ln w="38100">
                <a:solidFill>
                  <a:srgbClr val="FF33CC"/>
                </a:solidFill>
              </a:ln>
            </p:spPr>
            <p:style>
              <a:lnRef idx="1">
                <a:schemeClr val="accent1"/>
              </a:lnRef>
              <a:fillRef idx="0">
                <a:schemeClr val="accent1"/>
              </a:fillRef>
              <a:effectRef idx="0">
                <a:schemeClr val="accent1"/>
              </a:effectRef>
              <a:fontRef idx="minor">
                <a:schemeClr val="tx1"/>
              </a:fontRef>
            </p:style>
          </p:cxnSp>
          <p:cxnSp>
            <p:nvCxnSpPr>
              <p:cNvPr id="195" name="Straight Connector 194"/>
              <p:cNvCxnSpPr/>
              <p:nvPr/>
            </p:nvCxnSpPr>
            <p:spPr>
              <a:xfrm rot="10800000" flipV="1">
                <a:off x="4085740" y="5408574"/>
                <a:ext cx="1234440" cy="0"/>
              </a:xfrm>
              <a:prstGeom prst="line">
                <a:avLst/>
              </a:prstGeom>
              <a:ln w="38100">
                <a:solidFill>
                  <a:srgbClr val="FF33CC"/>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p:cNvCxnSpPr/>
              <p:nvPr/>
            </p:nvCxnSpPr>
            <p:spPr>
              <a:xfrm rot="10800000">
                <a:off x="5319553" y="5406740"/>
                <a:ext cx="0" cy="240920"/>
              </a:xfrm>
              <a:prstGeom prst="line">
                <a:avLst/>
              </a:prstGeom>
              <a:ln w="38100">
                <a:solidFill>
                  <a:srgbClr val="FF33CC"/>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p:cNvCxnSpPr/>
              <p:nvPr/>
            </p:nvCxnSpPr>
            <p:spPr>
              <a:xfrm rot="10800000" flipV="1">
                <a:off x="2897364" y="5645655"/>
                <a:ext cx="1188720" cy="0"/>
              </a:xfrm>
              <a:prstGeom prst="line">
                <a:avLst/>
              </a:prstGeom>
              <a:ln w="38100">
                <a:solidFill>
                  <a:srgbClr val="FF33CC"/>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p:cNvCxnSpPr/>
              <p:nvPr/>
            </p:nvCxnSpPr>
            <p:spPr>
              <a:xfrm rot="10800000">
                <a:off x="4095521" y="5405882"/>
                <a:ext cx="0" cy="240920"/>
              </a:xfrm>
              <a:prstGeom prst="line">
                <a:avLst/>
              </a:prstGeom>
              <a:ln w="38100">
                <a:solidFill>
                  <a:srgbClr val="FF33CC"/>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p:cNvCxnSpPr/>
              <p:nvPr/>
            </p:nvCxnSpPr>
            <p:spPr>
              <a:xfrm rot="10800000">
                <a:off x="6565115" y="5408574"/>
                <a:ext cx="0" cy="240920"/>
              </a:xfrm>
              <a:prstGeom prst="line">
                <a:avLst/>
              </a:prstGeom>
              <a:ln w="38100">
                <a:solidFill>
                  <a:srgbClr val="FF33CC"/>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p:cNvCxnSpPr/>
              <p:nvPr/>
            </p:nvCxnSpPr>
            <p:spPr>
              <a:xfrm rot="10800000" flipV="1">
                <a:off x="6561119" y="5417029"/>
                <a:ext cx="872064" cy="0"/>
              </a:xfrm>
              <a:prstGeom prst="line">
                <a:avLst/>
              </a:prstGeom>
              <a:ln w="38100">
                <a:solidFill>
                  <a:srgbClr val="FF33CC"/>
                </a:solidFill>
              </a:ln>
            </p:spPr>
            <p:style>
              <a:lnRef idx="1">
                <a:schemeClr val="accent1"/>
              </a:lnRef>
              <a:fillRef idx="0">
                <a:schemeClr val="accent1"/>
              </a:fillRef>
              <a:effectRef idx="0">
                <a:schemeClr val="accent1"/>
              </a:effectRef>
              <a:fontRef idx="minor">
                <a:schemeClr val="tx1"/>
              </a:fontRef>
            </p:style>
          </p:cxnSp>
        </p:grpSp>
        <p:cxnSp>
          <p:nvCxnSpPr>
            <p:cNvPr id="161" name="Straight Connector 160"/>
            <p:cNvCxnSpPr/>
            <p:nvPr/>
          </p:nvCxnSpPr>
          <p:spPr>
            <a:xfrm flipV="1">
              <a:off x="2330126" y="4367848"/>
              <a:ext cx="662823" cy="0"/>
            </a:xfrm>
            <a:prstGeom prst="line">
              <a:avLst/>
            </a:prstGeom>
            <a:ln w="19050">
              <a:solidFill>
                <a:srgbClr val="FFFF00"/>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71" name="TextBox 170"/>
            <p:cNvSpPr txBox="1"/>
            <p:nvPr/>
          </p:nvSpPr>
          <p:spPr>
            <a:xfrm>
              <a:off x="5276412" y="4340440"/>
              <a:ext cx="2053254"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33CC"/>
                  </a:solidFill>
                  <a:effectLst/>
                  <a:uLnTx/>
                  <a:uFillTx/>
                  <a:latin typeface="Times New Roman" panose="02020603050405020304" pitchFamily="18" charset="0"/>
                  <a:ea typeface="+mn-ea"/>
                  <a:cs typeface="Times New Roman" panose="02020603050405020304" pitchFamily="18" charset="0"/>
                </a:rPr>
                <a:t>Output Mode 4:  Toggle </a:t>
              </a:r>
            </a:p>
          </p:txBody>
        </p:sp>
      </p:grpSp>
      <p:grpSp>
        <p:nvGrpSpPr>
          <p:cNvPr id="10" name="Group 9"/>
          <p:cNvGrpSpPr/>
          <p:nvPr/>
        </p:nvGrpSpPr>
        <p:grpSpPr>
          <a:xfrm>
            <a:off x="2317388" y="5114289"/>
            <a:ext cx="5436562" cy="307777"/>
            <a:chOff x="2317388" y="5114289"/>
            <a:chExt cx="5436562" cy="307777"/>
          </a:xfrm>
        </p:grpSpPr>
        <p:grpSp>
          <p:nvGrpSpPr>
            <p:cNvPr id="136" name="Group 135"/>
            <p:cNvGrpSpPr/>
            <p:nvPr/>
          </p:nvGrpSpPr>
          <p:grpSpPr>
            <a:xfrm>
              <a:off x="2317388" y="5144581"/>
              <a:ext cx="3686389" cy="191563"/>
              <a:chOff x="2856171" y="5405882"/>
              <a:chExt cx="4577012" cy="253901"/>
            </a:xfrm>
          </p:grpSpPr>
          <p:cxnSp>
            <p:nvCxnSpPr>
              <p:cNvPr id="227" name="Straight Connector 226"/>
              <p:cNvCxnSpPr/>
              <p:nvPr/>
            </p:nvCxnSpPr>
            <p:spPr>
              <a:xfrm rot="10800000" flipV="1">
                <a:off x="4944933" y="5652806"/>
                <a:ext cx="396393"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8" name="Straight Connector 227"/>
              <p:cNvCxnSpPr/>
              <p:nvPr/>
            </p:nvCxnSpPr>
            <p:spPr>
              <a:xfrm rot="10800000" flipV="1">
                <a:off x="4092534" y="5409566"/>
                <a:ext cx="872064"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9" name="Straight Connector 228"/>
              <p:cNvCxnSpPr/>
              <p:nvPr/>
            </p:nvCxnSpPr>
            <p:spPr>
              <a:xfrm rot="10800000">
                <a:off x="5341325" y="5406740"/>
                <a:ext cx="0" cy="24092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0" name="Straight Connector 229"/>
              <p:cNvCxnSpPr/>
              <p:nvPr/>
            </p:nvCxnSpPr>
            <p:spPr>
              <a:xfrm rot="10800000">
                <a:off x="4944933" y="5417029"/>
                <a:ext cx="0" cy="24092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1" name="Straight Connector 230"/>
              <p:cNvCxnSpPr/>
              <p:nvPr/>
            </p:nvCxnSpPr>
            <p:spPr>
              <a:xfrm rot="10800000" flipV="1">
                <a:off x="3689690" y="5645655"/>
                <a:ext cx="396393"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2" name="Straight Connector 231"/>
              <p:cNvCxnSpPr/>
              <p:nvPr/>
            </p:nvCxnSpPr>
            <p:spPr>
              <a:xfrm rot="10800000" flipV="1">
                <a:off x="2856171" y="5411027"/>
                <a:ext cx="840998" cy="514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3" name="Straight Connector 232"/>
              <p:cNvCxnSpPr/>
              <p:nvPr/>
            </p:nvCxnSpPr>
            <p:spPr>
              <a:xfrm rot="10800000">
                <a:off x="4095521" y="5405882"/>
                <a:ext cx="0" cy="24092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4" name="Straight Connector 233"/>
              <p:cNvCxnSpPr/>
              <p:nvPr/>
            </p:nvCxnSpPr>
            <p:spPr>
              <a:xfrm rot="10800000">
                <a:off x="3697170" y="5416171"/>
                <a:ext cx="0" cy="24092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5" name="Straight Connector 234"/>
              <p:cNvCxnSpPr/>
              <p:nvPr/>
            </p:nvCxnSpPr>
            <p:spPr>
              <a:xfrm rot="10800000" flipV="1">
                <a:off x="6168723" y="5654640"/>
                <a:ext cx="396393"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6" name="Straight Connector 235"/>
              <p:cNvCxnSpPr/>
              <p:nvPr/>
            </p:nvCxnSpPr>
            <p:spPr>
              <a:xfrm rot="10800000" flipV="1">
                <a:off x="5316324" y="5411400"/>
                <a:ext cx="872064"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7" name="Straight Connector 236"/>
              <p:cNvCxnSpPr/>
              <p:nvPr/>
            </p:nvCxnSpPr>
            <p:spPr>
              <a:xfrm rot="10800000">
                <a:off x="6565115" y="5408574"/>
                <a:ext cx="0" cy="24092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8" name="Straight Connector 237"/>
              <p:cNvCxnSpPr/>
              <p:nvPr/>
            </p:nvCxnSpPr>
            <p:spPr>
              <a:xfrm rot="10800000">
                <a:off x="6168723" y="5418863"/>
                <a:ext cx="0" cy="24092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9" name="Straight Connector 238"/>
              <p:cNvCxnSpPr/>
              <p:nvPr/>
            </p:nvCxnSpPr>
            <p:spPr>
              <a:xfrm rot="10800000" flipV="1">
                <a:off x="6561119" y="5417029"/>
                <a:ext cx="872064"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cxnSp>
          <p:nvCxnSpPr>
            <p:cNvPr id="168" name="Straight Connector 167"/>
            <p:cNvCxnSpPr/>
            <p:nvPr/>
          </p:nvCxnSpPr>
          <p:spPr>
            <a:xfrm flipV="1">
              <a:off x="2317974" y="5341568"/>
              <a:ext cx="662823" cy="0"/>
            </a:xfrm>
            <a:prstGeom prst="line">
              <a:avLst/>
            </a:prstGeom>
            <a:ln w="19050">
              <a:solidFill>
                <a:srgbClr val="FFFF00"/>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73" name="TextBox 172"/>
            <p:cNvSpPr txBox="1"/>
            <p:nvPr/>
          </p:nvSpPr>
          <p:spPr>
            <a:xfrm>
              <a:off x="5367271" y="5114289"/>
              <a:ext cx="2386679"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rPr>
                <a:t>Output Mode 6:  Toggle / Set</a:t>
              </a:r>
            </a:p>
          </p:txBody>
        </p:sp>
      </p:grpSp>
      <p:grpSp>
        <p:nvGrpSpPr>
          <p:cNvPr id="11" name="Group 10"/>
          <p:cNvGrpSpPr/>
          <p:nvPr/>
        </p:nvGrpSpPr>
        <p:grpSpPr>
          <a:xfrm>
            <a:off x="2317387" y="5536029"/>
            <a:ext cx="5264658" cy="307777"/>
            <a:chOff x="2317387" y="5536029"/>
            <a:chExt cx="5264658" cy="307777"/>
          </a:xfrm>
        </p:grpSpPr>
        <p:grpSp>
          <p:nvGrpSpPr>
            <p:cNvPr id="174" name="Group 173"/>
            <p:cNvGrpSpPr/>
            <p:nvPr/>
          </p:nvGrpSpPr>
          <p:grpSpPr>
            <a:xfrm>
              <a:off x="2317387" y="5560079"/>
              <a:ext cx="3686389" cy="191563"/>
              <a:chOff x="2856171" y="5405882"/>
              <a:chExt cx="4577012" cy="253901"/>
            </a:xfrm>
          </p:grpSpPr>
          <p:cxnSp>
            <p:nvCxnSpPr>
              <p:cNvPr id="181" name="Straight Connector 180"/>
              <p:cNvCxnSpPr/>
              <p:nvPr/>
            </p:nvCxnSpPr>
            <p:spPr>
              <a:xfrm rot="10800000" flipV="1">
                <a:off x="4944933" y="5652806"/>
                <a:ext cx="396393" cy="0"/>
              </a:xfrm>
              <a:prstGeom prst="line">
                <a:avLst/>
              </a:prstGeom>
              <a:ln w="38100">
                <a:solidFill>
                  <a:schemeClr val="accent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p:cNvCxnSpPr/>
              <p:nvPr/>
            </p:nvCxnSpPr>
            <p:spPr>
              <a:xfrm rot="10800000" flipV="1">
                <a:off x="4092534" y="5409566"/>
                <a:ext cx="872064" cy="0"/>
              </a:xfrm>
              <a:prstGeom prst="line">
                <a:avLst/>
              </a:prstGeom>
              <a:ln w="38100">
                <a:solidFill>
                  <a:schemeClr val="accent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p:cNvCxnSpPr/>
              <p:nvPr/>
            </p:nvCxnSpPr>
            <p:spPr>
              <a:xfrm rot="10800000">
                <a:off x="5341325" y="5406740"/>
                <a:ext cx="0" cy="240920"/>
              </a:xfrm>
              <a:prstGeom prst="line">
                <a:avLst/>
              </a:prstGeom>
              <a:ln w="38100">
                <a:solidFill>
                  <a:schemeClr val="accent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p:cNvCxnSpPr/>
              <p:nvPr/>
            </p:nvCxnSpPr>
            <p:spPr>
              <a:xfrm rot="10800000">
                <a:off x="4944933" y="5417029"/>
                <a:ext cx="0" cy="240920"/>
              </a:xfrm>
              <a:prstGeom prst="line">
                <a:avLst/>
              </a:prstGeom>
              <a:ln w="38100">
                <a:solidFill>
                  <a:schemeClr val="accent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p:nvCxnSpPr>
            <p:spPr>
              <a:xfrm rot="10800000" flipV="1">
                <a:off x="3689690" y="5645655"/>
                <a:ext cx="396393" cy="0"/>
              </a:xfrm>
              <a:prstGeom prst="line">
                <a:avLst/>
              </a:prstGeom>
              <a:ln w="38100">
                <a:solidFill>
                  <a:schemeClr val="accent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p:cNvCxnSpPr/>
              <p:nvPr/>
            </p:nvCxnSpPr>
            <p:spPr>
              <a:xfrm rot="10800000" flipV="1">
                <a:off x="2856171" y="5411027"/>
                <a:ext cx="840998" cy="5144"/>
              </a:xfrm>
              <a:prstGeom prst="line">
                <a:avLst/>
              </a:prstGeom>
              <a:ln w="38100">
                <a:solidFill>
                  <a:schemeClr val="accent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p:nvCxnSpPr>
            <p:spPr>
              <a:xfrm rot="10800000">
                <a:off x="4095521" y="5405882"/>
                <a:ext cx="0" cy="240920"/>
              </a:xfrm>
              <a:prstGeom prst="line">
                <a:avLst/>
              </a:prstGeom>
              <a:ln w="38100">
                <a:solidFill>
                  <a:schemeClr val="accent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p:cNvCxnSpPr/>
              <p:nvPr/>
            </p:nvCxnSpPr>
            <p:spPr>
              <a:xfrm rot="10800000">
                <a:off x="3697170" y="5416171"/>
                <a:ext cx="0" cy="240920"/>
              </a:xfrm>
              <a:prstGeom prst="line">
                <a:avLst/>
              </a:prstGeom>
              <a:ln w="38100">
                <a:solidFill>
                  <a:schemeClr val="accent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p:nvCxnSpPr>
            <p:spPr>
              <a:xfrm rot="10800000" flipV="1">
                <a:off x="6168723" y="5654640"/>
                <a:ext cx="396393" cy="0"/>
              </a:xfrm>
              <a:prstGeom prst="line">
                <a:avLst/>
              </a:prstGeom>
              <a:ln w="38100">
                <a:solidFill>
                  <a:schemeClr val="accent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p:cNvCxnSpPr/>
              <p:nvPr/>
            </p:nvCxnSpPr>
            <p:spPr>
              <a:xfrm rot="10800000" flipV="1">
                <a:off x="5316324" y="5411400"/>
                <a:ext cx="872064" cy="0"/>
              </a:xfrm>
              <a:prstGeom prst="line">
                <a:avLst/>
              </a:prstGeom>
              <a:ln w="38100">
                <a:solidFill>
                  <a:schemeClr val="accent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p:cNvCxnSpPr/>
              <p:nvPr/>
            </p:nvCxnSpPr>
            <p:spPr>
              <a:xfrm rot="10800000">
                <a:off x="6565115" y="5408574"/>
                <a:ext cx="0" cy="240920"/>
              </a:xfrm>
              <a:prstGeom prst="line">
                <a:avLst/>
              </a:prstGeom>
              <a:ln w="38100">
                <a:solidFill>
                  <a:schemeClr val="accent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p:cNvCxnSpPr/>
              <p:nvPr/>
            </p:nvCxnSpPr>
            <p:spPr>
              <a:xfrm rot="10800000">
                <a:off x="6168723" y="5418863"/>
                <a:ext cx="0" cy="240920"/>
              </a:xfrm>
              <a:prstGeom prst="line">
                <a:avLst/>
              </a:prstGeom>
              <a:ln w="38100">
                <a:solidFill>
                  <a:schemeClr val="accent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p:cNvCxnSpPr/>
              <p:nvPr/>
            </p:nvCxnSpPr>
            <p:spPr>
              <a:xfrm rot="10800000" flipV="1">
                <a:off x="6561119" y="5417029"/>
                <a:ext cx="872064" cy="0"/>
              </a:xfrm>
              <a:prstGeom prst="line">
                <a:avLst/>
              </a:prstGeom>
              <a:ln w="38100">
                <a:solidFill>
                  <a:schemeClr val="accent2">
                    <a:lumMod val="20000"/>
                    <a:lumOff val="80000"/>
                  </a:schemeClr>
                </a:solidFill>
              </a:ln>
            </p:spPr>
            <p:style>
              <a:lnRef idx="1">
                <a:schemeClr val="accent1"/>
              </a:lnRef>
              <a:fillRef idx="0">
                <a:schemeClr val="accent1"/>
              </a:fillRef>
              <a:effectRef idx="0">
                <a:schemeClr val="accent1"/>
              </a:effectRef>
              <a:fontRef idx="minor">
                <a:schemeClr val="tx1"/>
              </a:fontRef>
            </p:style>
          </p:cxnSp>
        </p:grpSp>
        <p:cxnSp>
          <p:nvCxnSpPr>
            <p:cNvPr id="175" name="Straight Connector 174"/>
            <p:cNvCxnSpPr/>
            <p:nvPr/>
          </p:nvCxnSpPr>
          <p:spPr>
            <a:xfrm flipV="1">
              <a:off x="2317974" y="5757066"/>
              <a:ext cx="662823" cy="0"/>
            </a:xfrm>
            <a:prstGeom prst="line">
              <a:avLst/>
            </a:prstGeom>
            <a:ln w="19050">
              <a:solidFill>
                <a:srgbClr val="FFFF00"/>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76" name="TextBox 175"/>
            <p:cNvSpPr txBox="1"/>
            <p:nvPr/>
          </p:nvSpPr>
          <p:spPr>
            <a:xfrm>
              <a:off x="5275003" y="5536029"/>
              <a:ext cx="2307042"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ED7D31">
                      <a:lumMod val="20000"/>
                      <a:lumOff val="80000"/>
                    </a:srgbClr>
                  </a:solidFill>
                  <a:effectLst/>
                  <a:uLnTx/>
                  <a:uFillTx/>
                  <a:latin typeface="Times New Roman" panose="02020603050405020304" pitchFamily="18" charset="0"/>
                  <a:ea typeface="+mn-ea"/>
                  <a:cs typeface="Times New Roman" panose="02020603050405020304" pitchFamily="18" charset="0"/>
                </a:rPr>
                <a:t>Output Mode 7:  Reset / Set</a:t>
              </a:r>
            </a:p>
          </p:txBody>
        </p:sp>
      </p:grpSp>
      <p:sp>
        <p:nvSpPr>
          <p:cNvPr id="177" name="TextBox 176"/>
          <p:cNvSpPr txBox="1"/>
          <p:nvPr/>
        </p:nvSpPr>
        <p:spPr>
          <a:xfrm>
            <a:off x="5065612" y="6047134"/>
            <a:ext cx="590226" cy="4001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00FF00"/>
                </a:solidFill>
                <a:effectLst/>
                <a:uLnTx/>
                <a:uFillTx/>
                <a:latin typeface="Times New Roman" panose="02020603050405020304" pitchFamily="18" charset="0"/>
                <a:ea typeface="+mn-ea"/>
                <a:cs typeface="Times New Roman" panose="02020603050405020304" pitchFamily="18" charset="0"/>
              </a:rPr>
              <a:t>EQU0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00FF00"/>
                </a:solidFill>
                <a:effectLst/>
                <a:uLnTx/>
                <a:uFillTx/>
                <a:latin typeface="Times New Roman" panose="02020603050405020304" pitchFamily="18" charset="0"/>
                <a:ea typeface="+mn-ea"/>
                <a:cs typeface="Times New Roman" panose="02020603050405020304" pitchFamily="18" charset="0"/>
              </a:rPr>
              <a:t>TAIFG</a:t>
            </a:r>
          </a:p>
        </p:txBody>
      </p:sp>
      <p:sp>
        <p:nvSpPr>
          <p:cNvPr id="178" name="Rectangle 177"/>
          <p:cNvSpPr/>
          <p:nvPr/>
        </p:nvSpPr>
        <p:spPr>
          <a:xfrm>
            <a:off x="4707165" y="6050157"/>
            <a:ext cx="526106" cy="246221"/>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00FF00"/>
                </a:solidFill>
                <a:effectLst/>
                <a:uLnTx/>
                <a:uFillTx/>
                <a:latin typeface="Times New Roman" panose="02020603050405020304" pitchFamily="18" charset="0"/>
                <a:ea typeface="+mn-ea"/>
                <a:cs typeface="Times New Roman" panose="02020603050405020304" pitchFamily="18" charset="0"/>
              </a:rPr>
              <a:t>EQU1</a:t>
            </a:r>
          </a:p>
        </p:txBody>
      </p:sp>
      <p:sp>
        <p:nvSpPr>
          <p:cNvPr id="179" name="Rectangle 178"/>
          <p:cNvSpPr/>
          <p:nvPr/>
        </p:nvSpPr>
        <p:spPr>
          <a:xfrm>
            <a:off x="6303039" y="6080593"/>
            <a:ext cx="1476686" cy="30777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FF00"/>
                </a:solidFill>
                <a:effectLst/>
                <a:uLnTx/>
                <a:uFillTx/>
                <a:latin typeface="Times New Roman" panose="02020603050405020304" pitchFamily="18" charset="0"/>
                <a:ea typeface="+mn-ea"/>
                <a:cs typeface="Times New Roman" panose="02020603050405020304" pitchFamily="18" charset="0"/>
              </a:rPr>
              <a:t>Interrupt Events</a:t>
            </a:r>
          </a:p>
        </p:txBody>
      </p:sp>
      <p:cxnSp>
        <p:nvCxnSpPr>
          <p:cNvPr id="180" name="Straight Connector 179"/>
          <p:cNvCxnSpPr/>
          <p:nvPr/>
        </p:nvCxnSpPr>
        <p:spPr>
          <a:xfrm rot="10800000" flipV="1">
            <a:off x="6014285" y="6245377"/>
            <a:ext cx="319260" cy="0"/>
          </a:xfrm>
          <a:prstGeom prst="line">
            <a:avLst/>
          </a:prstGeom>
          <a:ln w="38100">
            <a:solidFill>
              <a:srgbClr val="00FF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9" name="Group 8"/>
          <p:cNvGrpSpPr/>
          <p:nvPr/>
        </p:nvGrpSpPr>
        <p:grpSpPr>
          <a:xfrm>
            <a:off x="2341658" y="4684651"/>
            <a:ext cx="4924274" cy="307777"/>
            <a:chOff x="2341658" y="4684651"/>
            <a:chExt cx="4924274" cy="307777"/>
          </a:xfrm>
        </p:grpSpPr>
        <p:cxnSp>
          <p:nvCxnSpPr>
            <p:cNvPr id="163" name="Straight Connector 162"/>
            <p:cNvCxnSpPr/>
            <p:nvPr/>
          </p:nvCxnSpPr>
          <p:spPr>
            <a:xfrm flipV="1">
              <a:off x="2341658" y="4950316"/>
              <a:ext cx="662823" cy="0"/>
            </a:xfrm>
            <a:prstGeom prst="line">
              <a:avLst/>
            </a:prstGeom>
            <a:ln w="19050">
              <a:solidFill>
                <a:srgbClr val="FFFF00"/>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4" name="Straight Connector 163"/>
            <p:cNvCxnSpPr/>
            <p:nvPr/>
          </p:nvCxnSpPr>
          <p:spPr>
            <a:xfrm rot="10800000">
              <a:off x="2995377" y="4743987"/>
              <a:ext cx="0" cy="181769"/>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p:cNvCxnSpPr/>
            <p:nvPr/>
          </p:nvCxnSpPr>
          <p:spPr>
            <a:xfrm rot="10800000" flipV="1">
              <a:off x="2995376" y="4940916"/>
              <a:ext cx="2945882"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p:cNvCxnSpPr/>
            <p:nvPr/>
          </p:nvCxnSpPr>
          <p:spPr>
            <a:xfrm rot="10800000" flipV="1">
              <a:off x="3021828" y="4942582"/>
              <a:ext cx="2945882"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172" name="TextBox 171"/>
            <p:cNvSpPr txBox="1"/>
            <p:nvPr/>
          </p:nvSpPr>
          <p:spPr>
            <a:xfrm>
              <a:off x="5292314" y="4684651"/>
              <a:ext cx="1973618"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Output Mode 5:  Reset </a:t>
              </a:r>
            </a:p>
          </p:txBody>
        </p:sp>
        <p:cxnSp>
          <p:nvCxnSpPr>
            <p:cNvPr id="130" name="Straight Connector 129"/>
            <p:cNvCxnSpPr/>
            <p:nvPr/>
          </p:nvCxnSpPr>
          <p:spPr>
            <a:xfrm rot="10800000" flipV="1">
              <a:off x="2346834" y="4720519"/>
              <a:ext cx="677351" cy="3881"/>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77929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1000"/>
                                        <p:tgtEl>
                                          <p:spTgt spid="2"/>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46"/>
                                        </p:tgtEl>
                                        <p:attrNameLst>
                                          <p:attrName>style.visibility</p:attrName>
                                        </p:attrNameLst>
                                      </p:cBhvr>
                                      <p:to>
                                        <p:strVal val="visible"/>
                                      </p:to>
                                    </p:set>
                                    <p:animEffect transition="in" filter="wipe(left)">
                                      <p:cBhvr>
                                        <p:cTn id="10" dur="1000"/>
                                        <p:tgtEl>
                                          <p:spTgt spid="146"/>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left)">
                                      <p:cBhvr>
                                        <p:cTn id="15" dur="10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wipe(left)">
                                      <p:cBhvr>
                                        <p:cTn id="20" dur="1000"/>
                                        <p:tgtEl>
                                          <p:spTgt spid="6"/>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wipe(left)">
                                      <p:cBhvr>
                                        <p:cTn id="25" dur="1000"/>
                                        <p:tgtEl>
                                          <p:spTgt spid="8"/>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wipe(left)">
                                      <p:cBhvr>
                                        <p:cTn id="30" dur="1000"/>
                                        <p:tgtEl>
                                          <p:spTgt spid="9"/>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wipe(left)">
                                      <p:cBhvr>
                                        <p:cTn id="35" dur="1000"/>
                                        <p:tgtEl>
                                          <p:spTgt spid="10"/>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nodeType="clickEffect">
                                  <p:stCondLst>
                                    <p:cond delay="0"/>
                                  </p:stCondLst>
                                  <p:childTnLst>
                                    <p:set>
                                      <p:cBhvr>
                                        <p:cTn id="39" dur="1" fill="hold">
                                          <p:stCondLst>
                                            <p:cond delay="0"/>
                                          </p:stCondLst>
                                        </p:cTn>
                                        <p:tgtEl>
                                          <p:spTgt spid="11"/>
                                        </p:tgtEl>
                                        <p:attrNameLst>
                                          <p:attrName>style.visibility</p:attrName>
                                        </p:attrNameLst>
                                      </p:cBhvr>
                                      <p:to>
                                        <p:strVal val="visible"/>
                                      </p:to>
                                    </p:set>
                                    <p:animEffect transition="in" filter="wipe(left)">
                                      <p:cBhvr>
                                        <p:cTn id="40"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Rectangle 58"/>
          <p:cNvSpPr/>
          <p:nvPr/>
        </p:nvSpPr>
        <p:spPr>
          <a:xfrm>
            <a:off x="0" y="0"/>
            <a:ext cx="9144000" cy="6611779"/>
          </a:xfrm>
          <a:prstGeom prst="rect">
            <a:avLst/>
          </a:prstGeom>
          <a:solidFill>
            <a:schemeClr val="tx1"/>
          </a:solidFill>
          <a:ln>
            <a:no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FFFF00"/>
              </a:solidFill>
              <a:effectLst/>
              <a:uLnTx/>
              <a:uFillTx/>
              <a:latin typeface="Times New Roman" panose="02020603050405020304" pitchFamily="18" charset="0"/>
              <a:ea typeface="+mn-ea"/>
              <a:cs typeface="Times New Roman" panose="02020603050405020304" pitchFamily="18" charset="0"/>
            </a:endParaRPr>
          </a:p>
        </p:txBody>
      </p:sp>
      <p:sp>
        <p:nvSpPr>
          <p:cNvPr id="5" name="Rectangle 4"/>
          <p:cNvSpPr/>
          <p:nvPr/>
        </p:nvSpPr>
        <p:spPr>
          <a:xfrm>
            <a:off x="0" y="0"/>
            <a:ext cx="91440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800" b="1" i="0" u="none" strike="noStrike" kern="1200" cap="none" spc="0" normalizeH="0" baseline="0" noProof="0" dirty="0">
                <a:ln>
                  <a:noFill/>
                </a:ln>
                <a:solidFill>
                  <a:srgbClr val="FF00FF"/>
                </a:solidFill>
                <a:effectLst/>
                <a:uLnTx/>
                <a:uFillTx/>
                <a:latin typeface="Times New Roman" panose="02020603050405020304" pitchFamily="18" charset="0"/>
                <a:ea typeface="+mn-ea"/>
                <a:cs typeface="Times New Roman" panose="02020603050405020304" pitchFamily="18" charset="0"/>
              </a:rPr>
              <a:t>Timer Pulse-Width Modulation Mode</a:t>
            </a:r>
          </a:p>
        </p:txBody>
      </p:sp>
      <p:sp>
        <p:nvSpPr>
          <p:cNvPr id="2" name="Rectangle 1"/>
          <p:cNvSpPr/>
          <p:nvPr/>
        </p:nvSpPr>
        <p:spPr>
          <a:xfrm>
            <a:off x="304800" y="850827"/>
            <a:ext cx="5993804" cy="1785104"/>
          </a:xfrm>
          <a:prstGeom prst="rect">
            <a:avLst/>
          </a:prstGeom>
        </p:spPr>
        <p:txBody>
          <a:bodyPr wrap="square">
            <a:spAutoFit/>
          </a:bodyPr>
          <a:lstStyle/>
          <a:p>
            <a:pPr marL="342900" marR="0" lvl="0" indent="-342900" algn="l" defTabSz="914400" rtl="0" eaLnBrk="1" fontAlgn="auto" latinLnBrk="0" hangingPunct="1">
              <a:lnSpc>
                <a:spcPct val="100000"/>
              </a:lnSpc>
              <a:spcBef>
                <a:spcPts val="0"/>
              </a:spcBef>
              <a:spcAft>
                <a:spcPts val="600"/>
              </a:spcAft>
              <a:buClrTx/>
              <a:buSzTx/>
              <a:buFont typeface="+mj-lt"/>
              <a:buAutoNum type="alphaLcParenR"/>
              <a:tabLst/>
              <a:defRPr/>
            </a:pPr>
            <a:r>
              <a:rPr kumimoji="0" lang="en-US" sz="1800" b="1" i="1" u="none" strike="noStrike" kern="1200" cap="none" spc="0" normalizeH="0" baseline="0" noProof="0" dirty="0">
                <a:ln>
                  <a:noFill/>
                </a:ln>
                <a:solidFill>
                  <a:srgbClr val="00FF00"/>
                </a:solidFill>
                <a:effectLst/>
                <a:uLnTx/>
                <a:uFillTx/>
                <a:latin typeface="Times New Roman" panose="02020603050405020304" pitchFamily="18" charset="0"/>
                <a:ea typeface="+mn-ea"/>
                <a:cs typeface="Times New Roman" panose="02020603050405020304" pitchFamily="18" charset="0"/>
              </a:rPr>
              <a:t>Set timer to count in Up mode</a:t>
            </a:r>
          </a:p>
          <a:p>
            <a:pPr marL="342900" marR="0" lvl="0" indent="-342900" algn="l" defTabSz="914400" rtl="0" eaLnBrk="1" fontAlgn="auto" latinLnBrk="0" hangingPunct="1">
              <a:lnSpc>
                <a:spcPct val="100000"/>
              </a:lnSpc>
              <a:spcBef>
                <a:spcPts val="0"/>
              </a:spcBef>
              <a:spcAft>
                <a:spcPts val="600"/>
              </a:spcAft>
              <a:buClrTx/>
              <a:buSzTx/>
              <a:buFont typeface="+mj-lt"/>
              <a:buAutoNum type="alphaLcParenR"/>
              <a:tabLst/>
              <a:defRPr/>
            </a:pPr>
            <a:r>
              <a:rPr kumimoji="0" lang="en-US" sz="1800" b="1" i="1" u="none" strike="noStrike" kern="1200" cap="none" spc="0" normalizeH="0" baseline="0" noProof="0" dirty="0">
                <a:ln>
                  <a:noFill/>
                </a:ln>
                <a:solidFill>
                  <a:srgbClr val="00FF00"/>
                </a:solidFill>
                <a:effectLst/>
                <a:uLnTx/>
                <a:uFillTx/>
                <a:latin typeface="Times New Roman" panose="02020603050405020304" pitchFamily="18" charset="0"/>
                <a:ea typeface="+mn-ea"/>
                <a:cs typeface="Times New Roman" panose="02020603050405020304" pitchFamily="18" charset="0"/>
              </a:rPr>
              <a:t>Set period count in CCR0</a:t>
            </a:r>
          </a:p>
          <a:p>
            <a:pPr marL="342900" marR="0" lvl="0" indent="-342900" algn="l" defTabSz="914400" rtl="0" eaLnBrk="1" fontAlgn="auto" latinLnBrk="0" hangingPunct="1">
              <a:lnSpc>
                <a:spcPct val="100000"/>
              </a:lnSpc>
              <a:spcBef>
                <a:spcPts val="0"/>
              </a:spcBef>
              <a:spcAft>
                <a:spcPts val="600"/>
              </a:spcAft>
              <a:buClrTx/>
              <a:buSzTx/>
              <a:buFont typeface="+mj-lt"/>
              <a:buAutoNum type="alphaLcParenR"/>
              <a:tabLst/>
              <a:defRPr/>
            </a:pPr>
            <a:r>
              <a:rPr kumimoji="0" lang="en-US" sz="1800" b="1" i="1" u="none" strike="noStrike" kern="1200" cap="none" spc="0" normalizeH="0" baseline="0" noProof="0" dirty="0">
                <a:ln>
                  <a:noFill/>
                </a:ln>
                <a:solidFill>
                  <a:srgbClr val="00FF00"/>
                </a:solidFill>
                <a:effectLst/>
                <a:uLnTx/>
                <a:uFillTx/>
                <a:latin typeface="Times New Roman" panose="02020603050405020304" pitchFamily="18" charset="0"/>
                <a:ea typeface="+mn-ea"/>
                <a:cs typeface="Times New Roman" panose="02020603050405020304" pitchFamily="18" charset="0"/>
              </a:rPr>
              <a:t>Set duty cycle count in CCR1</a:t>
            </a:r>
          </a:p>
          <a:p>
            <a:pPr marL="342900" marR="0" lvl="0" indent="-342900" algn="l" defTabSz="914400" rtl="0" eaLnBrk="1" fontAlgn="auto" latinLnBrk="0" hangingPunct="1">
              <a:lnSpc>
                <a:spcPct val="100000"/>
              </a:lnSpc>
              <a:spcBef>
                <a:spcPts val="0"/>
              </a:spcBef>
              <a:spcAft>
                <a:spcPts val="600"/>
              </a:spcAft>
              <a:buClrTx/>
              <a:buSzTx/>
              <a:buFont typeface="+mj-lt"/>
              <a:buAutoNum type="alphaLcParenR"/>
              <a:tabLst/>
              <a:defRPr/>
            </a:pPr>
            <a:r>
              <a:rPr kumimoji="0" lang="en-US" sz="1800" b="1" i="1" u="none" strike="noStrike" kern="1200" cap="none" spc="0" normalizeH="0" baseline="0" noProof="0" dirty="0">
                <a:ln>
                  <a:noFill/>
                </a:ln>
                <a:solidFill>
                  <a:srgbClr val="00FF00"/>
                </a:solidFill>
                <a:effectLst/>
                <a:uLnTx/>
                <a:uFillTx/>
                <a:latin typeface="Times New Roman" panose="02020603050405020304" pitchFamily="18" charset="0"/>
                <a:ea typeface="+mn-ea"/>
                <a:cs typeface="Times New Roman" panose="02020603050405020304" pitchFamily="18" charset="0"/>
              </a:rPr>
              <a:t>Set output signal mode to reset/set</a:t>
            </a:r>
          </a:p>
          <a:p>
            <a:pPr marL="342900" marR="0" lvl="0" indent="-342900" algn="l" defTabSz="914400" rtl="0" eaLnBrk="1" fontAlgn="auto" latinLnBrk="0" hangingPunct="1">
              <a:lnSpc>
                <a:spcPct val="100000"/>
              </a:lnSpc>
              <a:spcBef>
                <a:spcPts val="0"/>
              </a:spcBef>
              <a:spcAft>
                <a:spcPts val="600"/>
              </a:spcAft>
              <a:buClrTx/>
              <a:buSzTx/>
              <a:buFont typeface="+mj-lt"/>
              <a:buAutoNum type="alphaLcParenR"/>
              <a:tabLst/>
              <a:defRPr/>
            </a:pPr>
            <a:r>
              <a:rPr kumimoji="0" lang="en-US" sz="1800" b="1" i="1" u="none" strike="noStrike" kern="1200" cap="none" spc="0" normalizeH="0" baseline="0" noProof="0" dirty="0">
                <a:ln>
                  <a:noFill/>
                </a:ln>
                <a:solidFill>
                  <a:srgbClr val="00FF00"/>
                </a:solidFill>
                <a:effectLst/>
                <a:uLnTx/>
                <a:uFillTx/>
                <a:latin typeface="Times New Roman" panose="02020603050405020304" pitchFamily="18" charset="0"/>
                <a:ea typeface="+mn-ea"/>
                <a:cs typeface="Times New Roman" panose="02020603050405020304" pitchFamily="18" charset="0"/>
              </a:rPr>
              <a:t>Output can be stopped by writing 0 to CCR0</a:t>
            </a:r>
          </a:p>
        </p:txBody>
      </p:sp>
      <p:sp>
        <p:nvSpPr>
          <p:cNvPr id="9" name="Rectangle 8"/>
          <p:cNvSpPr/>
          <p:nvPr/>
        </p:nvSpPr>
        <p:spPr>
          <a:xfrm>
            <a:off x="0" y="6611779"/>
            <a:ext cx="9144000" cy="253916"/>
          </a:xfrm>
          <a:prstGeom prst="rect">
            <a:avLst/>
          </a:prstGeom>
          <a:solidFill>
            <a:schemeClr val="tx1"/>
          </a:solid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050" b="1" i="0" u="none" strike="noStrike" kern="1200" cap="none" spc="0" normalizeH="0" baseline="0" noProof="0" dirty="0">
                <a:ln>
                  <a:noFill/>
                </a:ln>
                <a:solidFill>
                  <a:srgbClr val="00FF00"/>
                </a:solidFill>
                <a:effectLst/>
                <a:uLnTx/>
                <a:uFillTx/>
                <a:latin typeface="Arial Black" panose="020B0A04020102020204" pitchFamily="34" charset="0"/>
                <a:ea typeface="+mn-ea"/>
                <a:cs typeface="Times New Roman" panose="02020603050405020304" pitchFamily="18" charset="0"/>
              </a:rPr>
              <a:t>Dr. Nabeeh Kandalaft		EGR226 Grand valley State University		</a:t>
            </a:r>
          </a:p>
        </p:txBody>
      </p:sp>
      <p:grpSp>
        <p:nvGrpSpPr>
          <p:cNvPr id="10" name="Group 9"/>
          <p:cNvGrpSpPr/>
          <p:nvPr/>
        </p:nvGrpSpPr>
        <p:grpSpPr>
          <a:xfrm>
            <a:off x="999515" y="3101992"/>
            <a:ext cx="7694534" cy="3136038"/>
            <a:chOff x="794161" y="154217"/>
            <a:chExt cx="8874891" cy="3850477"/>
          </a:xfrm>
        </p:grpSpPr>
        <p:grpSp>
          <p:nvGrpSpPr>
            <p:cNvPr id="11" name="Group 10"/>
            <p:cNvGrpSpPr/>
            <p:nvPr/>
          </p:nvGrpSpPr>
          <p:grpSpPr>
            <a:xfrm>
              <a:off x="794161" y="154217"/>
              <a:ext cx="7008190" cy="3332075"/>
              <a:chOff x="812364" y="3234245"/>
              <a:chExt cx="7008190" cy="3332075"/>
            </a:xfrm>
          </p:grpSpPr>
          <p:sp>
            <p:nvSpPr>
              <p:cNvPr id="47" name="TextBox 46"/>
              <p:cNvSpPr txBox="1"/>
              <p:nvPr/>
            </p:nvSpPr>
            <p:spPr>
              <a:xfrm>
                <a:off x="812364" y="4330173"/>
                <a:ext cx="1142403" cy="377893"/>
              </a:xfrm>
              <a:prstGeom prst="rect">
                <a:avLst/>
              </a:prstGeom>
              <a:noFill/>
            </p:spPr>
            <p:txBody>
              <a:bodyPr wrap="none" rtlCol="0">
                <a:spAutoFit/>
              </a:bodyPr>
              <a:lstStyle>
                <a:defPPr>
                  <a:defRPr lang="en-US"/>
                </a:defPPr>
                <a:lvl1pPr>
                  <a:defRPr sz="1400" b="1">
                    <a:latin typeface="Times New Roman" panose="02020603050405020304" pitchFamily="18" charset="0"/>
                    <a:cs typeface="Times New Roman" panose="02020603050405020304" pitchFamily="18"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FFFF"/>
                    </a:solidFill>
                    <a:effectLst/>
                    <a:uLnTx/>
                    <a:uFillTx/>
                    <a:latin typeface="Times New Roman" panose="02020603050405020304" pitchFamily="18" charset="0"/>
                    <a:ea typeface="+mn-ea"/>
                    <a:cs typeface="Times New Roman" panose="02020603050405020304" pitchFamily="18" charset="0"/>
                  </a:rPr>
                  <a:t>TAxCCR1</a:t>
                </a:r>
              </a:p>
            </p:txBody>
          </p:sp>
          <p:cxnSp>
            <p:nvCxnSpPr>
              <p:cNvPr id="48" name="Straight Connector 47"/>
              <p:cNvCxnSpPr/>
              <p:nvPr/>
            </p:nvCxnSpPr>
            <p:spPr>
              <a:xfrm flipV="1">
                <a:off x="1419754" y="5494481"/>
                <a:ext cx="6400800" cy="0"/>
              </a:xfrm>
              <a:prstGeom prst="line">
                <a:avLst/>
              </a:prstGeom>
              <a:ln w="38100">
                <a:solidFill>
                  <a:srgbClr val="00FFFF"/>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flipV="1">
                <a:off x="1956318" y="4074815"/>
                <a:ext cx="1422127" cy="1403199"/>
              </a:xfrm>
              <a:prstGeom prst="line">
                <a:avLst/>
              </a:prstGeom>
              <a:ln w="381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1935944" y="3640240"/>
                <a:ext cx="0" cy="2926080"/>
              </a:xfrm>
              <a:prstGeom prst="line">
                <a:avLst/>
              </a:prstGeom>
              <a:ln w="38100">
                <a:solidFill>
                  <a:srgbClr val="00FFFF"/>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1935944" y="4064470"/>
                <a:ext cx="5852160" cy="0"/>
              </a:xfrm>
              <a:prstGeom prst="line">
                <a:avLst/>
              </a:prstGeom>
              <a:ln w="19050">
                <a:solidFill>
                  <a:srgbClr val="FFFF00"/>
                </a:solidFill>
                <a:prstDash val="sysDash"/>
              </a:ln>
            </p:spPr>
            <p:style>
              <a:lnRef idx="1">
                <a:schemeClr val="accent1"/>
              </a:lnRef>
              <a:fillRef idx="0">
                <a:schemeClr val="accent1"/>
              </a:fillRef>
              <a:effectRef idx="0">
                <a:schemeClr val="accent1"/>
              </a:effectRef>
              <a:fontRef idx="minor">
                <a:schemeClr val="tx1"/>
              </a:fontRef>
            </p:style>
          </p:cxnSp>
          <p:sp>
            <p:nvSpPr>
              <p:cNvPr id="52" name="TextBox 51"/>
              <p:cNvSpPr txBox="1"/>
              <p:nvPr/>
            </p:nvSpPr>
            <p:spPr>
              <a:xfrm>
                <a:off x="1494639" y="3234245"/>
                <a:ext cx="1039456" cy="415682"/>
              </a:xfrm>
              <a:prstGeom prst="rect">
                <a:avLst/>
              </a:prstGeom>
              <a:noFill/>
            </p:spPr>
            <p:txBody>
              <a:bodyPr wrap="none" rtlCol="0">
                <a:spAutoFit/>
              </a:bodyPr>
              <a:lstStyle>
                <a:defPPr>
                  <a:defRPr lang="en-US"/>
                </a:defPPr>
                <a:lvl1pPr>
                  <a:defRPr sz="1600" b="1">
                    <a:solidFill>
                      <a:srgbClr val="0033CC"/>
                    </a:solidFill>
                    <a:latin typeface="Times New Roman" panose="02020603050405020304" pitchFamily="18" charset="0"/>
                    <a:cs typeface="Times New Roman" panose="02020603050405020304" pitchFamily="18"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FFFF"/>
                    </a:solidFill>
                    <a:effectLst/>
                    <a:uLnTx/>
                    <a:uFillTx/>
                    <a:latin typeface="Times New Roman" panose="02020603050405020304" pitchFamily="18" charset="0"/>
                    <a:ea typeface="+mn-ea"/>
                    <a:cs typeface="Times New Roman" panose="02020603050405020304" pitchFamily="18" charset="0"/>
                  </a:rPr>
                  <a:t>0FFFFh</a:t>
                </a:r>
              </a:p>
            </p:txBody>
          </p:sp>
          <p:cxnSp>
            <p:nvCxnSpPr>
              <p:cNvPr id="53" name="Straight Connector 52"/>
              <p:cNvCxnSpPr/>
              <p:nvPr/>
            </p:nvCxnSpPr>
            <p:spPr>
              <a:xfrm flipV="1">
                <a:off x="4789967" y="4083251"/>
                <a:ext cx="1422127" cy="1403199"/>
              </a:xfrm>
              <a:prstGeom prst="line">
                <a:avLst/>
              </a:prstGeom>
              <a:ln w="381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3378445" y="4083251"/>
                <a:ext cx="0" cy="1411230"/>
              </a:xfrm>
              <a:prstGeom prst="line">
                <a:avLst/>
              </a:prstGeom>
              <a:ln w="381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flipV="1">
                <a:off x="3381462" y="4074814"/>
                <a:ext cx="1422127" cy="1403199"/>
              </a:xfrm>
              <a:prstGeom prst="line">
                <a:avLst/>
              </a:prstGeom>
              <a:ln w="381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4803589" y="4083250"/>
                <a:ext cx="0" cy="1411230"/>
              </a:xfrm>
              <a:prstGeom prst="line">
                <a:avLst/>
              </a:prstGeom>
              <a:ln w="381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flipV="1">
                <a:off x="6225716" y="5110437"/>
                <a:ext cx="371202" cy="359547"/>
              </a:xfrm>
              <a:prstGeom prst="line">
                <a:avLst/>
              </a:prstGeom>
              <a:ln w="381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6225716" y="4083250"/>
                <a:ext cx="0" cy="1411230"/>
              </a:xfrm>
              <a:prstGeom prst="line">
                <a:avLst/>
              </a:prstGeom>
              <a:ln w="38100">
                <a:solidFill>
                  <a:srgbClr val="00FF00"/>
                </a:solidFill>
              </a:ln>
            </p:spPr>
            <p:style>
              <a:lnRef idx="1">
                <a:schemeClr val="accent1"/>
              </a:lnRef>
              <a:fillRef idx="0">
                <a:schemeClr val="accent1"/>
              </a:fillRef>
              <a:effectRef idx="0">
                <a:schemeClr val="accent1"/>
              </a:effectRef>
              <a:fontRef idx="minor">
                <a:schemeClr val="tx1"/>
              </a:fontRef>
            </p:style>
          </p:cxnSp>
        </p:grpSp>
        <p:cxnSp>
          <p:nvCxnSpPr>
            <p:cNvPr id="12" name="Straight Connector 11"/>
            <p:cNvCxnSpPr/>
            <p:nvPr/>
          </p:nvCxnSpPr>
          <p:spPr>
            <a:xfrm>
              <a:off x="1938115" y="1447800"/>
              <a:ext cx="5852160" cy="0"/>
            </a:xfrm>
            <a:prstGeom prst="line">
              <a:avLst/>
            </a:prstGeom>
            <a:ln w="19050">
              <a:solidFill>
                <a:srgbClr val="FFFF00"/>
              </a:solidFill>
              <a:prstDash val="sysDash"/>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2896904" y="1427658"/>
              <a:ext cx="0" cy="1463040"/>
            </a:xfrm>
            <a:prstGeom prst="line">
              <a:avLst/>
            </a:prstGeom>
            <a:ln w="28575">
              <a:solidFill>
                <a:srgbClr val="FFFF00"/>
              </a:solidFill>
              <a:prstDash val="sysDash"/>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3360242" y="1519098"/>
              <a:ext cx="0" cy="1371600"/>
            </a:xfrm>
            <a:prstGeom prst="line">
              <a:avLst/>
            </a:prstGeom>
            <a:ln w="28575">
              <a:solidFill>
                <a:srgbClr val="FFFF00"/>
              </a:solidFill>
              <a:prstDash val="sysDash"/>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4343400" y="1446798"/>
              <a:ext cx="0" cy="1463040"/>
            </a:xfrm>
            <a:prstGeom prst="line">
              <a:avLst/>
            </a:prstGeom>
            <a:ln w="28575">
              <a:solidFill>
                <a:srgbClr val="FFFF00"/>
              </a:solidFill>
              <a:prstDash val="sysDash"/>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4785386" y="1538238"/>
              <a:ext cx="0" cy="1371600"/>
            </a:xfrm>
            <a:prstGeom prst="line">
              <a:avLst/>
            </a:prstGeom>
            <a:ln w="28575">
              <a:solidFill>
                <a:srgbClr val="FFFF00"/>
              </a:solidFill>
              <a:prstDash val="sysDash"/>
            </a:ln>
          </p:spPr>
          <p:style>
            <a:lnRef idx="1">
              <a:schemeClr val="accent1"/>
            </a:lnRef>
            <a:fillRef idx="0">
              <a:schemeClr val="accent1"/>
            </a:fillRef>
            <a:effectRef idx="0">
              <a:schemeClr val="accent1"/>
            </a:effectRef>
            <a:fontRef idx="minor">
              <a:schemeClr val="tx1"/>
            </a:fontRef>
          </p:style>
        </p:cxnSp>
        <p:grpSp>
          <p:nvGrpSpPr>
            <p:cNvPr id="17" name="Group 16"/>
            <p:cNvGrpSpPr/>
            <p:nvPr/>
          </p:nvGrpSpPr>
          <p:grpSpPr>
            <a:xfrm>
              <a:off x="1934218" y="2923205"/>
              <a:ext cx="5279135" cy="311744"/>
              <a:chOff x="1934218" y="2923205"/>
              <a:chExt cx="5279135" cy="311744"/>
            </a:xfrm>
          </p:grpSpPr>
          <p:cxnSp>
            <p:nvCxnSpPr>
              <p:cNvPr id="34" name="Straight Connector 33"/>
              <p:cNvCxnSpPr/>
              <p:nvPr/>
            </p:nvCxnSpPr>
            <p:spPr>
              <a:xfrm rot="10800000" flipV="1">
                <a:off x="4343400" y="3226382"/>
                <a:ext cx="457200" cy="0"/>
              </a:xfrm>
              <a:prstGeom prst="line">
                <a:avLst/>
              </a:prstGeom>
              <a:ln w="38100">
                <a:solidFill>
                  <a:srgbClr val="FF33CC"/>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rot="10800000" flipV="1">
                <a:off x="3360242" y="2927728"/>
                <a:ext cx="1005840" cy="0"/>
              </a:xfrm>
              <a:prstGeom prst="line">
                <a:avLst/>
              </a:prstGeom>
              <a:ln w="38100">
                <a:solidFill>
                  <a:srgbClr val="FF33CC"/>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rot="10800000">
                <a:off x="4800600" y="2924258"/>
                <a:ext cx="0" cy="295806"/>
              </a:xfrm>
              <a:prstGeom prst="line">
                <a:avLst/>
              </a:prstGeom>
              <a:ln w="38100">
                <a:solidFill>
                  <a:srgbClr val="FF33CC"/>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rot="10800000">
                <a:off x="4343400" y="2936891"/>
                <a:ext cx="0" cy="295806"/>
              </a:xfrm>
              <a:prstGeom prst="line">
                <a:avLst/>
              </a:prstGeom>
              <a:ln w="38100">
                <a:solidFill>
                  <a:srgbClr val="FF33CC"/>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rot="10800000" flipV="1">
                <a:off x="2895601" y="3217602"/>
                <a:ext cx="457200" cy="0"/>
              </a:xfrm>
              <a:prstGeom prst="line">
                <a:avLst/>
              </a:prstGeom>
              <a:ln w="38100">
                <a:solidFill>
                  <a:srgbClr val="FF33CC"/>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rot="10800000" flipV="1">
                <a:off x="1934218" y="2929522"/>
                <a:ext cx="970009" cy="6316"/>
              </a:xfrm>
              <a:prstGeom prst="line">
                <a:avLst/>
              </a:prstGeom>
              <a:ln w="38100">
                <a:solidFill>
                  <a:srgbClr val="FF33CC"/>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rot="10800000">
                <a:off x="3363687" y="2923205"/>
                <a:ext cx="0" cy="295806"/>
              </a:xfrm>
              <a:prstGeom prst="line">
                <a:avLst/>
              </a:prstGeom>
              <a:ln w="38100">
                <a:solidFill>
                  <a:srgbClr val="FF33CC"/>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rot="10800000">
                <a:off x="2904228" y="2935838"/>
                <a:ext cx="0" cy="295806"/>
              </a:xfrm>
              <a:prstGeom prst="line">
                <a:avLst/>
              </a:prstGeom>
              <a:ln w="38100">
                <a:solidFill>
                  <a:srgbClr val="FF33CC"/>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rot="10800000" flipV="1">
                <a:off x="5754922" y="3228634"/>
                <a:ext cx="457200" cy="0"/>
              </a:xfrm>
              <a:prstGeom prst="line">
                <a:avLst/>
              </a:prstGeom>
              <a:ln w="38100">
                <a:solidFill>
                  <a:srgbClr val="FF33CC"/>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rot="10800000" flipV="1">
                <a:off x="4771764" y="2929980"/>
                <a:ext cx="1005840" cy="0"/>
              </a:xfrm>
              <a:prstGeom prst="line">
                <a:avLst/>
              </a:prstGeom>
              <a:ln w="38100">
                <a:solidFill>
                  <a:srgbClr val="FF33CC"/>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rot="10800000">
                <a:off x="6212122" y="2926510"/>
                <a:ext cx="0" cy="295806"/>
              </a:xfrm>
              <a:prstGeom prst="line">
                <a:avLst/>
              </a:prstGeom>
              <a:ln w="38100">
                <a:solidFill>
                  <a:srgbClr val="FF33CC"/>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rot="10800000">
                <a:off x="5754922" y="2939143"/>
                <a:ext cx="0" cy="295806"/>
              </a:xfrm>
              <a:prstGeom prst="line">
                <a:avLst/>
              </a:prstGeom>
              <a:ln w="38100">
                <a:solidFill>
                  <a:srgbClr val="FF33CC"/>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rot="10800000" flipV="1">
                <a:off x="6207513" y="2936891"/>
                <a:ext cx="1005840" cy="0"/>
              </a:xfrm>
              <a:prstGeom prst="line">
                <a:avLst/>
              </a:prstGeom>
              <a:ln w="38100">
                <a:solidFill>
                  <a:srgbClr val="FF33CC"/>
                </a:solidFill>
              </a:ln>
            </p:spPr>
            <p:style>
              <a:lnRef idx="1">
                <a:schemeClr val="accent1"/>
              </a:lnRef>
              <a:fillRef idx="0">
                <a:schemeClr val="accent1"/>
              </a:fillRef>
              <a:effectRef idx="0">
                <a:schemeClr val="accent1"/>
              </a:effectRef>
              <a:fontRef idx="minor">
                <a:schemeClr val="tx1"/>
              </a:fontRef>
            </p:style>
          </p:cxnSp>
        </p:grpSp>
        <p:cxnSp>
          <p:nvCxnSpPr>
            <p:cNvPr id="18" name="Straight Connector 17"/>
            <p:cNvCxnSpPr/>
            <p:nvPr/>
          </p:nvCxnSpPr>
          <p:spPr>
            <a:xfrm>
              <a:off x="5744175" y="1427658"/>
              <a:ext cx="0" cy="1463040"/>
            </a:xfrm>
            <a:prstGeom prst="line">
              <a:avLst/>
            </a:prstGeom>
            <a:ln w="28575">
              <a:solidFill>
                <a:srgbClr val="FFFF00"/>
              </a:solidFill>
              <a:prstDash val="sysDash"/>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6207513" y="1519098"/>
              <a:ext cx="0" cy="1371600"/>
            </a:xfrm>
            <a:prstGeom prst="line">
              <a:avLst/>
            </a:prstGeom>
            <a:ln w="28575">
              <a:solidFill>
                <a:srgbClr val="FFFF00"/>
              </a:solidFill>
              <a:prstDash val="sysDash"/>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830349" y="798696"/>
              <a:ext cx="1142403" cy="377893"/>
            </a:xfrm>
            <a:prstGeom prst="rect">
              <a:avLst/>
            </a:prstGeom>
            <a:noFill/>
          </p:spPr>
          <p:txBody>
            <a:bodyPr wrap="none" rtlCol="0">
              <a:spAutoFit/>
            </a:bodyPr>
            <a:lstStyle>
              <a:defPPr>
                <a:defRPr lang="en-US"/>
              </a:defPPr>
              <a:lvl1pPr>
                <a:defRPr sz="1600" b="1">
                  <a:solidFill>
                    <a:srgbClr val="00FF00"/>
                  </a:solidFill>
                  <a:latin typeface="Arial Black" panose="020B0A04020102020204" pitchFamily="34" charset="0"/>
                  <a:cs typeface="Times New Roman" panose="02020603050405020304" pitchFamily="18"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FFFF"/>
                  </a:solidFill>
                  <a:effectLst/>
                  <a:uLnTx/>
                  <a:uFillTx/>
                  <a:latin typeface="Times New Roman" panose="02020603050405020304" pitchFamily="18" charset="0"/>
                  <a:ea typeface="+mn-ea"/>
                  <a:cs typeface="Times New Roman" panose="02020603050405020304" pitchFamily="18" charset="0"/>
                </a:rPr>
                <a:t>TAxCCR0</a:t>
              </a:r>
            </a:p>
          </p:txBody>
        </p:sp>
        <p:sp>
          <p:nvSpPr>
            <p:cNvPr id="21" name="TextBox 20"/>
            <p:cNvSpPr txBox="1"/>
            <p:nvPr/>
          </p:nvSpPr>
          <p:spPr>
            <a:xfrm>
              <a:off x="1573516" y="3437854"/>
              <a:ext cx="761897" cy="56684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FF00"/>
                  </a:solidFill>
                  <a:effectLst/>
                  <a:uLnTx/>
                  <a:uFillTx/>
                  <a:latin typeface="Times New Roman" panose="02020603050405020304" pitchFamily="18" charset="0"/>
                  <a:ea typeface="+mn-ea"/>
                  <a:cs typeface="Times New Roman" panose="02020603050405020304" pitchFamily="18" charset="0"/>
                </a:rPr>
                <a:t>EQU0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FF00"/>
                  </a:solidFill>
                  <a:effectLst/>
                  <a:uLnTx/>
                  <a:uFillTx/>
                  <a:latin typeface="Times New Roman" panose="02020603050405020304" pitchFamily="18" charset="0"/>
                  <a:ea typeface="+mn-ea"/>
                  <a:cs typeface="Times New Roman" panose="02020603050405020304" pitchFamily="18" charset="0"/>
                </a:rPr>
                <a:t>TAIFG</a:t>
              </a:r>
            </a:p>
          </p:txBody>
        </p:sp>
        <p:cxnSp>
          <p:nvCxnSpPr>
            <p:cNvPr id="22" name="Straight Connector 21"/>
            <p:cNvCxnSpPr/>
            <p:nvPr/>
          </p:nvCxnSpPr>
          <p:spPr>
            <a:xfrm flipV="1">
              <a:off x="1954464" y="3234949"/>
              <a:ext cx="914400" cy="0"/>
            </a:xfrm>
            <a:prstGeom prst="line">
              <a:avLst/>
            </a:prstGeom>
            <a:ln w="38100">
              <a:solidFill>
                <a:srgbClr val="FFFF00"/>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3226424" y="3133804"/>
              <a:ext cx="761897" cy="56684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FF00"/>
                  </a:solidFill>
                  <a:effectLst/>
                  <a:uLnTx/>
                  <a:uFillTx/>
                  <a:latin typeface="Times New Roman" panose="02020603050405020304" pitchFamily="18" charset="0"/>
                  <a:ea typeface="+mn-ea"/>
                  <a:cs typeface="Times New Roman" panose="02020603050405020304" pitchFamily="18" charset="0"/>
                </a:rPr>
                <a:t>EQU0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FF00"/>
                  </a:solidFill>
                  <a:effectLst/>
                  <a:uLnTx/>
                  <a:uFillTx/>
                  <a:latin typeface="Times New Roman" panose="02020603050405020304" pitchFamily="18" charset="0"/>
                  <a:ea typeface="+mn-ea"/>
                  <a:cs typeface="Times New Roman" panose="02020603050405020304" pitchFamily="18" charset="0"/>
                </a:rPr>
                <a:t>TAIFG</a:t>
              </a:r>
            </a:p>
          </p:txBody>
        </p:sp>
        <p:sp>
          <p:nvSpPr>
            <p:cNvPr id="24" name="TextBox 23"/>
            <p:cNvSpPr txBox="1"/>
            <p:nvPr/>
          </p:nvSpPr>
          <p:spPr>
            <a:xfrm>
              <a:off x="6004587" y="3207864"/>
              <a:ext cx="761897" cy="56684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FF00"/>
                  </a:solidFill>
                  <a:effectLst/>
                  <a:uLnTx/>
                  <a:uFillTx/>
                  <a:latin typeface="Times New Roman" panose="02020603050405020304" pitchFamily="18" charset="0"/>
                  <a:ea typeface="+mn-ea"/>
                  <a:cs typeface="Times New Roman" panose="02020603050405020304" pitchFamily="18" charset="0"/>
                </a:rPr>
                <a:t>EQU0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FF00"/>
                  </a:solidFill>
                  <a:effectLst/>
                  <a:uLnTx/>
                  <a:uFillTx/>
                  <a:latin typeface="Times New Roman" panose="02020603050405020304" pitchFamily="18" charset="0"/>
                  <a:ea typeface="+mn-ea"/>
                  <a:cs typeface="Times New Roman" panose="02020603050405020304" pitchFamily="18" charset="0"/>
                </a:rPr>
                <a:t>TAIFG</a:t>
              </a:r>
            </a:p>
          </p:txBody>
        </p:sp>
        <p:sp>
          <p:nvSpPr>
            <p:cNvPr id="25" name="Rectangle 24"/>
            <p:cNvSpPr/>
            <p:nvPr/>
          </p:nvSpPr>
          <p:spPr>
            <a:xfrm>
              <a:off x="2441507" y="3207864"/>
              <a:ext cx="765817" cy="377893"/>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FF00"/>
                  </a:solidFill>
                  <a:effectLst/>
                  <a:uLnTx/>
                  <a:uFillTx/>
                  <a:latin typeface="Times New Roman" panose="02020603050405020304" pitchFamily="18" charset="0"/>
                  <a:ea typeface="+mn-ea"/>
                  <a:cs typeface="Times New Roman" panose="02020603050405020304" pitchFamily="18" charset="0"/>
                </a:rPr>
                <a:t>EQU1</a:t>
              </a:r>
            </a:p>
          </p:txBody>
        </p:sp>
        <p:sp>
          <p:nvSpPr>
            <p:cNvPr id="26" name="Rectangle 25"/>
            <p:cNvSpPr/>
            <p:nvPr/>
          </p:nvSpPr>
          <p:spPr>
            <a:xfrm>
              <a:off x="5359243" y="3223252"/>
              <a:ext cx="686316" cy="34010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FF00"/>
                  </a:solidFill>
                  <a:effectLst/>
                  <a:uLnTx/>
                  <a:uFillTx/>
                  <a:latin typeface="Times New Roman" panose="02020603050405020304" pitchFamily="18" charset="0"/>
                  <a:ea typeface="+mn-ea"/>
                  <a:cs typeface="Times New Roman" panose="02020603050405020304" pitchFamily="18" charset="0"/>
                </a:rPr>
                <a:t>EQU1</a:t>
              </a:r>
            </a:p>
          </p:txBody>
        </p:sp>
        <p:sp>
          <p:nvSpPr>
            <p:cNvPr id="27" name="TextBox 26"/>
            <p:cNvSpPr txBox="1"/>
            <p:nvPr/>
          </p:nvSpPr>
          <p:spPr>
            <a:xfrm>
              <a:off x="6710432" y="1809907"/>
              <a:ext cx="2958620" cy="41568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FF00"/>
                  </a:solidFill>
                  <a:effectLst/>
                  <a:uLnTx/>
                  <a:uFillTx/>
                  <a:latin typeface="Times New Roman" panose="02020603050405020304" pitchFamily="18" charset="0"/>
                  <a:ea typeface="+mn-ea"/>
                  <a:cs typeface="Times New Roman" panose="02020603050405020304" pitchFamily="18" charset="0"/>
                </a:rPr>
                <a:t>Output Mode 7: Reset / Set</a:t>
              </a:r>
            </a:p>
          </p:txBody>
        </p:sp>
        <p:sp>
          <p:nvSpPr>
            <p:cNvPr id="28" name="Oval 27"/>
            <p:cNvSpPr/>
            <p:nvPr/>
          </p:nvSpPr>
          <p:spPr>
            <a:xfrm>
              <a:off x="2847702" y="1389016"/>
              <a:ext cx="91440" cy="91440"/>
            </a:xfrm>
            <a:prstGeom prst="ellipse">
              <a:avLst/>
            </a:prstGeom>
            <a:solidFill>
              <a:srgbClr val="00FF00"/>
            </a:solid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FFFF"/>
                </a:solidFill>
                <a:effectLst/>
                <a:uLnTx/>
                <a:uFillTx/>
                <a:latin typeface="Calibri" panose="020F0502020204030204"/>
                <a:ea typeface="+mn-ea"/>
                <a:cs typeface="+mn-cs"/>
              </a:endParaRPr>
            </a:p>
          </p:txBody>
        </p:sp>
        <p:sp>
          <p:nvSpPr>
            <p:cNvPr id="29" name="Oval 28"/>
            <p:cNvSpPr/>
            <p:nvPr/>
          </p:nvSpPr>
          <p:spPr>
            <a:xfrm>
              <a:off x="3315790" y="1404258"/>
              <a:ext cx="91440" cy="91440"/>
            </a:xfrm>
            <a:prstGeom prst="ellipse">
              <a:avLst/>
            </a:prstGeom>
            <a:solidFill>
              <a:srgbClr val="00FF00"/>
            </a:solid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FFFF"/>
                </a:solidFill>
                <a:effectLst/>
                <a:uLnTx/>
                <a:uFillTx/>
                <a:latin typeface="Calibri" panose="020F0502020204030204"/>
                <a:ea typeface="+mn-ea"/>
                <a:cs typeface="+mn-cs"/>
              </a:endParaRPr>
            </a:p>
          </p:txBody>
        </p:sp>
        <p:sp>
          <p:nvSpPr>
            <p:cNvPr id="30" name="Oval 29"/>
            <p:cNvSpPr/>
            <p:nvPr/>
          </p:nvSpPr>
          <p:spPr>
            <a:xfrm>
              <a:off x="4295500" y="1393372"/>
              <a:ext cx="91440" cy="91440"/>
            </a:xfrm>
            <a:prstGeom prst="ellipse">
              <a:avLst/>
            </a:prstGeom>
            <a:solidFill>
              <a:srgbClr val="00FF00"/>
            </a:solid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FFFF"/>
                </a:solidFill>
                <a:effectLst/>
                <a:uLnTx/>
                <a:uFillTx/>
                <a:latin typeface="Calibri" panose="020F0502020204030204"/>
                <a:ea typeface="+mn-ea"/>
                <a:cs typeface="+mn-cs"/>
              </a:endParaRPr>
            </a:p>
          </p:txBody>
        </p:sp>
        <p:sp>
          <p:nvSpPr>
            <p:cNvPr id="31" name="Oval 30"/>
            <p:cNvSpPr/>
            <p:nvPr/>
          </p:nvSpPr>
          <p:spPr>
            <a:xfrm>
              <a:off x="4741816" y="1404258"/>
              <a:ext cx="91440" cy="91440"/>
            </a:xfrm>
            <a:prstGeom prst="ellipse">
              <a:avLst/>
            </a:prstGeom>
            <a:solidFill>
              <a:srgbClr val="00FF00"/>
            </a:solid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FFFF"/>
                </a:solidFill>
                <a:effectLst/>
                <a:uLnTx/>
                <a:uFillTx/>
                <a:latin typeface="Calibri" panose="020F0502020204030204"/>
                <a:ea typeface="+mn-ea"/>
                <a:cs typeface="+mn-cs"/>
              </a:endParaRPr>
            </a:p>
          </p:txBody>
        </p:sp>
        <p:sp>
          <p:nvSpPr>
            <p:cNvPr id="32" name="Oval 31"/>
            <p:cNvSpPr/>
            <p:nvPr/>
          </p:nvSpPr>
          <p:spPr>
            <a:xfrm>
              <a:off x="5699758" y="1393372"/>
              <a:ext cx="91440" cy="91440"/>
            </a:xfrm>
            <a:prstGeom prst="ellipse">
              <a:avLst/>
            </a:prstGeom>
            <a:solidFill>
              <a:srgbClr val="00FF00"/>
            </a:solid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FFFF"/>
                </a:solidFill>
                <a:effectLst/>
                <a:uLnTx/>
                <a:uFillTx/>
                <a:latin typeface="Calibri" panose="020F0502020204030204"/>
                <a:ea typeface="+mn-ea"/>
                <a:cs typeface="+mn-cs"/>
              </a:endParaRPr>
            </a:p>
          </p:txBody>
        </p:sp>
        <p:sp>
          <p:nvSpPr>
            <p:cNvPr id="33" name="Oval 32"/>
            <p:cNvSpPr/>
            <p:nvPr/>
          </p:nvSpPr>
          <p:spPr>
            <a:xfrm>
              <a:off x="6167846" y="1408614"/>
              <a:ext cx="91440" cy="91440"/>
            </a:xfrm>
            <a:prstGeom prst="ellipse">
              <a:avLst/>
            </a:prstGeom>
            <a:solidFill>
              <a:srgbClr val="00FF00"/>
            </a:solid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FFFF"/>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16902402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noAutofit/>
          </a:bodyPr>
          <a:lstStyle/>
          <a:p>
            <a:pPr fontAlgn="base">
              <a:spcAft>
                <a:spcPct val="0"/>
              </a:spcAft>
            </a:pPr>
            <a:r>
              <a:rPr lang="en-US" sz="2800" b="1" dirty="0">
                <a:solidFill>
                  <a:srgbClr val="FF00FF"/>
                </a:solidFill>
                <a:latin typeface="Times New Roman" panose="02020603050405020304" pitchFamily="18" charset="0"/>
                <a:ea typeface="+mn-ea"/>
                <a:cs typeface="Times New Roman" panose="02020603050405020304" pitchFamily="18" charset="0"/>
              </a:rPr>
              <a:t>TIMER A Pin selection</a:t>
            </a:r>
          </a:p>
        </p:txBody>
      </p:sp>
      <p:graphicFrame>
        <p:nvGraphicFramePr>
          <p:cNvPr id="4" name="Content Placeholder 3"/>
          <p:cNvGraphicFramePr>
            <a:graphicFrameLocks noGrp="1"/>
          </p:cNvGraphicFramePr>
          <p:nvPr>
            <p:ph idx="1"/>
          </p:nvPr>
        </p:nvGraphicFramePr>
        <p:xfrm>
          <a:off x="441960" y="1752600"/>
          <a:ext cx="8229600" cy="2225040"/>
        </p:xfrm>
        <a:graphic>
          <a:graphicData uri="http://schemas.openxmlformats.org/drawingml/2006/table">
            <a:tbl>
              <a:tblPr firstRow="1" bandRow="1">
                <a:tableStyleId>{5C22544A-7EE6-4342-B048-85BDC9FD1C3A}</a:tableStyleId>
              </a:tblPr>
              <a:tblGrid>
                <a:gridCol w="1028700">
                  <a:extLst>
                    <a:ext uri="{9D8B030D-6E8A-4147-A177-3AD203B41FA5}">
                      <a16:colId xmlns:a16="http://schemas.microsoft.com/office/drawing/2014/main" val="895070609"/>
                    </a:ext>
                  </a:extLst>
                </a:gridCol>
                <a:gridCol w="1028700">
                  <a:extLst>
                    <a:ext uri="{9D8B030D-6E8A-4147-A177-3AD203B41FA5}">
                      <a16:colId xmlns:a16="http://schemas.microsoft.com/office/drawing/2014/main" val="1656580088"/>
                    </a:ext>
                  </a:extLst>
                </a:gridCol>
                <a:gridCol w="1028700">
                  <a:extLst>
                    <a:ext uri="{9D8B030D-6E8A-4147-A177-3AD203B41FA5}">
                      <a16:colId xmlns:a16="http://schemas.microsoft.com/office/drawing/2014/main" val="4211019502"/>
                    </a:ext>
                  </a:extLst>
                </a:gridCol>
                <a:gridCol w="1028700">
                  <a:extLst>
                    <a:ext uri="{9D8B030D-6E8A-4147-A177-3AD203B41FA5}">
                      <a16:colId xmlns:a16="http://schemas.microsoft.com/office/drawing/2014/main" val="3996711320"/>
                    </a:ext>
                  </a:extLst>
                </a:gridCol>
                <a:gridCol w="1028700">
                  <a:extLst>
                    <a:ext uri="{9D8B030D-6E8A-4147-A177-3AD203B41FA5}">
                      <a16:colId xmlns:a16="http://schemas.microsoft.com/office/drawing/2014/main" val="1916967049"/>
                    </a:ext>
                  </a:extLst>
                </a:gridCol>
                <a:gridCol w="1028700">
                  <a:extLst>
                    <a:ext uri="{9D8B030D-6E8A-4147-A177-3AD203B41FA5}">
                      <a16:colId xmlns:a16="http://schemas.microsoft.com/office/drawing/2014/main" val="216593073"/>
                    </a:ext>
                  </a:extLst>
                </a:gridCol>
                <a:gridCol w="1028700">
                  <a:extLst>
                    <a:ext uri="{9D8B030D-6E8A-4147-A177-3AD203B41FA5}">
                      <a16:colId xmlns:a16="http://schemas.microsoft.com/office/drawing/2014/main" val="1908979006"/>
                    </a:ext>
                  </a:extLst>
                </a:gridCol>
                <a:gridCol w="1028700">
                  <a:extLst>
                    <a:ext uri="{9D8B030D-6E8A-4147-A177-3AD203B41FA5}">
                      <a16:colId xmlns:a16="http://schemas.microsoft.com/office/drawing/2014/main" val="3195449070"/>
                    </a:ext>
                  </a:extLst>
                </a:gridCol>
              </a:tblGrid>
              <a:tr h="370840">
                <a:tc>
                  <a:txBody>
                    <a:bodyPr/>
                    <a:lstStyle/>
                    <a:p>
                      <a:r>
                        <a:rPr lang="en-US" dirty="0"/>
                        <a:t>Timer A</a:t>
                      </a:r>
                    </a:p>
                  </a:txBody>
                  <a:tcPr/>
                </a:tc>
                <a:tc>
                  <a:txBody>
                    <a:bodyPr/>
                    <a:lstStyle/>
                    <a:p>
                      <a:r>
                        <a:rPr lang="en-US" dirty="0"/>
                        <a:t>Port</a:t>
                      </a:r>
                      <a:r>
                        <a:rPr lang="en-US" baseline="0" dirty="0"/>
                        <a:t> Pin</a:t>
                      </a:r>
                      <a:endParaRPr lang="en-US" dirty="0"/>
                    </a:p>
                  </a:txBody>
                  <a:tcPr/>
                </a:tc>
                <a:tc>
                  <a:txBody>
                    <a:bodyPr/>
                    <a:lstStyle/>
                    <a:p>
                      <a:r>
                        <a:rPr lang="en-US" dirty="0"/>
                        <a:t>Timer A</a:t>
                      </a:r>
                    </a:p>
                  </a:txBody>
                  <a:tcPr/>
                </a:tc>
                <a:tc>
                  <a:txBody>
                    <a:bodyPr/>
                    <a:lstStyle/>
                    <a:p>
                      <a:r>
                        <a:rPr lang="en-US" dirty="0"/>
                        <a:t>Port Pin</a:t>
                      </a:r>
                    </a:p>
                  </a:txBody>
                  <a:tcPr/>
                </a:tc>
                <a:tc>
                  <a:txBody>
                    <a:bodyPr/>
                    <a:lstStyle/>
                    <a:p>
                      <a:r>
                        <a:rPr lang="en-US" dirty="0"/>
                        <a:t>Timer A</a:t>
                      </a:r>
                    </a:p>
                  </a:txBody>
                  <a:tcPr/>
                </a:tc>
                <a:tc>
                  <a:txBody>
                    <a:bodyPr/>
                    <a:lstStyle/>
                    <a:p>
                      <a:r>
                        <a:rPr lang="en-US" dirty="0"/>
                        <a:t>Port Pin</a:t>
                      </a:r>
                    </a:p>
                  </a:txBody>
                  <a:tcPr/>
                </a:tc>
                <a:tc>
                  <a:txBody>
                    <a:bodyPr/>
                    <a:lstStyle/>
                    <a:p>
                      <a:r>
                        <a:rPr lang="en-US" dirty="0"/>
                        <a:t>Timer</a:t>
                      </a:r>
                      <a:r>
                        <a:rPr lang="en-US" baseline="0" dirty="0"/>
                        <a:t> A</a:t>
                      </a:r>
                      <a:endParaRPr lang="en-US" dirty="0"/>
                    </a:p>
                  </a:txBody>
                  <a:tcPr/>
                </a:tc>
                <a:tc>
                  <a:txBody>
                    <a:bodyPr/>
                    <a:lstStyle/>
                    <a:p>
                      <a:r>
                        <a:rPr lang="en-US" dirty="0"/>
                        <a:t>Port Pin</a:t>
                      </a:r>
                    </a:p>
                  </a:txBody>
                  <a:tcPr/>
                </a:tc>
                <a:extLst>
                  <a:ext uri="{0D108BD9-81ED-4DB2-BD59-A6C34878D82A}">
                    <a16:rowId xmlns:a16="http://schemas.microsoft.com/office/drawing/2014/main" val="428352920"/>
                  </a:ext>
                </a:extLst>
              </a:tr>
              <a:tr h="370840">
                <a:tc>
                  <a:txBody>
                    <a:bodyPr/>
                    <a:lstStyle/>
                    <a:p>
                      <a:r>
                        <a:rPr lang="en-US" dirty="0"/>
                        <a:t>TA0.0</a:t>
                      </a:r>
                    </a:p>
                  </a:txBody>
                  <a:tcPr/>
                </a:tc>
                <a:tc>
                  <a:txBody>
                    <a:bodyPr/>
                    <a:lstStyle/>
                    <a:p>
                      <a:r>
                        <a:rPr lang="en-US" dirty="0"/>
                        <a:t>P7.3</a:t>
                      </a:r>
                    </a:p>
                  </a:txBody>
                  <a:tcPr/>
                </a:tc>
                <a:tc>
                  <a:txBody>
                    <a:bodyPr/>
                    <a:lstStyle/>
                    <a:p>
                      <a:r>
                        <a:rPr lang="en-US" dirty="0"/>
                        <a:t>TA1.0</a:t>
                      </a:r>
                    </a:p>
                  </a:txBody>
                  <a:tcPr/>
                </a:tc>
                <a:tc>
                  <a:txBody>
                    <a:bodyPr/>
                    <a:lstStyle/>
                    <a:p>
                      <a:r>
                        <a:rPr lang="en-US" dirty="0"/>
                        <a:t>P8.0</a:t>
                      </a:r>
                    </a:p>
                  </a:txBody>
                  <a:tcPr/>
                </a:tc>
                <a:tc>
                  <a:txBody>
                    <a:bodyPr/>
                    <a:lstStyle/>
                    <a:p>
                      <a:r>
                        <a:rPr lang="en-US" dirty="0"/>
                        <a:t>TA2.0</a:t>
                      </a:r>
                    </a:p>
                  </a:txBody>
                  <a:tcPr/>
                </a:tc>
                <a:tc>
                  <a:txBody>
                    <a:bodyPr/>
                    <a:lstStyle/>
                    <a:p>
                      <a:r>
                        <a:rPr lang="en-US" dirty="0"/>
                        <a:t>P8.1</a:t>
                      </a:r>
                    </a:p>
                  </a:txBody>
                  <a:tcPr/>
                </a:tc>
                <a:tc>
                  <a:txBody>
                    <a:bodyPr/>
                    <a:lstStyle/>
                    <a:p>
                      <a:r>
                        <a:rPr lang="en-US" dirty="0"/>
                        <a:t>TA3.0</a:t>
                      </a:r>
                    </a:p>
                  </a:txBody>
                  <a:tcPr/>
                </a:tc>
                <a:tc>
                  <a:txBody>
                    <a:bodyPr/>
                    <a:lstStyle/>
                    <a:p>
                      <a:r>
                        <a:rPr lang="en-US" dirty="0"/>
                        <a:t>P10.4</a:t>
                      </a:r>
                    </a:p>
                  </a:txBody>
                  <a:tcPr/>
                </a:tc>
                <a:extLst>
                  <a:ext uri="{0D108BD9-81ED-4DB2-BD59-A6C34878D82A}">
                    <a16:rowId xmlns:a16="http://schemas.microsoft.com/office/drawing/2014/main" val="4031272400"/>
                  </a:ext>
                </a:extLst>
              </a:tr>
              <a:tr h="370840">
                <a:tc>
                  <a:txBody>
                    <a:bodyPr/>
                    <a:lstStyle/>
                    <a:p>
                      <a:r>
                        <a:rPr lang="en-US" dirty="0"/>
                        <a:t>TA0.1</a:t>
                      </a:r>
                    </a:p>
                  </a:txBody>
                  <a:tcPr/>
                </a:tc>
                <a:tc>
                  <a:txBody>
                    <a:bodyPr/>
                    <a:lstStyle/>
                    <a:p>
                      <a:r>
                        <a:rPr lang="en-US" dirty="0"/>
                        <a:t>P2.4</a:t>
                      </a:r>
                    </a:p>
                  </a:txBody>
                  <a:tcPr/>
                </a:tc>
                <a:tc>
                  <a:txBody>
                    <a:bodyPr/>
                    <a:lstStyle/>
                    <a:p>
                      <a:r>
                        <a:rPr lang="en-US" dirty="0"/>
                        <a:t>TA1.1</a:t>
                      </a:r>
                    </a:p>
                  </a:txBody>
                  <a:tcPr/>
                </a:tc>
                <a:tc>
                  <a:txBody>
                    <a:bodyPr/>
                    <a:lstStyle/>
                    <a:p>
                      <a:r>
                        <a:rPr lang="en-US" dirty="0"/>
                        <a:t>P7.7</a:t>
                      </a:r>
                    </a:p>
                  </a:txBody>
                  <a:tcPr/>
                </a:tc>
                <a:tc>
                  <a:txBody>
                    <a:bodyPr/>
                    <a:lstStyle/>
                    <a:p>
                      <a:r>
                        <a:rPr lang="en-US" dirty="0"/>
                        <a:t>TA2.1</a:t>
                      </a:r>
                    </a:p>
                  </a:txBody>
                  <a:tcPr/>
                </a:tc>
                <a:tc>
                  <a:txBody>
                    <a:bodyPr/>
                    <a:lstStyle/>
                    <a:p>
                      <a:r>
                        <a:rPr lang="en-US" dirty="0"/>
                        <a:t>P5.6</a:t>
                      </a:r>
                    </a:p>
                  </a:txBody>
                  <a:tcPr/>
                </a:tc>
                <a:tc>
                  <a:txBody>
                    <a:bodyPr/>
                    <a:lstStyle/>
                    <a:p>
                      <a:r>
                        <a:rPr lang="en-US" dirty="0"/>
                        <a:t>TA3.1</a:t>
                      </a:r>
                    </a:p>
                  </a:txBody>
                  <a:tcPr/>
                </a:tc>
                <a:tc>
                  <a:txBody>
                    <a:bodyPr/>
                    <a:lstStyle/>
                    <a:p>
                      <a:r>
                        <a:rPr lang="en-US" dirty="0"/>
                        <a:t>P10.5</a:t>
                      </a:r>
                    </a:p>
                  </a:txBody>
                  <a:tcPr/>
                </a:tc>
                <a:extLst>
                  <a:ext uri="{0D108BD9-81ED-4DB2-BD59-A6C34878D82A}">
                    <a16:rowId xmlns:a16="http://schemas.microsoft.com/office/drawing/2014/main" val="3717578457"/>
                  </a:ext>
                </a:extLst>
              </a:tr>
              <a:tr h="370840">
                <a:tc>
                  <a:txBody>
                    <a:bodyPr/>
                    <a:lstStyle/>
                    <a:p>
                      <a:r>
                        <a:rPr lang="en-US" dirty="0"/>
                        <a:t>TA0.2</a:t>
                      </a:r>
                    </a:p>
                  </a:txBody>
                  <a:tcPr/>
                </a:tc>
                <a:tc>
                  <a:txBody>
                    <a:bodyPr/>
                    <a:lstStyle/>
                    <a:p>
                      <a:r>
                        <a:rPr lang="en-US" dirty="0"/>
                        <a:t>P2.5</a:t>
                      </a:r>
                    </a:p>
                  </a:txBody>
                  <a:tcPr/>
                </a:tc>
                <a:tc>
                  <a:txBody>
                    <a:bodyPr/>
                    <a:lstStyle/>
                    <a:p>
                      <a:r>
                        <a:rPr lang="en-US" dirty="0"/>
                        <a:t>TA1.2</a:t>
                      </a:r>
                    </a:p>
                  </a:txBody>
                  <a:tcPr/>
                </a:tc>
                <a:tc>
                  <a:txBody>
                    <a:bodyPr/>
                    <a:lstStyle/>
                    <a:p>
                      <a:r>
                        <a:rPr lang="en-US" dirty="0"/>
                        <a:t>P7.6</a:t>
                      </a:r>
                    </a:p>
                  </a:txBody>
                  <a:tcPr/>
                </a:tc>
                <a:tc>
                  <a:txBody>
                    <a:bodyPr/>
                    <a:lstStyle/>
                    <a:p>
                      <a:r>
                        <a:rPr lang="en-US" dirty="0"/>
                        <a:t>TA2.2</a:t>
                      </a:r>
                    </a:p>
                  </a:txBody>
                  <a:tcPr/>
                </a:tc>
                <a:tc>
                  <a:txBody>
                    <a:bodyPr/>
                    <a:lstStyle/>
                    <a:p>
                      <a:r>
                        <a:rPr lang="en-US" dirty="0"/>
                        <a:t>P5.7</a:t>
                      </a:r>
                    </a:p>
                  </a:txBody>
                  <a:tcPr/>
                </a:tc>
                <a:tc>
                  <a:txBody>
                    <a:bodyPr/>
                    <a:lstStyle/>
                    <a:p>
                      <a:r>
                        <a:rPr lang="en-US" dirty="0"/>
                        <a:t>TA3.2</a:t>
                      </a:r>
                    </a:p>
                  </a:txBody>
                  <a:tcPr/>
                </a:tc>
                <a:tc>
                  <a:txBody>
                    <a:bodyPr/>
                    <a:lstStyle/>
                    <a:p>
                      <a:endParaRPr lang="en-US" dirty="0"/>
                    </a:p>
                  </a:txBody>
                  <a:tcPr/>
                </a:tc>
                <a:extLst>
                  <a:ext uri="{0D108BD9-81ED-4DB2-BD59-A6C34878D82A}">
                    <a16:rowId xmlns:a16="http://schemas.microsoft.com/office/drawing/2014/main" val="2329619879"/>
                  </a:ext>
                </a:extLst>
              </a:tr>
              <a:tr h="370840">
                <a:tc>
                  <a:txBody>
                    <a:bodyPr/>
                    <a:lstStyle/>
                    <a:p>
                      <a:r>
                        <a:rPr lang="en-US" dirty="0"/>
                        <a:t>TA0.3</a:t>
                      </a:r>
                    </a:p>
                  </a:txBody>
                  <a:tcPr/>
                </a:tc>
                <a:tc>
                  <a:txBody>
                    <a:bodyPr/>
                    <a:lstStyle/>
                    <a:p>
                      <a:r>
                        <a:rPr lang="en-US" dirty="0"/>
                        <a:t>P2.6</a:t>
                      </a:r>
                    </a:p>
                  </a:txBody>
                  <a:tcPr/>
                </a:tc>
                <a:tc>
                  <a:txBody>
                    <a:bodyPr/>
                    <a:lstStyle/>
                    <a:p>
                      <a:r>
                        <a:rPr lang="en-US" dirty="0"/>
                        <a:t>TA1.3</a:t>
                      </a:r>
                    </a:p>
                  </a:txBody>
                  <a:tcPr/>
                </a:tc>
                <a:tc>
                  <a:txBody>
                    <a:bodyPr/>
                    <a:lstStyle/>
                    <a:p>
                      <a:r>
                        <a:rPr lang="en-US" dirty="0"/>
                        <a:t>P7.5</a:t>
                      </a:r>
                    </a:p>
                  </a:txBody>
                  <a:tcPr/>
                </a:tc>
                <a:tc>
                  <a:txBody>
                    <a:bodyPr/>
                    <a:lstStyle/>
                    <a:p>
                      <a:r>
                        <a:rPr lang="en-US" dirty="0"/>
                        <a:t>TA2.3</a:t>
                      </a:r>
                    </a:p>
                  </a:txBody>
                  <a:tcPr/>
                </a:tc>
                <a:tc>
                  <a:txBody>
                    <a:bodyPr/>
                    <a:lstStyle/>
                    <a:p>
                      <a:r>
                        <a:rPr lang="en-US" dirty="0"/>
                        <a:t>P6.6</a:t>
                      </a:r>
                    </a:p>
                  </a:txBody>
                  <a:tcPr/>
                </a:tc>
                <a:tc>
                  <a:txBody>
                    <a:bodyPr/>
                    <a:lstStyle/>
                    <a:p>
                      <a:r>
                        <a:rPr lang="en-US" dirty="0"/>
                        <a:t>TA3.3</a:t>
                      </a:r>
                    </a:p>
                  </a:txBody>
                  <a:tcPr/>
                </a:tc>
                <a:tc>
                  <a:txBody>
                    <a:bodyPr/>
                    <a:lstStyle/>
                    <a:p>
                      <a:endParaRPr lang="en-US"/>
                    </a:p>
                  </a:txBody>
                  <a:tcPr/>
                </a:tc>
                <a:extLst>
                  <a:ext uri="{0D108BD9-81ED-4DB2-BD59-A6C34878D82A}">
                    <a16:rowId xmlns:a16="http://schemas.microsoft.com/office/drawing/2014/main" val="1615453510"/>
                  </a:ext>
                </a:extLst>
              </a:tr>
              <a:tr h="370840">
                <a:tc>
                  <a:txBody>
                    <a:bodyPr/>
                    <a:lstStyle/>
                    <a:p>
                      <a:r>
                        <a:rPr lang="en-US" dirty="0"/>
                        <a:t>TA0.4</a:t>
                      </a:r>
                    </a:p>
                  </a:txBody>
                  <a:tcPr/>
                </a:tc>
                <a:tc>
                  <a:txBody>
                    <a:bodyPr/>
                    <a:lstStyle/>
                    <a:p>
                      <a:r>
                        <a:rPr lang="en-US" dirty="0"/>
                        <a:t>P2.7</a:t>
                      </a:r>
                    </a:p>
                  </a:txBody>
                  <a:tcPr/>
                </a:tc>
                <a:tc>
                  <a:txBody>
                    <a:bodyPr/>
                    <a:lstStyle/>
                    <a:p>
                      <a:r>
                        <a:rPr lang="en-US" dirty="0"/>
                        <a:t>TA1.4</a:t>
                      </a:r>
                    </a:p>
                  </a:txBody>
                  <a:tcPr/>
                </a:tc>
                <a:tc>
                  <a:txBody>
                    <a:bodyPr/>
                    <a:lstStyle/>
                    <a:p>
                      <a:r>
                        <a:rPr lang="en-US" dirty="0"/>
                        <a:t>P7.4</a:t>
                      </a:r>
                    </a:p>
                  </a:txBody>
                  <a:tcPr/>
                </a:tc>
                <a:tc>
                  <a:txBody>
                    <a:bodyPr/>
                    <a:lstStyle/>
                    <a:p>
                      <a:r>
                        <a:rPr lang="en-US" dirty="0"/>
                        <a:t>TA2.4</a:t>
                      </a:r>
                    </a:p>
                  </a:txBody>
                  <a:tcPr/>
                </a:tc>
                <a:tc>
                  <a:txBody>
                    <a:bodyPr/>
                    <a:lstStyle/>
                    <a:p>
                      <a:r>
                        <a:rPr lang="en-US" dirty="0"/>
                        <a:t>P6.7</a:t>
                      </a:r>
                    </a:p>
                  </a:txBody>
                  <a:tcPr/>
                </a:tc>
                <a:tc>
                  <a:txBody>
                    <a:bodyPr/>
                    <a:lstStyle/>
                    <a:p>
                      <a:r>
                        <a:rPr lang="en-US" dirty="0"/>
                        <a:t>TA3.4</a:t>
                      </a:r>
                    </a:p>
                  </a:txBody>
                  <a:tcPr/>
                </a:tc>
                <a:tc>
                  <a:txBody>
                    <a:bodyPr/>
                    <a:lstStyle/>
                    <a:p>
                      <a:endParaRPr lang="en-US" dirty="0"/>
                    </a:p>
                  </a:txBody>
                  <a:tcPr/>
                </a:tc>
                <a:extLst>
                  <a:ext uri="{0D108BD9-81ED-4DB2-BD59-A6C34878D82A}">
                    <a16:rowId xmlns:a16="http://schemas.microsoft.com/office/drawing/2014/main" val="4101662327"/>
                  </a:ext>
                </a:extLst>
              </a:tr>
            </a:tbl>
          </a:graphicData>
        </a:graphic>
      </p:graphicFrame>
    </p:spTree>
    <p:extLst>
      <p:ext uri="{BB962C8B-B14F-4D97-AF65-F5344CB8AC3E}">
        <p14:creationId xmlns:p14="http://schemas.microsoft.com/office/powerpoint/2010/main" val="29752668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69837"/>
            <a:ext cx="9144000" cy="6711974"/>
          </a:xfrm>
          <a:prstGeom prst="rect">
            <a:avLst/>
          </a:prstGeom>
          <a:solidFill>
            <a:schemeClr val="tx1"/>
          </a:solidFill>
          <a:ln>
            <a:no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7" name="Text Box 6"/>
          <p:cNvSpPr txBox="1">
            <a:spLocks noChangeArrowheads="1"/>
          </p:cNvSpPr>
          <p:nvPr/>
        </p:nvSpPr>
        <p:spPr bwMode="auto">
          <a:xfrm>
            <a:off x="0" y="6026164"/>
            <a:ext cx="915246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5425" indent="-225425">
              <a:spcBef>
                <a:spcPct val="20000"/>
              </a:spcBef>
              <a:buFont typeface="Wingdings" panose="05000000000000000000" pitchFamily="2" charset="2"/>
              <a:buChar char="q"/>
              <a:defRPr sz="2800">
                <a:solidFill>
                  <a:schemeClr val="tx1"/>
                </a:solidFill>
                <a:latin typeface="Verdana" panose="020B0604030504040204" pitchFamily="34" charset="0"/>
                <a:ea typeface="MS PGothic" panose="020B0600070205080204" pitchFamily="34" charset="-128"/>
              </a:defRPr>
            </a:lvl1pPr>
            <a:lvl2pPr marL="37931725" indent="-37474525">
              <a:spcBef>
                <a:spcPct val="20000"/>
              </a:spcBef>
              <a:buFont typeface="Wingdings" panose="05000000000000000000" pitchFamily="2" charset="2"/>
              <a:buChar char="v"/>
              <a:defRPr sz="2400">
                <a:solidFill>
                  <a:schemeClr val="tx1"/>
                </a:solidFill>
                <a:latin typeface="Verdana" panose="020B0604030504040204" pitchFamily="34" charset="0"/>
                <a:ea typeface="MS PGothic" panose="020B0600070205080204" pitchFamily="34" charset="-128"/>
              </a:defRPr>
            </a:lvl2pPr>
            <a:lvl3pPr marL="1143000" indent="-228600">
              <a:spcBef>
                <a:spcPct val="20000"/>
              </a:spcBef>
              <a:buChar char="o"/>
              <a:defRPr sz="2000">
                <a:solidFill>
                  <a:schemeClr val="tx1"/>
                </a:solidFill>
                <a:latin typeface="Verdana" panose="020B0604030504040204" pitchFamily="34" charset="0"/>
                <a:ea typeface="MS PGothic" panose="020B0600070205080204" pitchFamily="34" charset="-128"/>
              </a:defRPr>
            </a:lvl3pPr>
            <a:lvl4pPr marL="1600200" indent="-228600">
              <a:spcBef>
                <a:spcPct val="20000"/>
              </a:spcBef>
              <a:buFont typeface="Wingdings" panose="05000000000000000000" pitchFamily="2" charset="2"/>
              <a:buChar char="Ø"/>
              <a:defRPr>
                <a:solidFill>
                  <a:schemeClr val="tx1"/>
                </a:solidFill>
                <a:latin typeface="Verdana" panose="020B0604030504040204" pitchFamily="34" charset="0"/>
                <a:ea typeface="MS PGothic" panose="020B0600070205080204" pitchFamily="34" charset="-128"/>
              </a:defRPr>
            </a:lvl4pPr>
            <a:lvl5pPr marL="2057400" indent="-228600">
              <a:spcBef>
                <a:spcPct val="20000"/>
              </a:spcBef>
              <a:buFont typeface="Wingdings" panose="05000000000000000000" pitchFamily="2" charset="2"/>
              <a:buChar char="ü"/>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20000"/>
              </a:spcBef>
              <a:spcAft>
                <a:spcPct val="0"/>
              </a:spcAft>
              <a:buFont typeface="Wingdings" panose="05000000000000000000" pitchFamily="2" charset="2"/>
              <a:buChar char="ü"/>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20000"/>
              </a:spcBef>
              <a:spcAft>
                <a:spcPct val="0"/>
              </a:spcAft>
              <a:buFont typeface="Wingdings" panose="05000000000000000000" pitchFamily="2" charset="2"/>
              <a:buChar char="ü"/>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20000"/>
              </a:spcBef>
              <a:spcAft>
                <a:spcPct val="0"/>
              </a:spcAft>
              <a:buFont typeface="Wingdings" panose="05000000000000000000" pitchFamily="2" charset="2"/>
              <a:buChar char="ü"/>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20000"/>
              </a:spcBef>
              <a:spcAft>
                <a:spcPct val="0"/>
              </a:spcAft>
              <a:buFont typeface="Wingdings" panose="05000000000000000000" pitchFamily="2" charset="2"/>
              <a:buChar char="ü"/>
              <a:defRPr>
                <a:solidFill>
                  <a:schemeClr val="tx1"/>
                </a:solidFill>
                <a:latin typeface="Verdana" panose="020B060403050404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ct val="0"/>
              </a:spcBef>
              <a:spcAft>
                <a:spcPts val="0"/>
              </a:spcAft>
              <a:buClrTx/>
              <a:buSzTx/>
              <a:buFont typeface="Wingdings" panose="05000000000000000000" pitchFamily="2" charset="2"/>
              <a:buNone/>
              <a:tabLst/>
              <a:defRPr/>
            </a:pPr>
            <a:r>
              <a:rPr kumimoji="0" lang="en-US" altLang="en-US" sz="1800" b="1" i="0" u="none" strike="noStrike" kern="1200" cap="none" spc="0" normalizeH="0" baseline="0" noProof="0" dirty="0">
                <a:ln>
                  <a:noFill/>
                </a:ln>
                <a:solidFill>
                  <a:srgbClr val="FF33CC"/>
                </a:solidFill>
                <a:effectLst>
                  <a:outerShdw blurRad="38100" dist="38100" dir="2700000" algn="tl">
                    <a:srgbClr val="000000">
                      <a:alpha val="43137"/>
                    </a:srgbClr>
                  </a:outerShdw>
                </a:effectLst>
                <a:uLnTx/>
                <a:uFillTx/>
                <a:latin typeface="Times New Roman" panose="02020603050405020304" pitchFamily="18" charset="0"/>
                <a:ea typeface="MS PGothic" panose="020B0600070205080204" pitchFamily="34" charset="-128"/>
                <a:cs typeface="Times New Roman" panose="02020603050405020304" pitchFamily="18" charset="0"/>
              </a:rPr>
              <a:t>P1.0, P1.2, P1.3, P2.0, P2.1, P2.2, P3.1, &amp; P3.4 are available on jumpers, </a:t>
            </a:r>
          </a:p>
          <a:p>
            <a:pPr marL="0" marR="0" lvl="0" indent="0" algn="l" defTabSz="914400" rtl="0" eaLnBrk="1" fontAlgn="auto" latinLnBrk="0" hangingPunct="1">
              <a:lnSpc>
                <a:spcPct val="100000"/>
              </a:lnSpc>
              <a:spcBef>
                <a:spcPct val="0"/>
              </a:spcBef>
              <a:spcAft>
                <a:spcPts val="0"/>
              </a:spcAft>
              <a:buClrTx/>
              <a:buSzTx/>
              <a:buFont typeface="Wingdings" panose="05000000000000000000" pitchFamily="2" charset="2"/>
              <a:buNone/>
              <a:tabLst/>
              <a:defRPr/>
            </a:pPr>
            <a:r>
              <a:rPr kumimoji="0" lang="en-US" altLang="en-US" sz="1800" b="1" i="0" u="none" strike="noStrike" kern="1200" cap="none" spc="0" normalizeH="0" baseline="0" noProof="0" dirty="0">
                <a:ln>
                  <a:noFill/>
                </a:ln>
                <a:solidFill>
                  <a:srgbClr val="FF33CC"/>
                </a:solidFill>
                <a:effectLst>
                  <a:outerShdw blurRad="38100" dist="38100" dir="2700000" algn="tl">
                    <a:srgbClr val="000000">
                      <a:alpha val="43137"/>
                    </a:srgbClr>
                  </a:outerShdw>
                </a:effectLst>
                <a:uLnTx/>
                <a:uFillTx/>
                <a:latin typeface="Times New Roman" panose="02020603050405020304" pitchFamily="18" charset="0"/>
                <a:ea typeface="MS PGothic" panose="020B0600070205080204" pitchFamily="34" charset="-128"/>
                <a:cs typeface="Times New Roman" panose="02020603050405020304" pitchFamily="18" charset="0"/>
              </a:rPr>
              <a:t>P1.1, P1.4, P8.1 are not)</a:t>
            </a:r>
          </a:p>
        </p:txBody>
      </p:sp>
      <p:sp>
        <p:nvSpPr>
          <p:cNvPr id="4" name="TextBox 3"/>
          <p:cNvSpPr txBox="1"/>
          <p:nvPr/>
        </p:nvSpPr>
        <p:spPr>
          <a:xfrm rot="19682992">
            <a:off x="-202185" y="783848"/>
            <a:ext cx="3490956"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noAutofit/>
          </a:bodyPr>
          <a:lstStyle>
            <a:lvl1pPr algn="ctr" fontAlgn="base">
              <a:spcBef>
                <a:spcPct val="0"/>
              </a:spcBef>
              <a:spcAft>
                <a:spcPct val="0"/>
              </a:spcAft>
              <a:defRPr sz="2800" b="1">
                <a:solidFill>
                  <a:srgbClr val="0033CC"/>
                </a:solidFill>
                <a:latin typeface="Times New Roman" panose="02020603050405020304" pitchFamily="18" charset="0"/>
                <a:cs typeface="Times New Roman" panose="02020603050405020304" pitchFamily="18" charset="0"/>
              </a:defRPr>
            </a:lvl1pPr>
            <a:lvl2pPr algn="ctr" fontAlgn="base">
              <a:spcBef>
                <a:spcPct val="0"/>
              </a:spcBef>
              <a:spcAft>
                <a:spcPct val="0"/>
              </a:spcAft>
              <a:defRPr sz="4400">
                <a:solidFill>
                  <a:schemeClr val="tx2"/>
                </a:solidFill>
                <a:latin typeface="Arial" charset="0"/>
                <a:cs typeface="Arial" charset="0"/>
              </a:defRPr>
            </a:lvl2pPr>
            <a:lvl3pPr algn="ctr" fontAlgn="base">
              <a:spcBef>
                <a:spcPct val="0"/>
              </a:spcBef>
              <a:spcAft>
                <a:spcPct val="0"/>
              </a:spcAft>
              <a:defRPr sz="4400">
                <a:solidFill>
                  <a:schemeClr val="tx2"/>
                </a:solidFill>
                <a:latin typeface="Arial" charset="0"/>
                <a:cs typeface="Arial" charset="0"/>
              </a:defRPr>
            </a:lvl3pPr>
            <a:lvl4pPr algn="ctr" fontAlgn="base">
              <a:spcBef>
                <a:spcPct val="0"/>
              </a:spcBef>
              <a:spcAft>
                <a:spcPct val="0"/>
              </a:spcAft>
              <a:defRPr sz="4400">
                <a:solidFill>
                  <a:schemeClr val="tx2"/>
                </a:solidFill>
                <a:latin typeface="Arial" charset="0"/>
                <a:cs typeface="Arial" charset="0"/>
              </a:defRPr>
            </a:lvl4pPr>
            <a:lvl5pPr algn="ctr" fontAlgn="base">
              <a:spcBef>
                <a:spcPct val="0"/>
              </a:spcBef>
              <a:spcAft>
                <a:spcPct val="0"/>
              </a:spcAft>
              <a:defRPr sz="4400">
                <a:solidFill>
                  <a:schemeClr val="tx2"/>
                </a:solidFill>
                <a:latin typeface="Arial" charset="0"/>
                <a:cs typeface="Arial" charset="0"/>
              </a:defRPr>
            </a:lvl5pPr>
            <a:lvl6pPr marL="457200" algn="ctr" fontAlgn="base">
              <a:spcBef>
                <a:spcPct val="0"/>
              </a:spcBef>
              <a:spcAft>
                <a:spcPct val="0"/>
              </a:spcAft>
              <a:defRPr sz="4400">
                <a:solidFill>
                  <a:schemeClr val="tx2"/>
                </a:solidFill>
                <a:latin typeface="Arial" charset="0"/>
                <a:cs typeface="Arial" charset="0"/>
              </a:defRPr>
            </a:lvl6pPr>
            <a:lvl7pPr marL="914400" algn="ctr" fontAlgn="base">
              <a:spcBef>
                <a:spcPct val="0"/>
              </a:spcBef>
              <a:spcAft>
                <a:spcPct val="0"/>
              </a:spcAft>
              <a:defRPr sz="4400">
                <a:solidFill>
                  <a:schemeClr val="tx2"/>
                </a:solidFill>
                <a:latin typeface="Arial" charset="0"/>
                <a:cs typeface="Arial" charset="0"/>
              </a:defRPr>
            </a:lvl7pPr>
            <a:lvl8pPr marL="1371600" algn="ctr" fontAlgn="base">
              <a:spcBef>
                <a:spcPct val="0"/>
              </a:spcBef>
              <a:spcAft>
                <a:spcPct val="0"/>
              </a:spcAft>
              <a:defRPr sz="4400">
                <a:solidFill>
                  <a:schemeClr val="tx2"/>
                </a:solidFill>
                <a:latin typeface="Arial" charset="0"/>
                <a:cs typeface="Arial" charset="0"/>
              </a:defRPr>
            </a:lvl8pPr>
            <a:lvl9pPr marL="1828800" algn="ctr" fontAlgn="base">
              <a:spcBef>
                <a:spcPct val="0"/>
              </a:spcBef>
              <a:spcAft>
                <a:spcPct val="0"/>
              </a:spcAft>
              <a:defRPr sz="4400">
                <a:solidFill>
                  <a:schemeClr val="tx2"/>
                </a:solidFill>
                <a:latin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3200" b="1" i="0" u="none" strike="noStrike" kern="1200" cap="none" spc="0" normalizeH="0" baseline="0" noProof="0" dirty="0">
                <a:ln>
                  <a:noFill/>
                </a:ln>
                <a:solidFill>
                  <a:srgbClr val="FF0066"/>
                </a:solidFill>
                <a:effectLst/>
                <a:uLnTx/>
                <a:uFillTx/>
                <a:latin typeface="Times New Roman" panose="02020603050405020304" pitchFamily="18" charset="0"/>
                <a:ea typeface="+mn-ea"/>
                <a:cs typeface="Times New Roman" panose="02020603050405020304" pitchFamily="18" charset="0"/>
              </a:rPr>
              <a:t>MSP432 Architecture</a:t>
            </a:r>
          </a:p>
        </p:txBody>
      </p:sp>
      <p:sp>
        <p:nvSpPr>
          <p:cNvPr id="2" name="Rectangle 1"/>
          <p:cNvSpPr/>
          <p:nvPr/>
        </p:nvSpPr>
        <p:spPr>
          <a:xfrm>
            <a:off x="152400" y="2362820"/>
            <a:ext cx="3165231" cy="923330"/>
          </a:xfrm>
          <a:prstGeom prst="rect">
            <a:avLst/>
          </a:prstGeom>
        </p:spPr>
        <p:txBody>
          <a:bodyPr wrap="square">
            <a:sp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1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General-Purpose</a:t>
            </a:r>
            <a:r>
              <a:rPr kumimoji="0" lang="en-US" altLang="en-US" sz="1800" b="1" i="0" u="none" strike="noStrike" kern="1200" cap="none" spc="0" normalizeH="0" baseline="0" noProof="0" dirty="0">
                <a:ln>
                  <a:noFill/>
                </a:ln>
                <a:solidFill>
                  <a:srgbClr val="0000FF"/>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 </a:t>
            </a:r>
            <a:r>
              <a:rPr kumimoji="0" lang="en-US" altLang="en-US" sz="1800" b="1" i="0" u="none" strike="noStrike" kern="1200" cap="none" spc="0" normalizeH="0" baseline="0" noProof="0" dirty="0">
                <a:ln>
                  <a:noFill/>
                </a:ln>
                <a:solidFill>
                  <a:srgbClr val="FF0066"/>
                </a:solidFill>
                <a:effectLst/>
                <a:uLnTx/>
                <a:uFillTx/>
                <a:latin typeface="Times New Roman" panose="02020603050405020304" pitchFamily="18" charset="0"/>
                <a:ea typeface="+mn-ea"/>
                <a:cs typeface="Times New Roman" panose="02020603050405020304" pitchFamily="18" charset="0"/>
              </a:rPr>
              <a:t>I/O (GPIO):</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1800" b="1" i="1" u="none" strike="noStrike" kern="1200" cap="none" spc="0" normalizeH="0" baseline="0" noProof="0" dirty="0">
                <a:ln>
                  <a:noFill/>
                </a:ln>
                <a:solidFill>
                  <a:srgbClr val="FF33CC"/>
                </a:solidFill>
                <a:effectLst/>
                <a:uLnTx/>
                <a:uFillTx/>
                <a:latin typeface="Times New Roman" panose="02020603050405020304" pitchFamily="18" charset="0"/>
                <a:ea typeface="+mn-ea"/>
                <a:cs typeface="Times New Roman" panose="02020603050405020304" pitchFamily="18" charset="0"/>
              </a:rPr>
              <a:t>	</a:t>
            </a:r>
            <a:r>
              <a:rPr kumimoji="0" lang="en-US" altLang="en-US" sz="1800" b="1" i="0" u="none" strike="noStrike" kern="1200" cap="none" spc="0" normalizeH="0" baseline="0" noProof="0" dirty="0">
                <a:ln>
                  <a:noFill/>
                </a:ln>
                <a:solidFill>
                  <a:srgbClr val="FF0066"/>
                </a:solidFill>
                <a:effectLst/>
                <a:uLnTx/>
                <a:uFillTx/>
                <a:latin typeface="Times New Roman" panose="02020603050405020304" pitchFamily="18" charset="0"/>
                <a:ea typeface="+mn-ea"/>
                <a:cs typeface="Times New Roman" panose="02020603050405020304" pitchFamily="18" charset="0"/>
              </a:rPr>
              <a:t>78 pins</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1800" b="1" i="0" u="none" strike="noStrike" kern="1200" cap="none" spc="0" normalizeH="0" baseline="0" noProof="0" dirty="0">
                <a:ln>
                  <a:noFill/>
                </a:ln>
                <a:solidFill>
                  <a:srgbClr val="FF0066"/>
                </a:solidFill>
                <a:effectLst/>
                <a:uLnTx/>
                <a:uFillTx/>
                <a:latin typeface="Times New Roman" panose="02020603050405020304" pitchFamily="18" charset="0"/>
                <a:ea typeface="+mn-ea"/>
                <a:cs typeface="Times New Roman" panose="02020603050405020304" pitchFamily="18" charset="0"/>
              </a:rPr>
              <a:t>	10 ports</a:t>
            </a:r>
          </a:p>
        </p:txBody>
      </p:sp>
      <p:sp>
        <p:nvSpPr>
          <p:cNvPr id="3" name="Rectangle 2"/>
          <p:cNvSpPr/>
          <p:nvPr/>
        </p:nvSpPr>
        <p:spPr>
          <a:xfrm>
            <a:off x="152400" y="3410177"/>
            <a:ext cx="3161303" cy="646331"/>
          </a:xfrm>
          <a:prstGeom prst="rect">
            <a:avLst/>
          </a:prstGeom>
        </p:spPr>
        <p:txBody>
          <a:bodyPr wrap="square">
            <a:sp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Pins are multiplexed between </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800" b="1" i="0" u="none" strike="noStrike" kern="1200" cap="none" spc="0" normalizeH="0" baseline="0" noProof="0" dirty="0" err="1">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std</a:t>
            </a:r>
            <a:r>
              <a:rPr kumimoji="0" lang="en-US" altLang="en-US" sz="1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 I/O and peripherals</a:t>
            </a:r>
          </a:p>
        </p:txBody>
      </p:sp>
      <p:sp>
        <p:nvSpPr>
          <p:cNvPr id="5" name="Rectangle 4"/>
          <p:cNvSpPr/>
          <p:nvPr/>
        </p:nvSpPr>
        <p:spPr>
          <a:xfrm>
            <a:off x="360399" y="4233628"/>
            <a:ext cx="2745303" cy="369332"/>
          </a:xfrm>
          <a:prstGeom prst="rect">
            <a:avLst/>
          </a:prstGeom>
        </p:spPr>
        <p:txBody>
          <a:bodyPr wrap="square">
            <a:sp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800" b="1" i="0" u="none" strike="noStrike" kern="1200" cap="none" spc="0" normalizeH="0" baseline="0" noProof="0" dirty="0">
                <a:ln>
                  <a:noFill/>
                </a:ln>
                <a:solidFill>
                  <a:srgbClr val="FF0066"/>
                </a:solidFill>
                <a:effectLst/>
                <a:uLnTx/>
                <a:uFillTx/>
                <a:latin typeface="Times New Roman" panose="02020603050405020304" pitchFamily="18" charset="0"/>
                <a:ea typeface="+mn-ea"/>
                <a:cs typeface="Times New Roman" panose="02020603050405020304" pitchFamily="18" charset="0"/>
              </a:rPr>
              <a:t>Only 67 </a:t>
            </a:r>
            <a:r>
              <a:rPr kumimoji="0" lang="en-US" altLang="en-US" sz="1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pins are available</a:t>
            </a:r>
          </a:p>
        </p:txBody>
      </p:sp>
      <p:sp>
        <p:nvSpPr>
          <p:cNvPr id="9" name="Rectangle 8"/>
          <p:cNvSpPr/>
          <p:nvPr/>
        </p:nvSpPr>
        <p:spPr>
          <a:xfrm>
            <a:off x="0" y="6611779"/>
            <a:ext cx="9144000" cy="253916"/>
          </a:xfrm>
          <a:prstGeom prst="rect">
            <a:avLst/>
          </a:prstGeom>
          <a:solidFill>
            <a:schemeClr val="tx1"/>
          </a:solid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050" b="1" i="0" u="none" strike="noStrike" kern="1200" cap="none" spc="0" normalizeH="0" baseline="0" noProof="0" dirty="0">
                <a:ln>
                  <a:noFill/>
                </a:ln>
                <a:solidFill>
                  <a:srgbClr val="00FF00"/>
                </a:solidFill>
                <a:effectLst/>
                <a:uLnTx/>
                <a:uFillTx/>
                <a:latin typeface="Arial Black" panose="020B0A04020102020204" pitchFamily="34" charset="0"/>
                <a:ea typeface="+mn-ea"/>
                <a:cs typeface="Times New Roman" panose="02020603050405020304" pitchFamily="18" charset="0"/>
              </a:rPr>
              <a:t>Dr. Nabeeh Kandalaft		EGR226 Grand valley State University		</a:t>
            </a:r>
          </a:p>
        </p:txBody>
      </p:sp>
      <p:grpSp>
        <p:nvGrpSpPr>
          <p:cNvPr id="8" name="Group 7"/>
          <p:cNvGrpSpPr/>
          <p:nvPr/>
        </p:nvGrpSpPr>
        <p:grpSpPr>
          <a:xfrm>
            <a:off x="3822700" y="0"/>
            <a:ext cx="5321300" cy="6218298"/>
            <a:chOff x="3822700" y="0"/>
            <a:chExt cx="5321300" cy="6218298"/>
          </a:xfrm>
        </p:grpSpPr>
        <p:sp>
          <p:nvSpPr>
            <p:cNvPr id="1465" name="Rectangle 5"/>
            <p:cNvSpPr>
              <a:spLocks noChangeArrowheads="1"/>
            </p:cNvSpPr>
            <p:nvPr/>
          </p:nvSpPr>
          <p:spPr bwMode="auto">
            <a:xfrm>
              <a:off x="4860924" y="0"/>
              <a:ext cx="3052763" cy="334963"/>
            </a:xfrm>
            <a:prstGeom prst="rect">
              <a:avLst/>
            </a:prstGeom>
            <a:solidFill>
              <a:srgbClr val="FFFF00"/>
            </a:solidFill>
            <a:ln w="9525">
              <a:solidFill>
                <a:schemeClr val="tx1"/>
              </a:solidFill>
              <a:miter lim="800000"/>
              <a:headEnd/>
              <a:tailEnd/>
            </a:ln>
            <a:scene3d>
              <a:camera prst="orthographicFront"/>
              <a:lightRig rig="threePt" dir="t"/>
            </a:scene3d>
            <a:sp3d>
              <a:bevelT w="139700" h="139700" prst="divot"/>
            </a:sp3d>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1466" name="Rectangle 6"/>
            <p:cNvSpPr>
              <a:spLocks noChangeArrowheads="1"/>
            </p:cNvSpPr>
            <p:nvPr/>
          </p:nvSpPr>
          <p:spPr bwMode="auto">
            <a:xfrm>
              <a:off x="4860924" y="0"/>
              <a:ext cx="3052763" cy="334963"/>
            </a:xfrm>
            <a:prstGeom prst="rect">
              <a:avLst/>
            </a:prstGeom>
            <a:noFill/>
            <a:ln w="12700">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1467" name="Rectangle 7"/>
            <p:cNvSpPr>
              <a:spLocks noChangeArrowheads="1"/>
            </p:cNvSpPr>
            <p:nvPr/>
          </p:nvSpPr>
          <p:spPr bwMode="auto">
            <a:xfrm>
              <a:off x="5367338" y="2871332"/>
              <a:ext cx="673100" cy="847725"/>
            </a:xfrm>
            <a:prstGeom prst="rect">
              <a:avLst/>
            </a:prstGeom>
            <a:solidFill>
              <a:srgbClr val="FF99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1468" name="Rectangle 8"/>
            <p:cNvSpPr>
              <a:spLocks noChangeArrowheads="1"/>
            </p:cNvSpPr>
            <p:nvPr/>
          </p:nvSpPr>
          <p:spPr bwMode="auto">
            <a:xfrm>
              <a:off x="5367338" y="2871332"/>
              <a:ext cx="673100" cy="847725"/>
            </a:xfrm>
            <a:prstGeom prst="rect">
              <a:avLst/>
            </a:prstGeom>
            <a:noFill/>
            <a:ln w="12700">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1469" name="Freeform 9"/>
            <p:cNvSpPr>
              <a:spLocks/>
            </p:cNvSpPr>
            <p:nvPr/>
          </p:nvSpPr>
          <p:spPr bwMode="auto">
            <a:xfrm>
              <a:off x="4906963" y="2634795"/>
              <a:ext cx="1133475" cy="1095375"/>
            </a:xfrm>
            <a:custGeom>
              <a:avLst/>
              <a:gdLst>
                <a:gd name="T0" fmla="*/ 0 w 714"/>
                <a:gd name="T1" fmla="*/ 690 h 690"/>
                <a:gd name="T2" fmla="*/ 110 w 714"/>
                <a:gd name="T3" fmla="*/ 690 h 690"/>
                <a:gd name="T4" fmla="*/ 110 w 714"/>
                <a:gd name="T5" fmla="*/ 110 h 690"/>
                <a:gd name="T6" fmla="*/ 714 w 714"/>
                <a:gd name="T7" fmla="*/ 110 h 690"/>
                <a:gd name="T8" fmla="*/ 714 w 714"/>
                <a:gd name="T9" fmla="*/ 0 h 690"/>
                <a:gd name="T10" fmla="*/ 0 w 714"/>
                <a:gd name="T11" fmla="*/ 0 h 690"/>
                <a:gd name="T12" fmla="*/ 0 w 714"/>
                <a:gd name="T13" fmla="*/ 690 h 690"/>
              </a:gdLst>
              <a:ahLst/>
              <a:cxnLst>
                <a:cxn ang="0">
                  <a:pos x="T0" y="T1"/>
                </a:cxn>
                <a:cxn ang="0">
                  <a:pos x="T2" y="T3"/>
                </a:cxn>
                <a:cxn ang="0">
                  <a:pos x="T4" y="T5"/>
                </a:cxn>
                <a:cxn ang="0">
                  <a:pos x="T6" y="T7"/>
                </a:cxn>
                <a:cxn ang="0">
                  <a:pos x="T8" y="T9"/>
                </a:cxn>
                <a:cxn ang="0">
                  <a:pos x="T10" y="T11"/>
                </a:cxn>
                <a:cxn ang="0">
                  <a:pos x="T12" y="T13"/>
                </a:cxn>
              </a:cxnLst>
              <a:rect l="0" t="0" r="r" b="b"/>
              <a:pathLst>
                <a:path w="714" h="690">
                  <a:moveTo>
                    <a:pt x="0" y="690"/>
                  </a:moveTo>
                  <a:lnTo>
                    <a:pt x="110" y="690"/>
                  </a:lnTo>
                  <a:lnTo>
                    <a:pt x="110" y="110"/>
                  </a:lnTo>
                  <a:lnTo>
                    <a:pt x="714" y="110"/>
                  </a:lnTo>
                  <a:lnTo>
                    <a:pt x="714" y="0"/>
                  </a:lnTo>
                  <a:lnTo>
                    <a:pt x="0" y="0"/>
                  </a:lnTo>
                  <a:lnTo>
                    <a:pt x="0" y="690"/>
                  </a:lnTo>
                  <a:close/>
                </a:path>
              </a:pathLst>
            </a:custGeom>
            <a:solidFill>
              <a:srgbClr val="66FF99"/>
            </a:solidFill>
            <a:ln>
              <a:noFill/>
            </a:ln>
            <a:scene3d>
              <a:camera prst="orthographicFront"/>
              <a:lightRig rig="threePt" dir="t"/>
            </a:scene3d>
            <a:sp3d>
              <a:bevelT prst="angle"/>
            </a:sp3d>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1470" name="Freeform 10"/>
            <p:cNvSpPr>
              <a:spLocks/>
            </p:cNvSpPr>
            <p:nvPr/>
          </p:nvSpPr>
          <p:spPr bwMode="auto">
            <a:xfrm>
              <a:off x="4906963" y="2634795"/>
              <a:ext cx="1133475" cy="1095375"/>
            </a:xfrm>
            <a:custGeom>
              <a:avLst/>
              <a:gdLst>
                <a:gd name="T0" fmla="*/ 0 w 714"/>
                <a:gd name="T1" fmla="*/ 690 h 690"/>
                <a:gd name="T2" fmla="*/ 110 w 714"/>
                <a:gd name="T3" fmla="*/ 690 h 690"/>
                <a:gd name="T4" fmla="*/ 110 w 714"/>
                <a:gd name="T5" fmla="*/ 110 h 690"/>
                <a:gd name="T6" fmla="*/ 714 w 714"/>
                <a:gd name="T7" fmla="*/ 110 h 690"/>
                <a:gd name="T8" fmla="*/ 714 w 714"/>
                <a:gd name="T9" fmla="*/ 0 h 690"/>
                <a:gd name="T10" fmla="*/ 0 w 714"/>
                <a:gd name="T11" fmla="*/ 0 h 690"/>
                <a:gd name="T12" fmla="*/ 0 w 714"/>
                <a:gd name="T13" fmla="*/ 690 h 690"/>
              </a:gdLst>
              <a:ahLst/>
              <a:cxnLst>
                <a:cxn ang="0">
                  <a:pos x="T0" y="T1"/>
                </a:cxn>
                <a:cxn ang="0">
                  <a:pos x="T2" y="T3"/>
                </a:cxn>
                <a:cxn ang="0">
                  <a:pos x="T4" y="T5"/>
                </a:cxn>
                <a:cxn ang="0">
                  <a:pos x="T6" y="T7"/>
                </a:cxn>
                <a:cxn ang="0">
                  <a:pos x="T8" y="T9"/>
                </a:cxn>
                <a:cxn ang="0">
                  <a:pos x="T10" y="T11"/>
                </a:cxn>
                <a:cxn ang="0">
                  <a:pos x="T12" y="T13"/>
                </a:cxn>
              </a:cxnLst>
              <a:rect l="0" t="0" r="r" b="b"/>
              <a:pathLst>
                <a:path w="714" h="690">
                  <a:moveTo>
                    <a:pt x="0" y="690"/>
                  </a:moveTo>
                  <a:lnTo>
                    <a:pt x="110" y="690"/>
                  </a:lnTo>
                  <a:lnTo>
                    <a:pt x="110" y="110"/>
                  </a:lnTo>
                  <a:lnTo>
                    <a:pt x="714" y="110"/>
                  </a:lnTo>
                  <a:lnTo>
                    <a:pt x="714" y="0"/>
                  </a:lnTo>
                  <a:lnTo>
                    <a:pt x="0" y="0"/>
                  </a:lnTo>
                  <a:lnTo>
                    <a:pt x="0" y="690"/>
                  </a:lnTo>
                </a:path>
              </a:pathLst>
            </a:custGeom>
            <a:noFill/>
            <a:ln w="127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1471" name="Rectangle 11"/>
            <p:cNvSpPr>
              <a:spLocks noChangeArrowheads="1"/>
            </p:cNvSpPr>
            <p:nvPr/>
          </p:nvSpPr>
          <p:spPr bwMode="auto">
            <a:xfrm>
              <a:off x="5081588" y="2647495"/>
              <a:ext cx="99386" cy="153888"/>
            </a:xfrm>
            <a:prstGeom prst="rect">
              <a:avLst/>
            </a:prstGeom>
            <a:noFill/>
            <a:ln>
              <a:noFill/>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G</a:t>
              </a:r>
              <a:endParaRPr kumimoji="0" lang="en-US" alt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1472" name="Rectangle 12"/>
            <p:cNvSpPr>
              <a:spLocks noChangeArrowheads="1"/>
            </p:cNvSpPr>
            <p:nvPr/>
          </p:nvSpPr>
          <p:spPr bwMode="auto">
            <a:xfrm>
              <a:off x="5168900" y="2647495"/>
              <a:ext cx="78548" cy="153888"/>
            </a:xfrm>
            <a:prstGeom prst="rect">
              <a:avLst/>
            </a:prstGeom>
            <a:noFill/>
            <a:ln>
              <a:noFill/>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P</a:t>
              </a:r>
              <a:endParaRPr kumimoji="0" lang="en-US" alt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1473" name="Rectangle 13"/>
            <p:cNvSpPr>
              <a:spLocks noChangeArrowheads="1"/>
            </p:cNvSpPr>
            <p:nvPr/>
          </p:nvSpPr>
          <p:spPr bwMode="auto">
            <a:xfrm>
              <a:off x="5243513" y="2647495"/>
              <a:ext cx="49694" cy="153888"/>
            </a:xfrm>
            <a:prstGeom prst="rect">
              <a:avLst/>
            </a:prstGeom>
            <a:noFill/>
            <a:ln>
              <a:noFill/>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I</a:t>
              </a:r>
              <a:endParaRPr kumimoji="0" lang="en-US" alt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1474" name="Rectangle 14"/>
            <p:cNvSpPr>
              <a:spLocks noChangeArrowheads="1"/>
            </p:cNvSpPr>
            <p:nvPr/>
          </p:nvSpPr>
          <p:spPr bwMode="auto">
            <a:xfrm>
              <a:off x="5280025" y="2647495"/>
              <a:ext cx="99386" cy="153888"/>
            </a:xfrm>
            <a:prstGeom prst="rect">
              <a:avLst/>
            </a:prstGeom>
            <a:noFill/>
            <a:ln>
              <a:noFill/>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O</a:t>
              </a:r>
              <a:endParaRPr kumimoji="0" lang="en-US" alt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1475" name="Rectangle 15"/>
            <p:cNvSpPr>
              <a:spLocks noChangeArrowheads="1"/>
            </p:cNvSpPr>
            <p:nvPr/>
          </p:nvSpPr>
          <p:spPr bwMode="auto">
            <a:xfrm>
              <a:off x="5380038" y="2647495"/>
              <a:ext cx="32060" cy="153888"/>
            </a:xfrm>
            <a:prstGeom prst="rect">
              <a:avLst/>
            </a:prstGeom>
            <a:noFill/>
            <a:ln>
              <a:noFill/>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 </a:t>
              </a:r>
              <a:endParaRPr kumimoji="0" lang="en-US" alt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1476" name="Rectangle 16"/>
            <p:cNvSpPr>
              <a:spLocks noChangeArrowheads="1"/>
            </p:cNvSpPr>
            <p:nvPr/>
          </p:nvSpPr>
          <p:spPr bwMode="auto">
            <a:xfrm>
              <a:off x="5405438" y="2647495"/>
              <a:ext cx="78548" cy="153888"/>
            </a:xfrm>
            <a:prstGeom prst="rect">
              <a:avLst/>
            </a:prstGeom>
            <a:noFill/>
            <a:ln>
              <a:noFill/>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P</a:t>
              </a:r>
              <a:endParaRPr kumimoji="0" lang="en-US" alt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1477" name="Rectangle 17"/>
            <p:cNvSpPr>
              <a:spLocks noChangeArrowheads="1"/>
            </p:cNvSpPr>
            <p:nvPr/>
          </p:nvSpPr>
          <p:spPr bwMode="auto">
            <a:xfrm>
              <a:off x="5480050" y="2647495"/>
              <a:ext cx="6412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o</a:t>
              </a:r>
              <a:endParaRPr kumimoji="0" lang="en-US" alt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1478" name="Rectangle 18"/>
            <p:cNvSpPr>
              <a:spLocks noChangeArrowheads="1"/>
            </p:cNvSpPr>
            <p:nvPr/>
          </p:nvSpPr>
          <p:spPr bwMode="auto">
            <a:xfrm>
              <a:off x="5541963" y="2647495"/>
              <a:ext cx="57708"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r</a:t>
              </a:r>
              <a:endParaRPr kumimoji="0" lang="en-US" alt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1479" name="Rectangle 19"/>
            <p:cNvSpPr>
              <a:spLocks noChangeArrowheads="1"/>
            </p:cNvSpPr>
            <p:nvPr/>
          </p:nvSpPr>
          <p:spPr bwMode="auto">
            <a:xfrm>
              <a:off x="5580063" y="2647495"/>
              <a:ext cx="43282"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t</a:t>
              </a:r>
              <a:endParaRPr kumimoji="0" lang="en-US" alt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1480" name="Rectangle 20"/>
            <p:cNvSpPr>
              <a:spLocks noChangeArrowheads="1"/>
            </p:cNvSpPr>
            <p:nvPr/>
          </p:nvSpPr>
          <p:spPr bwMode="auto">
            <a:xfrm>
              <a:off x="5616575" y="2647495"/>
              <a:ext cx="3206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 </a:t>
              </a:r>
              <a:endParaRPr kumimoji="0" lang="en-US" alt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1481" name="Rectangle 21"/>
            <p:cNvSpPr>
              <a:spLocks noChangeArrowheads="1"/>
            </p:cNvSpPr>
            <p:nvPr/>
          </p:nvSpPr>
          <p:spPr bwMode="auto">
            <a:xfrm>
              <a:off x="5641975" y="2647495"/>
              <a:ext cx="6412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3</a:t>
              </a:r>
              <a:endParaRPr kumimoji="0" lang="en-US" alt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1482" name="Rectangle 22"/>
            <p:cNvSpPr>
              <a:spLocks noChangeArrowheads="1"/>
            </p:cNvSpPr>
            <p:nvPr/>
          </p:nvSpPr>
          <p:spPr bwMode="auto">
            <a:xfrm>
              <a:off x="5541963" y="3171370"/>
              <a:ext cx="57708"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e</a:t>
              </a:r>
              <a:endParaRPr kumimoji="0" lang="en-US" alt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1483" name="Rectangle 23"/>
            <p:cNvSpPr>
              <a:spLocks noChangeArrowheads="1"/>
            </p:cNvSpPr>
            <p:nvPr/>
          </p:nvSpPr>
          <p:spPr bwMode="auto">
            <a:xfrm>
              <a:off x="5591175" y="3171370"/>
              <a:ext cx="92974"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U</a:t>
              </a:r>
              <a:endParaRPr kumimoji="0" lang="en-US" alt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1484" name="Rectangle 24"/>
            <p:cNvSpPr>
              <a:spLocks noChangeArrowheads="1"/>
            </p:cNvSpPr>
            <p:nvPr/>
          </p:nvSpPr>
          <p:spPr bwMode="auto">
            <a:xfrm>
              <a:off x="5691188" y="3171370"/>
              <a:ext cx="70532"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S</a:t>
              </a:r>
              <a:endParaRPr kumimoji="0" lang="en-US" alt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1485" name="Rectangle 25"/>
            <p:cNvSpPr>
              <a:spLocks noChangeArrowheads="1"/>
            </p:cNvSpPr>
            <p:nvPr/>
          </p:nvSpPr>
          <p:spPr bwMode="auto">
            <a:xfrm>
              <a:off x="5753100" y="3171370"/>
              <a:ext cx="92974"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C</a:t>
              </a:r>
              <a:endParaRPr kumimoji="0" lang="en-US" alt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1486" name="Rectangle 26"/>
            <p:cNvSpPr>
              <a:spLocks noChangeArrowheads="1"/>
            </p:cNvSpPr>
            <p:nvPr/>
          </p:nvSpPr>
          <p:spPr bwMode="auto">
            <a:xfrm>
              <a:off x="5840413" y="3171370"/>
              <a:ext cx="49694"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I</a:t>
              </a:r>
              <a:endParaRPr kumimoji="0" lang="en-US" alt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1487" name="Line 27"/>
            <p:cNvSpPr>
              <a:spLocks noChangeShapeType="1"/>
            </p:cNvSpPr>
            <p:nvPr/>
          </p:nvSpPr>
          <p:spPr bwMode="auto">
            <a:xfrm>
              <a:off x="5156200" y="3369807"/>
              <a:ext cx="123825" cy="0"/>
            </a:xfrm>
            <a:prstGeom prst="line">
              <a:avLst/>
            </a:prstGeom>
            <a:noFill/>
            <a:ln w="12700">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1488" name="Freeform 28"/>
            <p:cNvSpPr>
              <a:spLocks/>
            </p:cNvSpPr>
            <p:nvPr/>
          </p:nvSpPr>
          <p:spPr bwMode="auto">
            <a:xfrm>
              <a:off x="5092700" y="3331707"/>
              <a:ext cx="87313" cy="63500"/>
            </a:xfrm>
            <a:custGeom>
              <a:avLst/>
              <a:gdLst>
                <a:gd name="T0" fmla="*/ 40 w 55"/>
                <a:gd name="T1" fmla="*/ 24 h 40"/>
                <a:gd name="T2" fmla="*/ 55 w 55"/>
                <a:gd name="T3" fmla="*/ 40 h 40"/>
                <a:gd name="T4" fmla="*/ 0 w 55"/>
                <a:gd name="T5" fmla="*/ 24 h 40"/>
                <a:gd name="T6" fmla="*/ 55 w 55"/>
                <a:gd name="T7" fmla="*/ 0 h 40"/>
                <a:gd name="T8" fmla="*/ 40 w 55"/>
                <a:gd name="T9" fmla="*/ 24 h 40"/>
              </a:gdLst>
              <a:ahLst/>
              <a:cxnLst>
                <a:cxn ang="0">
                  <a:pos x="T0" y="T1"/>
                </a:cxn>
                <a:cxn ang="0">
                  <a:pos x="T2" y="T3"/>
                </a:cxn>
                <a:cxn ang="0">
                  <a:pos x="T4" y="T5"/>
                </a:cxn>
                <a:cxn ang="0">
                  <a:pos x="T6" y="T7"/>
                </a:cxn>
                <a:cxn ang="0">
                  <a:pos x="T8" y="T9"/>
                </a:cxn>
              </a:cxnLst>
              <a:rect l="0" t="0" r="r" b="b"/>
              <a:pathLst>
                <a:path w="55" h="40">
                  <a:moveTo>
                    <a:pt x="40" y="24"/>
                  </a:moveTo>
                  <a:lnTo>
                    <a:pt x="55" y="40"/>
                  </a:lnTo>
                  <a:lnTo>
                    <a:pt x="0" y="24"/>
                  </a:lnTo>
                  <a:lnTo>
                    <a:pt x="55" y="0"/>
                  </a:lnTo>
                  <a:lnTo>
                    <a:pt x="40" y="24"/>
                  </a:lnTo>
                  <a:close/>
                </a:path>
              </a:pathLst>
            </a:custGeom>
            <a:solidFill>
              <a:schemeClr val="bg1"/>
            </a:solidFill>
            <a:ln>
              <a:solidFill>
                <a:schemeClr val="bg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1489" name="Freeform 29"/>
            <p:cNvSpPr>
              <a:spLocks/>
            </p:cNvSpPr>
            <p:nvPr/>
          </p:nvSpPr>
          <p:spPr bwMode="auto">
            <a:xfrm>
              <a:off x="5267325" y="3331707"/>
              <a:ext cx="74613" cy="63500"/>
            </a:xfrm>
            <a:custGeom>
              <a:avLst/>
              <a:gdLst>
                <a:gd name="T0" fmla="*/ 8 w 47"/>
                <a:gd name="T1" fmla="*/ 24 h 40"/>
                <a:gd name="T2" fmla="*/ 0 w 47"/>
                <a:gd name="T3" fmla="*/ 0 h 40"/>
                <a:gd name="T4" fmla="*/ 47 w 47"/>
                <a:gd name="T5" fmla="*/ 24 h 40"/>
                <a:gd name="T6" fmla="*/ 0 w 47"/>
                <a:gd name="T7" fmla="*/ 40 h 40"/>
                <a:gd name="T8" fmla="*/ 8 w 47"/>
                <a:gd name="T9" fmla="*/ 24 h 40"/>
              </a:gdLst>
              <a:ahLst/>
              <a:cxnLst>
                <a:cxn ang="0">
                  <a:pos x="T0" y="T1"/>
                </a:cxn>
                <a:cxn ang="0">
                  <a:pos x="T2" y="T3"/>
                </a:cxn>
                <a:cxn ang="0">
                  <a:pos x="T4" y="T5"/>
                </a:cxn>
                <a:cxn ang="0">
                  <a:pos x="T6" y="T7"/>
                </a:cxn>
                <a:cxn ang="0">
                  <a:pos x="T8" y="T9"/>
                </a:cxn>
              </a:cxnLst>
              <a:rect l="0" t="0" r="r" b="b"/>
              <a:pathLst>
                <a:path w="47" h="40">
                  <a:moveTo>
                    <a:pt x="8" y="24"/>
                  </a:moveTo>
                  <a:lnTo>
                    <a:pt x="0" y="0"/>
                  </a:lnTo>
                  <a:lnTo>
                    <a:pt x="47" y="24"/>
                  </a:lnTo>
                  <a:lnTo>
                    <a:pt x="0" y="40"/>
                  </a:lnTo>
                  <a:lnTo>
                    <a:pt x="8" y="24"/>
                  </a:lnTo>
                  <a:close/>
                </a:path>
              </a:pathLst>
            </a:custGeom>
            <a:solidFill>
              <a:schemeClr val="bg1"/>
            </a:solidFill>
            <a:ln>
              <a:solidFill>
                <a:schemeClr val="bg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1490" name="Line 30"/>
            <p:cNvSpPr>
              <a:spLocks noChangeShapeType="1"/>
            </p:cNvSpPr>
            <p:nvPr/>
          </p:nvSpPr>
          <p:spPr bwMode="auto">
            <a:xfrm>
              <a:off x="5156200" y="3482520"/>
              <a:ext cx="123825" cy="0"/>
            </a:xfrm>
            <a:prstGeom prst="line">
              <a:avLst/>
            </a:prstGeom>
            <a:noFill/>
            <a:ln w="12700">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1491" name="Freeform 31"/>
            <p:cNvSpPr>
              <a:spLocks/>
            </p:cNvSpPr>
            <p:nvPr/>
          </p:nvSpPr>
          <p:spPr bwMode="auto">
            <a:xfrm>
              <a:off x="5092700" y="3444420"/>
              <a:ext cx="87313" cy="61913"/>
            </a:xfrm>
            <a:custGeom>
              <a:avLst/>
              <a:gdLst>
                <a:gd name="T0" fmla="*/ 40 w 55"/>
                <a:gd name="T1" fmla="*/ 24 h 39"/>
                <a:gd name="T2" fmla="*/ 55 w 55"/>
                <a:gd name="T3" fmla="*/ 39 h 39"/>
                <a:gd name="T4" fmla="*/ 0 w 55"/>
                <a:gd name="T5" fmla="*/ 24 h 39"/>
                <a:gd name="T6" fmla="*/ 55 w 55"/>
                <a:gd name="T7" fmla="*/ 0 h 39"/>
                <a:gd name="T8" fmla="*/ 40 w 55"/>
                <a:gd name="T9" fmla="*/ 24 h 39"/>
              </a:gdLst>
              <a:ahLst/>
              <a:cxnLst>
                <a:cxn ang="0">
                  <a:pos x="T0" y="T1"/>
                </a:cxn>
                <a:cxn ang="0">
                  <a:pos x="T2" y="T3"/>
                </a:cxn>
                <a:cxn ang="0">
                  <a:pos x="T4" y="T5"/>
                </a:cxn>
                <a:cxn ang="0">
                  <a:pos x="T6" y="T7"/>
                </a:cxn>
                <a:cxn ang="0">
                  <a:pos x="T8" y="T9"/>
                </a:cxn>
              </a:cxnLst>
              <a:rect l="0" t="0" r="r" b="b"/>
              <a:pathLst>
                <a:path w="55" h="39">
                  <a:moveTo>
                    <a:pt x="40" y="24"/>
                  </a:moveTo>
                  <a:lnTo>
                    <a:pt x="55" y="39"/>
                  </a:lnTo>
                  <a:lnTo>
                    <a:pt x="0" y="24"/>
                  </a:lnTo>
                  <a:lnTo>
                    <a:pt x="55" y="0"/>
                  </a:lnTo>
                  <a:lnTo>
                    <a:pt x="40" y="24"/>
                  </a:lnTo>
                  <a:close/>
                </a:path>
              </a:pathLst>
            </a:custGeom>
            <a:solidFill>
              <a:schemeClr val="bg1"/>
            </a:solidFill>
            <a:ln>
              <a:solidFill>
                <a:schemeClr val="bg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1492" name="Freeform 32"/>
            <p:cNvSpPr>
              <a:spLocks/>
            </p:cNvSpPr>
            <p:nvPr/>
          </p:nvSpPr>
          <p:spPr bwMode="auto">
            <a:xfrm>
              <a:off x="5267325" y="3444420"/>
              <a:ext cx="74613" cy="61913"/>
            </a:xfrm>
            <a:custGeom>
              <a:avLst/>
              <a:gdLst>
                <a:gd name="T0" fmla="*/ 8 w 47"/>
                <a:gd name="T1" fmla="*/ 24 h 39"/>
                <a:gd name="T2" fmla="*/ 0 w 47"/>
                <a:gd name="T3" fmla="*/ 0 h 39"/>
                <a:gd name="T4" fmla="*/ 47 w 47"/>
                <a:gd name="T5" fmla="*/ 24 h 39"/>
                <a:gd name="T6" fmla="*/ 0 w 47"/>
                <a:gd name="T7" fmla="*/ 39 h 39"/>
                <a:gd name="T8" fmla="*/ 8 w 47"/>
                <a:gd name="T9" fmla="*/ 24 h 39"/>
              </a:gdLst>
              <a:ahLst/>
              <a:cxnLst>
                <a:cxn ang="0">
                  <a:pos x="T0" y="T1"/>
                </a:cxn>
                <a:cxn ang="0">
                  <a:pos x="T2" y="T3"/>
                </a:cxn>
                <a:cxn ang="0">
                  <a:pos x="T4" y="T5"/>
                </a:cxn>
                <a:cxn ang="0">
                  <a:pos x="T6" y="T7"/>
                </a:cxn>
                <a:cxn ang="0">
                  <a:pos x="T8" y="T9"/>
                </a:cxn>
              </a:cxnLst>
              <a:rect l="0" t="0" r="r" b="b"/>
              <a:pathLst>
                <a:path w="47" h="39">
                  <a:moveTo>
                    <a:pt x="8" y="24"/>
                  </a:moveTo>
                  <a:lnTo>
                    <a:pt x="0" y="0"/>
                  </a:lnTo>
                  <a:lnTo>
                    <a:pt x="47" y="24"/>
                  </a:lnTo>
                  <a:lnTo>
                    <a:pt x="0" y="39"/>
                  </a:lnTo>
                  <a:lnTo>
                    <a:pt x="8" y="24"/>
                  </a:lnTo>
                  <a:close/>
                </a:path>
              </a:pathLst>
            </a:custGeom>
            <a:solidFill>
              <a:schemeClr val="bg1"/>
            </a:solidFill>
            <a:ln>
              <a:solidFill>
                <a:schemeClr val="bg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1493" name="Line 33"/>
            <p:cNvSpPr>
              <a:spLocks noChangeShapeType="1"/>
            </p:cNvSpPr>
            <p:nvPr/>
          </p:nvSpPr>
          <p:spPr bwMode="auto">
            <a:xfrm>
              <a:off x="6059487" y="2722107"/>
              <a:ext cx="274320" cy="0"/>
            </a:xfrm>
            <a:prstGeom prst="line">
              <a:avLst/>
            </a:prstGeom>
            <a:noFill/>
            <a:ln w="38100">
              <a:solidFill>
                <a:srgbClr val="0000FF"/>
              </a:solidFill>
              <a:prstDash val="solid"/>
              <a:round/>
              <a:headEnd type="triangle" w="med" len="sm"/>
              <a:tailEnd type="triangle" w="med"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1496" name="Line 36"/>
            <p:cNvSpPr>
              <a:spLocks noChangeShapeType="1"/>
            </p:cNvSpPr>
            <p:nvPr/>
          </p:nvSpPr>
          <p:spPr bwMode="auto">
            <a:xfrm>
              <a:off x="6059487" y="3295195"/>
              <a:ext cx="274320" cy="0"/>
            </a:xfrm>
            <a:prstGeom prst="line">
              <a:avLst/>
            </a:prstGeom>
            <a:noFill/>
            <a:ln w="38100">
              <a:solidFill>
                <a:srgbClr val="0000FF"/>
              </a:solidFill>
              <a:prstDash val="solid"/>
              <a:round/>
              <a:headEnd type="triangle" w="med" len="sm"/>
              <a:tailEnd type="triangle" w="med"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1499" name="Line 39"/>
            <p:cNvSpPr>
              <a:spLocks noChangeShapeType="1"/>
            </p:cNvSpPr>
            <p:nvPr/>
          </p:nvSpPr>
          <p:spPr bwMode="auto">
            <a:xfrm>
              <a:off x="4757738" y="2922132"/>
              <a:ext cx="149225" cy="0"/>
            </a:xfrm>
            <a:prstGeom prst="line">
              <a:avLst/>
            </a:prstGeom>
            <a:noFill/>
            <a:ln w="19050">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500" name="Line 40"/>
            <p:cNvSpPr>
              <a:spLocks noChangeShapeType="1"/>
            </p:cNvSpPr>
            <p:nvPr/>
          </p:nvSpPr>
          <p:spPr bwMode="auto">
            <a:xfrm>
              <a:off x="4757738" y="3033257"/>
              <a:ext cx="149225" cy="0"/>
            </a:xfrm>
            <a:prstGeom prst="line">
              <a:avLst/>
            </a:prstGeom>
            <a:noFill/>
            <a:ln w="19050">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501" name="Line 41"/>
            <p:cNvSpPr>
              <a:spLocks noChangeShapeType="1"/>
            </p:cNvSpPr>
            <p:nvPr/>
          </p:nvSpPr>
          <p:spPr bwMode="auto">
            <a:xfrm>
              <a:off x="4757738" y="3158670"/>
              <a:ext cx="149225" cy="0"/>
            </a:xfrm>
            <a:prstGeom prst="line">
              <a:avLst/>
            </a:prstGeom>
            <a:noFill/>
            <a:ln w="19050">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502" name="Line 42"/>
            <p:cNvSpPr>
              <a:spLocks noChangeShapeType="1"/>
            </p:cNvSpPr>
            <p:nvPr/>
          </p:nvSpPr>
          <p:spPr bwMode="auto">
            <a:xfrm>
              <a:off x="4757738" y="3257095"/>
              <a:ext cx="149225" cy="0"/>
            </a:xfrm>
            <a:prstGeom prst="line">
              <a:avLst/>
            </a:prstGeom>
            <a:noFill/>
            <a:ln w="19050">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503" name="Line 43"/>
            <p:cNvSpPr>
              <a:spLocks noChangeShapeType="1"/>
            </p:cNvSpPr>
            <p:nvPr/>
          </p:nvSpPr>
          <p:spPr bwMode="auto">
            <a:xfrm>
              <a:off x="4757738" y="3369807"/>
              <a:ext cx="149225" cy="0"/>
            </a:xfrm>
            <a:prstGeom prst="line">
              <a:avLst/>
            </a:prstGeom>
            <a:noFill/>
            <a:ln w="19050">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504" name="Line 44"/>
            <p:cNvSpPr>
              <a:spLocks noChangeShapeType="1"/>
            </p:cNvSpPr>
            <p:nvPr/>
          </p:nvSpPr>
          <p:spPr bwMode="auto">
            <a:xfrm>
              <a:off x="4757738" y="3469820"/>
              <a:ext cx="149225" cy="0"/>
            </a:xfrm>
            <a:prstGeom prst="line">
              <a:avLst/>
            </a:prstGeom>
            <a:noFill/>
            <a:ln w="19050">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505" name="Line 45"/>
            <p:cNvSpPr>
              <a:spLocks noChangeShapeType="1"/>
            </p:cNvSpPr>
            <p:nvPr/>
          </p:nvSpPr>
          <p:spPr bwMode="auto">
            <a:xfrm>
              <a:off x="4757738" y="3580945"/>
              <a:ext cx="149225" cy="0"/>
            </a:xfrm>
            <a:prstGeom prst="line">
              <a:avLst/>
            </a:prstGeom>
            <a:noFill/>
            <a:ln w="19050">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506" name="Line 46"/>
            <p:cNvSpPr>
              <a:spLocks noChangeShapeType="1"/>
            </p:cNvSpPr>
            <p:nvPr/>
          </p:nvSpPr>
          <p:spPr bwMode="auto">
            <a:xfrm>
              <a:off x="4757738" y="3693657"/>
              <a:ext cx="149225" cy="0"/>
            </a:xfrm>
            <a:prstGeom prst="line">
              <a:avLst/>
            </a:prstGeom>
            <a:noFill/>
            <a:ln w="19050">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507" name="Line 47"/>
            <p:cNvSpPr>
              <a:spLocks noChangeShapeType="1"/>
            </p:cNvSpPr>
            <p:nvPr/>
          </p:nvSpPr>
          <p:spPr bwMode="auto">
            <a:xfrm>
              <a:off x="5156200" y="2922132"/>
              <a:ext cx="123825" cy="0"/>
            </a:xfrm>
            <a:prstGeom prst="line">
              <a:avLst/>
            </a:prstGeom>
            <a:noFill/>
            <a:ln w="12700">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1508" name="Freeform 48"/>
            <p:cNvSpPr>
              <a:spLocks/>
            </p:cNvSpPr>
            <p:nvPr/>
          </p:nvSpPr>
          <p:spPr bwMode="auto">
            <a:xfrm>
              <a:off x="5092700" y="2896732"/>
              <a:ext cx="87313" cy="61913"/>
            </a:xfrm>
            <a:custGeom>
              <a:avLst/>
              <a:gdLst>
                <a:gd name="T0" fmla="*/ 40 w 55"/>
                <a:gd name="T1" fmla="*/ 16 h 39"/>
                <a:gd name="T2" fmla="*/ 55 w 55"/>
                <a:gd name="T3" fmla="*/ 39 h 39"/>
                <a:gd name="T4" fmla="*/ 0 w 55"/>
                <a:gd name="T5" fmla="*/ 16 h 39"/>
                <a:gd name="T6" fmla="*/ 55 w 55"/>
                <a:gd name="T7" fmla="*/ 0 h 39"/>
                <a:gd name="T8" fmla="*/ 40 w 55"/>
                <a:gd name="T9" fmla="*/ 16 h 39"/>
              </a:gdLst>
              <a:ahLst/>
              <a:cxnLst>
                <a:cxn ang="0">
                  <a:pos x="T0" y="T1"/>
                </a:cxn>
                <a:cxn ang="0">
                  <a:pos x="T2" y="T3"/>
                </a:cxn>
                <a:cxn ang="0">
                  <a:pos x="T4" y="T5"/>
                </a:cxn>
                <a:cxn ang="0">
                  <a:pos x="T6" y="T7"/>
                </a:cxn>
                <a:cxn ang="0">
                  <a:pos x="T8" y="T9"/>
                </a:cxn>
              </a:cxnLst>
              <a:rect l="0" t="0" r="r" b="b"/>
              <a:pathLst>
                <a:path w="55" h="39">
                  <a:moveTo>
                    <a:pt x="40" y="16"/>
                  </a:moveTo>
                  <a:lnTo>
                    <a:pt x="55" y="39"/>
                  </a:lnTo>
                  <a:lnTo>
                    <a:pt x="0" y="16"/>
                  </a:lnTo>
                  <a:lnTo>
                    <a:pt x="55" y="0"/>
                  </a:lnTo>
                  <a:lnTo>
                    <a:pt x="40" y="16"/>
                  </a:lnTo>
                  <a:close/>
                </a:path>
              </a:pathLst>
            </a:custGeom>
            <a:solidFill>
              <a:schemeClr val="bg1"/>
            </a:solidFill>
            <a:ln>
              <a:solidFill>
                <a:schemeClr val="bg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1509" name="Freeform 49"/>
            <p:cNvSpPr>
              <a:spLocks/>
            </p:cNvSpPr>
            <p:nvPr/>
          </p:nvSpPr>
          <p:spPr bwMode="auto">
            <a:xfrm>
              <a:off x="5267325" y="2896732"/>
              <a:ext cx="74613" cy="61913"/>
            </a:xfrm>
            <a:custGeom>
              <a:avLst/>
              <a:gdLst>
                <a:gd name="T0" fmla="*/ 8 w 47"/>
                <a:gd name="T1" fmla="*/ 16 h 39"/>
                <a:gd name="T2" fmla="*/ 0 w 47"/>
                <a:gd name="T3" fmla="*/ 0 h 39"/>
                <a:gd name="T4" fmla="*/ 47 w 47"/>
                <a:gd name="T5" fmla="*/ 16 h 39"/>
                <a:gd name="T6" fmla="*/ 0 w 47"/>
                <a:gd name="T7" fmla="*/ 39 h 39"/>
                <a:gd name="T8" fmla="*/ 8 w 47"/>
                <a:gd name="T9" fmla="*/ 16 h 39"/>
              </a:gdLst>
              <a:ahLst/>
              <a:cxnLst>
                <a:cxn ang="0">
                  <a:pos x="T0" y="T1"/>
                </a:cxn>
                <a:cxn ang="0">
                  <a:pos x="T2" y="T3"/>
                </a:cxn>
                <a:cxn ang="0">
                  <a:pos x="T4" y="T5"/>
                </a:cxn>
                <a:cxn ang="0">
                  <a:pos x="T6" y="T7"/>
                </a:cxn>
                <a:cxn ang="0">
                  <a:pos x="T8" y="T9"/>
                </a:cxn>
              </a:cxnLst>
              <a:rect l="0" t="0" r="r" b="b"/>
              <a:pathLst>
                <a:path w="47" h="39">
                  <a:moveTo>
                    <a:pt x="8" y="16"/>
                  </a:moveTo>
                  <a:lnTo>
                    <a:pt x="0" y="0"/>
                  </a:lnTo>
                  <a:lnTo>
                    <a:pt x="47" y="16"/>
                  </a:lnTo>
                  <a:lnTo>
                    <a:pt x="0" y="39"/>
                  </a:lnTo>
                  <a:lnTo>
                    <a:pt x="8" y="16"/>
                  </a:lnTo>
                  <a:close/>
                </a:path>
              </a:pathLst>
            </a:custGeom>
            <a:solidFill>
              <a:schemeClr val="bg1"/>
            </a:solidFill>
            <a:ln>
              <a:solidFill>
                <a:schemeClr val="bg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1510" name="Line 50"/>
            <p:cNvSpPr>
              <a:spLocks noChangeShapeType="1"/>
            </p:cNvSpPr>
            <p:nvPr/>
          </p:nvSpPr>
          <p:spPr bwMode="auto">
            <a:xfrm>
              <a:off x="5156200" y="3033257"/>
              <a:ext cx="123825" cy="0"/>
            </a:xfrm>
            <a:prstGeom prst="line">
              <a:avLst/>
            </a:prstGeom>
            <a:noFill/>
            <a:ln w="12700">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1511" name="Freeform 51"/>
            <p:cNvSpPr>
              <a:spLocks/>
            </p:cNvSpPr>
            <p:nvPr/>
          </p:nvSpPr>
          <p:spPr bwMode="auto">
            <a:xfrm>
              <a:off x="5092700" y="3009445"/>
              <a:ext cx="87313" cy="61913"/>
            </a:xfrm>
            <a:custGeom>
              <a:avLst/>
              <a:gdLst>
                <a:gd name="T0" fmla="*/ 40 w 55"/>
                <a:gd name="T1" fmla="*/ 15 h 39"/>
                <a:gd name="T2" fmla="*/ 55 w 55"/>
                <a:gd name="T3" fmla="*/ 39 h 39"/>
                <a:gd name="T4" fmla="*/ 0 w 55"/>
                <a:gd name="T5" fmla="*/ 15 h 39"/>
                <a:gd name="T6" fmla="*/ 55 w 55"/>
                <a:gd name="T7" fmla="*/ 0 h 39"/>
                <a:gd name="T8" fmla="*/ 40 w 55"/>
                <a:gd name="T9" fmla="*/ 15 h 39"/>
              </a:gdLst>
              <a:ahLst/>
              <a:cxnLst>
                <a:cxn ang="0">
                  <a:pos x="T0" y="T1"/>
                </a:cxn>
                <a:cxn ang="0">
                  <a:pos x="T2" y="T3"/>
                </a:cxn>
                <a:cxn ang="0">
                  <a:pos x="T4" y="T5"/>
                </a:cxn>
                <a:cxn ang="0">
                  <a:pos x="T6" y="T7"/>
                </a:cxn>
                <a:cxn ang="0">
                  <a:pos x="T8" y="T9"/>
                </a:cxn>
              </a:cxnLst>
              <a:rect l="0" t="0" r="r" b="b"/>
              <a:pathLst>
                <a:path w="55" h="39">
                  <a:moveTo>
                    <a:pt x="40" y="15"/>
                  </a:moveTo>
                  <a:lnTo>
                    <a:pt x="55" y="39"/>
                  </a:lnTo>
                  <a:lnTo>
                    <a:pt x="0" y="15"/>
                  </a:lnTo>
                  <a:lnTo>
                    <a:pt x="55" y="0"/>
                  </a:lnTo>
                  <a:lnTo>
                    <a:pt x="40" y="15"/>
                  </a:lnTo>
                  <a:close/>
                </a:path>
              </a:pathLst>
            </a:custGeom>
            <a:solidFill>
              <a:schemeClr val="bg1"/>
            </a:solidFill>
            <a:ln>
              <a:solidFill>
                <a:schemeClr val="bg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1512" name="Freeform 52"/>
            <p:cNvSpPr>
              <a:spLocks/>
            </p:cNvSpPr>
            <p:nvPr/>
          </p:nvSpPr>
          <p:spPr bwMode="auto">
            <a:xfrm>
              <a:off x="5267325" y="3009445"/>
              <a:ext cx="74613" cy="61913"/>
            </a:xfrm>
            <a:custGeom>
              <a:avLst/>
              <a:gdLst>
                <a:gd name="T0" fmla="*/ 8 w 47"/>
                <a:gd name="T1" fmla="*/ 15 h 39"/>
                <a:gd name="T2" fmla="*/ 0 w 47"/>
                <a:gd name="T3" fmla="*/ 0 h 39"/>
                <a:gd name="T4" fmla="*/ 47 w 47"/>
                <a:gd name="T5" fmla="*/ 15 h 39"/>
                <a:gd name="T6" fmla="*/ 0 w 47"/>
                <a:gd name="T7" fmla="*/ 39 h 39"/>
                <a:gd name="T8" fmla="*/ 8 w 47"/>
                <a:gd name="T9" fmla="*/ 15 h 39"/>
              </a:gdLst>
              <a:ahLst/>
              <a:cxnLst>
                <a:cxn ang="0">
                  <a:pos x="T0" y="T1"/>
                </a:cxn>
                <a:cxn ang="0">
                  <a:pos x="T2" y="T3"/>
                </a:cxn>
                <a:cxn ang="0">
                  <a:pos x="T4" y="T5"/>
                </a:cxn>
                <a:cxn ang="0">
                  <a:pos x="T6" y="T7"/>
                </a:cxn>
                <a:cxn ang="0">
                  <a:pos x="T8" y="T9"/>
                </a:cxn>
              </a:cxnLst>
              <a:rect l="0" t="0" r="r" b="b"/>
              <a:pathLst>
                <a:path w="47" h="39">
                  <a:moveTo>
                    <a:pt x="8" y="15"/>
                  </a:moveTo>
                  <a:lnTo>
                    <a:pt x="0" y="0"/>
                  </a:lnTo>
                  <a:lnTo>
                    <a:pt x="47" y="15"/>
                  </a:lnTo>
                  <a:lnTo>
                    <a:pt x="0" y="39"/>
                  </a:lnTo>
                  <a:lnTo>
                    <a:pt x="8" y="15"/>
                  </a:lnTo>
                  <a:close/>
                </a:path>
              </a:pathLst>
            </a:custGeom>
            <a:solidFill>
              <a:schemeClr val="bg1"/>
            </a:solidFill>
            <a:ln>
              <a:solidFill>
                <a:schemeClr val="bg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1513" name="Line 53"/>
            <p:cNvSpPr>
              <a:spLocks noChangeShapeType="1"/>
            </p:cNvSpPr>
            <p:nvPr/>
          </p:nvSpPr>
          <p:spPr bwMode="auto">
            <a:xfrm>
              <a:off x="5156200" y="3145970"/>
              <a:ext cx="123825" cy="0"/>
            </a:xfrm>
            <a:prstGeom prst="line">
              <a:avLst/>
            </a:prstGeom>
            <a:noFill/>
            <a:ln w="12700">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1514" name="Freeform 54"/>
            <p:cNvSpPr>
              <a:spLocks/>
            </p:cNvSpPr>
            <p:nvPr/>
          </p:nvSpPr>
          <p:spPr bwMode="auto">
            <a:xfrm>
              <a:off x="5092700" y="3107870"/>
              <a:ext cx="87313" cy="63500"/>
            </a:xfrm>
            <a:custGeom>
              <a:avLst/>
              <a:gdLst>
                <a:gd name="T0" fmla="*/ 40 w 55"/>
                <a:gd name="T1" fmla="*/ 24 h 40"/>
                <a:gd name="T2" fmla="*/ 55 w 55"/>
                <a:gd name="T3" fmla="*/ 40 h 40"/>
                <a:gd name="T4" fmla="*/ 0 w 55"/>
                <a:gd name="T5" fmla="*/ 24 h 40"/>
                <a:gd name="T6" fmla="*/ 55 w 55"/>
                <a:gd name="T7" fmla="*/ 0 h 40"/>
                <a:gd name="T8" fmla="*/ 40 w 55"/>
                <a:gd name="T9" fmla="*/ 24 h 40"/>
              </a:gdLst>
              <a:ahLst/>
              <a:cxnLst>
                <a:cxn ang="0">
                  <a:pos x="T0" y="T1"/>
                </a:cxn>
                <a:cxn ang="0">
                  <a:pos x="T2" y="T3"/>
                </a:cxn>
                <a:cxn ang="0">
                  <a:pos x="T4" y="T5"/>
                </a:cxn>
                <a:cxn ang="0">
                  <a:pos x="T6" y="T7"/>
                </a:cxn>
                <a:cxn ang="0">
                  <a:pos x="T8" y="T9"/>
                </a:cxn>
              </a:cxnLst>
              <a:rect l="0" t="0" r="r" b="b"/>
              <a:pathLst>
                <a:path w="55" h="40">
                  <a:moveTo>
                    <a:pt x="40" y="24"/>
                  </a:moveTo>
                  <a:lnTo>
                    <a:pt x="55" y="40"/>
                  </a:lnTo>
                  <a:lnTo>
                    <a:pt x="0" y="24"/>
                  </a:lnTo>
                  <a:lnTo>
                    <a:pt x="55" y="0"/>
                  </a:lnTo>
                  <a:lnTo>
                    <a:pt x="40" y="24"/>
                  </a:lnTo>
                  <a:close/>
                </a:path>
              </a:pathLst>
            </a:custGeom>
            <a:solidFill>
              <a:schemeClr val="bg1"/>
            </a:solidFill>
            <a:ln>
              <a:solidFill>
                <a:schemeClr val="bg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1515" name="Freeform 55"/>
            <p:cNvSpPr>
              <a:spLocks/>
            </p:cNvSpPr>
            <p:nvPr/>
          </p:nvSpPr>
          <p:spPr bwMode="auto">
            <a:xfrm>
              <a:off x="5267325" y="3107870"/>
              <a:ext cx="74613" cy="63500"/>
            </a:xfrm>
            <a:custGeom>
              <a:avLst/>
              <a:gdLst>
                <a:gd name="T0" fmla="*/ 8 w 47"/>
                <a:gd name="T1" fmla="*/ 24 h 40"/>
                <a:gd name="T2" fmla="*/ 0 w 47"/>
                <a:gd name="T3" fmla="*/ 0 h 40"/>
                <a:gd name="T4" fmla="*/ 47 w 47"/>
                <a:gd name="T5" fmla="*/ 24 h 40"/>
                <a:gd name="T6" fmla="*/ 0 w 47"/>
                <a:gd name="T7" fmla="*/ 40 h 40"/>
                <a:gd name="T8" fmla="*/ 8 w 47"/>
                <a:gd name="T9" fmla="*/ 24 h 40"/>
              </a:gdLst>
              <a:ahLst/>
              <a:cxnLst>
                <a:cxn ang="0">
                  <a:pos x="T0" y="T1"/>
                </a:cxn>
                <a:cxn ang="0">
                  <a:pos x="T2" y="T3"/>
                </a:cxn>
                <a:cxn ang="0">
                  <a:pos x="T4" y="T5"/>
                </a:cxn>
                <a:cxn ang="0">
                  <a:pos x="T6" y="T7"/>
                </a:cxn>
                <a:cxn ang="0">
                  <a:pos x="T8" y="T9"/>
                </a:cxn>
              </a:cxnLst>
              <a:rect l="0" t="0" r="r" b="b"/>
              <a:pathLst>
                <a:path w="47" h="40">
                  <a:moveTo>
                    <a:pt x="8" y="24"/>
                  </a:moveTo>
                  <a:lnTo>
                    <a:pt x="0" y="0"/>
                  </a:lnTo>
                  <a:lnTo>
                    <a:pt x="47" y="24"/>
                  </a:lnTo>
                  <a:lnTo>
                    <a:pt x="0" y="40"/>
                  </a:lnTo>
                  <a:lnTo>
                    <a:pt x="8" y="24"/>
                  </a:lnTo>
                  <a:close/>
                </a:path>
              </a:pathLst>
            </a:custGeom>
            <a:solidFill>
              <a:schemeClr val="bg1"/>
            </a:solidFill>
            <a:ln>
              <a:solidFill>
                <a:schemeClr val="bg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1516" name="Line 56"/>
            <p:cNvSpPr>
              <a:spLocks noChangeShapeType="1"/>
            </p:cNvSpPr>
            <p:nvPr/>
          </p:nvSpPr>
          <p:spPr bwMode="auto">
            <a:xfrm>
              <a:off x="5156200" y="3257095"/>
              <a:ext cx="123825" cy="0"/>
            </a:xfrm>
            <a:prstGeom prst="line">
              <a:avLst/>
            </a:prstGeom>
            <a:noFill/>
            <a:ln w="12700">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1517" name="Freeform 57"/>
            <p:cNvSpPr>
              <a:spLocks/>
            </p:cNvSpPr>
            <p:nvPr/>
          </p:nvSpPr>
          <p:spPr bwMode="auto">
            <a:xfrm>
              <a:off x="5092700" y="3220582"/>
              <a:ext cx="87313" cy="61913"/>
            </a:xfrm>
            <a:custGeom>
              <a:avLst/>
              <a:gdLst>
                <a:gd name="T0" fmla="*/ 40 w 55"/>
                <a:gd name="T1" fmla="*/ 23 h 39"/>
                <a:gd name="T2" fmla="*/ 55 w 55"/>
                <a:gd name="T3" fmla="*/ 39 h 39"/>
                <a:gd name="T4" fmla="*/ 0 w 55"/>
                <a:gd name="T5" fmla="*/ 23 h 39"/>
                <a:gd name="T6" fmla="*/ 55 w 55"/>
                <a:gd name="T7" fmla="*/ 0 h 39"/>
                <a:gd name="T8" fmla="*/ 40 w 55"/>
                <a:gd name="T9" fmla="*/ 23 h 39"/>
              </a:gdLst>
              <a:ahLst/>
              <a:cxnLst>
                <a:cxn ang="0">
                  <a:pos x="T0" y="T1"/>
                </a:cxn>
                <a:cxn ang="0">
                  <a:pos x="T2" y="T3"/>
                </a:cxn>
                <a:cxn ang="0">
                  <a:pos x="T4" y="T5"/>
                </a:cxn>
                <a:cxn ang="0">
                  <a:pos x="T6" y="T7"/>
                </a:cxn>
                <a:cxn ang="0">
                  <a:pos x="T8" y="T9"/>
                </a:cxn>
              </a:cxnLst>
              <a:rect l="0" t="0" r="r" b="b"/>
              <a:pathLst>
                <a:path w="55" h="39">
                  <a:moveTo>
                    <a:pt x="40" y="23"/>
                  </a:moveTo>
                  <a:lnTo>
                    <a:pt x="55" y="39"/>
                  </a:lnTo>
                  <a:lnTo>
                    <a:pt x="0" y="23"/>
                  </a:lnTo>
                  <a:lnTo>
                    <a:pt x="55" y="0"/>
                  </a:lnTo>
                  <a:lnTo>
                    <a:pt x="40" y="23"/>
                  </a:lnTo>
                  <a:close/>
                </a:path>
              </a:pathLst>
            </a:custGeom>
            <a:solidFill>
              <a:schemeClr val="bg1"/>
            </a:solidFill>
            <a:ln>
              <a:solidFill>
                <a:schemeClr val="bg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1518" name="Freeform 58"/>
            <p:cNvSpPr>
              <a:spLocks/>
            </p:cNvSpPr>
            <p:nvPr/>
          </p:nvSpPr>
          <p:spPr bwMode="auto">
            <a:xfrm>
              <a:off x="5267325" y="3220582"/>
              <a:ext cx="74613" cy="61913"/>
            </a:xfrm>
            <a:custGeom>
              <a:avLst/>
              <a:gdLst>
                <a:gd name="T0" fmla="*/ 8 w 47"/>
                <a:gd name="T1" fmla="*/ 23 h 39"/>
                <a:gd name="T2" fmla="*/ 0 w 47"/>
                <a:gd name="T3" fmla="*/ 0 h 39"/>
                <a:gd name="T4" fmla="*/ 47 w 47"/>
                <a:gd name="T5" fmla="*/ 23 h 39"/>
                <a:gd name="T6" fmla="*/ 0 w 47"/>
                <a:gd name="T7" fmla="*/ 39 h 39"/>
                <a:gd name="T8" fmla="*/ 8 w 47"/>
                <a:gd name="T9" fmla="*/ 23 h 39"/>
              </a:gdLst>
              <a:ahLst/>
              <a:cxnLst>
                <a:cxn ang="0">
                  <a:pos x="T0" y="T1"/>
                </a:cxn>
                <a:cxn ang="0">
                  <a:pos x="T2" y="T3"/>
                </a:cxn>
                <a:cxn ang="0">
                  <a:pos x="T4" y="T5"/>
                </a:cxn>
                <a:cxn ang="0">
                  <a:pos x="T6" y="T7"/>
                </a:cxn>
                <a:cxn ang="0">
                  <a:pos x="T8" y="T9"/>
                </a:cxn>
              </a:cxnLst>
              <a:rect l="0" t="0" r="r" b="b"/>
              <a:pathLst>
                <a:path w="47" h="39">
                  <a:moveTo>
                    <a:pt x="8" y="23"/>
                  </a:moveTo>
                  <a:lnTo>
                    <a:pt x="0" y="0"/>
                  </a:lnTo>
                  <a:lnTo>
                    <a:pt x="47" y="23"/>
                  </a:lnTo>
                  <a:lnTo>
                    <a:pt x="0" y="39"/>
                  </a:lnTo>
                  <a:lnTo>
                    <a:pt x="8" y="23"/>
                  </a:lnTo>
                  <a:close/>
                </a:path>
              </a:pathLst>
            </a:custGeom>
            <a:solidFill>
              <a:schemeClr val="bg1"/>
            </a:solidFill>
            <a:ln>
              <a:solidFill>
                <a:schemeClr val="bg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1519" name="Line 59"/>
            <p:cNvSpPr>
              <a:spLocks noChangeShapeType="1"/>
            </p:cNvSpPr>
            <p:nvPr/>
          </p:nvSpPr>
          <p:spPr bwMode="auto">
            <a:xfrm>
              <a:off x="5156200" y="3693657"/>
              <a:ext cx="123825" cy="0"/>
            </a:xfrm>
            <a:prstGeom prst="line">
              <a:avLst/>
            </a:prstGeom>
            <a:noFill/>
            <a:ln w="12700">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1520" name="Freeform 60"/>
            <p:cNvSpPr>
              <a:spLocks/>
            </p:cNvSpPr>
            <p:nvPr/>
          </p:nvSpPr>
          <p:spPr bwMode="auto">
            <a:xfrm>
              <a:off x="5092700" y="3668257"/>
              <a:ext cx="87313" cy="61913"/>
            </a:xfrm>
            <a:custGeom>
              <a:avLst/>
              <a:gdLst>
                <a:gd name="T0" fmla="*/ 40 w 55"/>
                <a:gd name="T1" fmla="*/ 16 h 39"/>
                <a:gd name="T2" fmla="*/ 55 w 55"/>
                <a:gd name="T3" fmla="*/ 39 h 39"/>
                <a:gd name="T4" fmla="*/ 0 w 55"/>
                <a:gd name="T5" fmla="*/ 16 h 39"/>
                <a:gd name="T6" fmla="*/ 55 w 55"/>
                <a:gd name="T7" fmla="*/ 0 h 39"/>
                <a:gd name="T8" fmla="*/ 40 w 55"/>
                <a:gd name="T9" fmla="*/ 16 h 39"/>
              </a:gdLst>
              <a:ahLst/>
              <a:cxnLst>
                <a:cxn ang="0">
                  <a:pos x="T0" y="T1"/>
                </a:cxn>
                <a:cxn ang="0">
                  <a:pos x="T2" y="T3"/>
                </a:cxn>
                <a:cxn ang="0">
                  <a:pos x="T4" y="T5"/>
                </a:cxn>
                <a:cxn ang="0">
                  <a:pos x="T6" y="T7"/>
                </a:cxn>
                <a:cxn ang="0">
                  <a:pos x="T8" y="T9"/>
                </a:cxn>
              </a:cxnLst>
              <a:rect l="0" t="0" r="r" b="b"/>
              <a:pathLst>
                <a:path w="55" h="39">
                  <a:moveTo>
                    <a:pt x="40" y="16"/>
                  </a:moveTo>
                  <a:lnTo>
                    <a:pt x="55" y="39"/>
                  </a:lnTo>
                  <a:lnTo>
                    <a:pt x="0" y="16"/>
                  </a:lnTo>
                  <a:lnTo>
                    <a:pt x="55" y="0"/>
                  </a:lnTo>
                  <a:lnTo>
                    <a:pt x="40" y="16"/>
                  </a:lnTo>
                  <a:close/>
                </a:path>
              </a:pathLst>
            </a:custGeom>
            <a:solidFill>
              <a:schemeClr val="bg1"/>
            </a:solidFill>
            <a:ln>
              <a:solidFill>
                <a:schemeClr val="bg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1521" name="Freeform 61"/>
            <p:cNvSpPr>
              <a:spLocks/>
            </p:cNvSpPr>
            <p:nvPr/>
          </p:nvSpPr>
          <p:spPr bwMode="auto">
            <a:xfrm>
              <a:off x="5267325" y="3668257"/>
              <a:ext cx="74613" cy="61913"/>
            </a:xfrm>
            <a:custGeom>
              <a:avLst/>
              <a:gdLst>
                <a:gd name="T0" fmla="*/ 8 w 47"/>
                <a:gd name="T1" fmla="*/ 16 h 39"/>
                <a:gd name="T2" fmla="*/ 0 w 47"/>
                <a:gd name="T3" fmla="*/ 0 h 39"/>
                <a:gd name="T4" fmla="*/ 47 w 47"/>
                <a:gd name="T5" fmla="*/ 16 h 39"/>
                <a:gd name="T6" fmla="*/ 0 w 47"/>
                <a:gd name="T7" fmla="*/ 39 h 39"/>
                <a:gd name="T8" fmla="*/ 8 w 47"/>
                <a:gd name="T9" fmla="*/ 16 h 39"/>
              </a:gdLst>
              <a:ahLst/>
              <a:cxnLst>
                <a:cxn ang="0">
                  <a:pos x="T0" y="T1"/>
                </a:cxn>
                <a:cxn ang="0">
                  <a:pos x="T2" y="T3"/>
                </a:cxn>
                <a:cxn ang="0">
                  <a:pos x="T4" y="T5"/>
                </a:cxn>
                <a:cxn ang="0">
                  <a:pos x="T6" y="T7"/>
                </a:cxn>
                <a:cxn ang="0">
                  <a:pos x="T8" y="T9"/>
                </a:cxn>
              </a:cxnLst>
              <a:rect l="0" t="0" r="r" b="b"/>
              <a:pathLst>
                <a:path w="47" h="39">
                  <a:moveTo>
                    <a:pt x="8" y="16"/>
                  </a:moveTo>
                  <a:lnTo>
                    <a:pt x="0" y="0"/>
                  </a:lnTo>
                  <a:lnTo>
                    <a:pt x="47" y="16"/>
                  </a:lnTo>
                  <a:lnTo>
                    <a:pt x="0" y="39"/>
                  </a:lnTo>
                  <a:lnTo>
                    <a:pt x="8" y="16"/>
                  </a:lnTo>
                  <a:close/>
                </a:path>
              </a:pathLst>
            </a:custGeom>
            <a:solidFill>
              <a:schemeClr val="bg1"/>
            </a:solidFill>
            <a:ln>
              <a:solidFill>
                <a:schemeClr val="bg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1522" name="Line 62"/>
            <p:cNvSpPr>
              <a:spLocks noChangeShapeType="1"/>
            </p:cNvSpPr>
            <p:nvPr/>
          </p:nvSpPr>
          <p:spPr bwMode="auto">
            <a:xfrm>
              <a:off x="5156200" y="3580945"/>
              <a:ext cx="123825" cy="0"/>
            </a:xfrm>
            <a:prstGeom prst="line">
              <a:avLst/>
            </a:prstGeom>
            <a:noFill/>
            <a:ln w="12700">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1523" name="Freeform 63"/>
            <p:cNvSpPr>
              <a:spLocks/>
            </p:cNvSpPr>
            <p:nvPr/>
          </p:nvSpPr>
          <p:spPr bwMode="auto">
            <a:xfrm>
              <a:off x="5092700" y="3557132"/>
              <a:ext cx="87313" cy="61913"/>
            </a:xfrm>
            <a:custGeom>
              <a:avLst/>
              <a:gdLst>
                <a:gd name="T0" fmla="*/ 40 w 55"/>
                <a:gd name="T1" fmla="*/ 15 h 39"/>
                <a:gd name="T2" fmla="*/ 55 w 55"/>
                <a:gd name="T3" fmla="*/ 39 h 39"/>
                <a:gd name="T4" fmla="*/ 0 w 55"/>
                <a:gd name="T5" fmla="*/ 15 h 39"/>
                <a:gd name="T6" fmla="*/ 55 w 55"/>
                <a:gd name="T7" fmla="*/ 0 h 39"/>
                <a:gd name="T8" fmla="*/ 40 w 55"/>
                <a:gd name="T9" fmla="*/ 15 h 39"/>
              </a:gdLst>
              <a:ahLst/>
              <a:cxnLst>
                <a:cxn ang="0">
                  <a:pos x="T0" y="T1"/>
                </a:cxn>
                <a:cxn ang="0">
                  <a:pos x="T2" y="T3"/>
                </a:cxn>
                <a:cxn ang="0">
                  <a:pos x="T4" y="T5"/>
                </a:cxn>
                <a:cxn ang="0">
                  <a:pos x="T6" y="T7"/>
                </a:cxn>
                <a:cxn ang="0">
                  <a:pos x="T8" y="T9"/>
                </a:cxn>
              </a:cxnLst>
              <a:rect l="0" t="0" r="r" b="b"/>
              <a:pathLst>
                <a:path w="55" h="39">
                  <a:moveTo>
                    <a:pt x="40" y="15"/>
                  </a:moveTo>
                  <a:lnTo>
                    <a:pt x="55" y="39"/>
                  </a:lnTo>
                  <a:lnTo>
                    <a:pt x="0" y="15"/>
                  </a:lnTo>
                  <a:lnTo>
                    <a:pt x="55" y="0"/>
                  </a:lnTo>
                  <a:lnTo>
                    <a:pt x="40" y="15"/>
                  </a:lnTo>
                  <a:close/>
                </a:path>
              </a:pathLst>
            </a:custGeom>
            <a:solidFill>
              <a:schemeClr val="bg1"/>
            </a:solidFill>
            <a:ln>
              <a:solidFill>
                <a:schemeClr val="bg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1524" name="Freeform 64"/>
            <p:cNvSpPr>
              <a:spLocks/>
            </p:cNvSpPr>
            <p:nvPr/>
          </p:nvSpPr>
          <p:spPr bwMode="auto">
            <a:xfrm>
              <a:off x="5267325" y="3557132"/>
              <a:ext cx="74613" cy="61913"/>
            </a:xfrm>
            <a:custGeom>
              <a:avLst/>
              <a:gdLst>
                <a:gd name="T0" fmla="*/ 8 w 47"/>
                <a:gd name="T1" fmla="*/ 15 h 39"/>
                <a:gd name="T2" fmla="*/ 0 w 47"/>
                <a:gd name="T3" fmla="*/ 0 h 39"/>
                <a:gd name="T4" fmla="*/ 47 w 47"/>
                <a:gd name="T5" fmla="*/ 15 h 39"/>
                <a:gd name="T6" fmla="*/ 0 w 47"/>
                <a:gd name="T7" fmla="*/ 39 h 39"/>
                <a:gd name="T8" fmla="*/ 8 w 47"/>
                <a:gd name="T9" fmla="*/ 15 h 39"/>
              </a:gdLst>
              <a:ahLst/>
              <a:cxnLst>
                <a:cxn ang="0">
                  <a:pos x="T0" y="T1"/>
                </a:cxn>
                <a:cxn ang="0">
                  <a:pos x="T2" y="T3"/>
                </a:cxn>
                <a:cxn ang="0">
                  <a:pos x="T4" y="T5"/>
                </a:cxn>
                <a:cxn ang="0">
                  <a:pos x="T6" y="T7"/>
                </a:cxn>
                <a:cxn ang="0">
                  <a:pos x="T8" y="T9"/>
                </a:cxn>
              </a:cxnLst>
              <a:rect l="0" t="0" r="r" b="b"/>
              <a:pathLst>
                <a:path w="47" h="39">
                  <a:moveTo>
                    <a:pt x="8" y="15"/>
                  </a:moveTo>
                  <a:lnTo>
                    <a:pt x="0" y="0"/>
                  </a:lnTo>
                  <a:lnTo>
                    <a:pt x="47" y="15"/>
                  </a:lnTo>
                  <a:lnTo>
                    <a:pt x="0" y="39"/>
                  </a:lnTo>
                  <a:lnTo>
                    <a:pt x="8" y="15"/>
                  </a:lnTo>
                  <a:close/>
                </a:path>
              </a:pathLst>
            </a:custGeom>
            <a:solidFill>
              <a:schemeClr val="bg1"/>
            </a:solidFill>
            <a:ln>
              <a:solidFill>
                <a:schemeClr val="bg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1525" name="Rectangle 65"/>
            <p:cNvSpPr>
              <a:spLocks noChangeArrowheads="1"/>
            </p:cNvSpPr>
            <p:nvPr/>
          </p:nvSpPr>
          <p:spPr bwMode="auto">
            <a:xfrm>
              <a:off x="7227886" y="173038"/>
              <a:ext cx="685800" cy="161925"/>
            </a:xfrm>
            <a:prstGeom prst="rect">
              <a:avLst/>
            </a:prstGeom>
            <a:solidFill>
              <a:srgbClr val="00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1526" name="Rectangle 66"/>
            <p:cNvSpPr>
              <a:spLocks noChangeArrowheads="1"/>
            </p:cNvSpPr>
            <p:nvPr/>
          </p:nvSpPr>
          <p:spPr bwMode="auto">
            <a:xfrm>
              <a:off x="7234236" y="179388"/>
              <a:ext cx="673100" cy="149225"/>
            </a:xfrm>
            <a:prstGeom prst="rect">
              <a:avLst/>
            </a:prstGeom>
            <a:noFill/>
            <a:ln w="38100">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1527" name="Rectangle 67"/>
            <p:cNvSpPr>
              <a:spLocks noChangeArrowheads="1"/>
            </p:cNvSpPr>
            <p:nvPr/>
          </p:nvSpPr>
          <p:spPr bwMode="auto">
            <a:xfrm>
              <a:off x="7227886" y="0"/>
              <a:ext cx="685800" cy="173038"/>
            </a:xfrm>
            <a:prstGeom prst="rect">
              <a:avLst/>
            </a:prstGeom>
            <a:solidFill>
              <a:srgbClr val="FF99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1528" name="Rectangle 68"/>
            <p:cNvSpPr>
              <a:spLocks noChangeArrowheads="1"/>
            </p:cNvSpPr>
            <p:nvPr/>
          </p:nvSpPr>
          <p:spPr bwMode="auto">
            <a:xfrm>
              <a:off x="7234236" y="6350"/>
              <a:ext cx="673100" cy="160338"/>
            </a:xfrm>
            <a:prstGeom prst="rect">
              <a:avLst/>
            </a:prstGeom>
            <a:noFill/>
            <a:ln w="38100">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1529" name="Rectangle 69"/>
            <p:cNvSpPr>
              <a:spLocks noChangeArrowheads="1"/>
            </p:cNvSpPr>
            <p:nvPr/>
          </p:nvSpPr>
          <p:spPr bwMode="auto">
            <a:xfrm>
              <a:off x="3984625" y="582157"/>
              <a:ext cx="70532" cy="138499"/>
            </a:xfrm>
            <a:prstGeom prst="rect">
              <a:avLst/>
            </a:prstGeom>
            <a:noFill/>
            <a:ln>
              <a:noFill/>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P</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530" name="Rectangle 70"/>
            <p:cNvSpPr>
              <a:spLocks noChangeArrowheads="1"/>
            </p:cNvSpPr>
            <p:nvPr/>
          </p:nvSpPr>
          <p:spPr bwMode="auto">
            <a:xfrm>
              <a:off x="4046538" y="582157"/>
              <a:ext cx="57708" cy="138499"/>
            </a:xfrm>
            <a:prstGeom prst="rect">
              <a:avLst/>
            </a:prstGeom>
            <a:noFill/>
            <a:ln>
              <a:noFill/>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1</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531" name="Rectangle 71"/>
            <p:cNvSpPr>
              <a:spLocks noChangeArrowheads="1"/>
            </p:cNvSpPr>
            <p:nvPr/>
          </p:nvSpPr>
          <p:spPr bwMode="auto">
            <a:xfrm>
              <a:off x="4108450" y="582157"/>
              <a:ext cx="28854" cy="138499"/>
            </a:xfrm>
            <a:prstGeom prst="rect">
              <a:avLst/>
            </a:prstGeom>
            <a:noFill/>
            <a:ln>
              <a:noFill/>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532" name="Rectangle 72"/>
            <p:cNvSpPr>
              <a:spLocks noChangeArrowheads="1"/>
            </p:cNvSpPr>
            <p:nvPr/>
          </p:nvSpPr>
          <p:spPr bwMode="auto">
            <a:xfrm>
              <a:off x="4133850" y="582157"/>
              <a:ext cx="57708" cy="138499"/>
            </a:xfrm>
            <a:prstGeom prst="rect">
              <a:avLst/>
            </a:prstGeom>
            <a:noFill/>
            <a:ln>
              <a:noFill/>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7</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533" name="Rectangle 73"/>
            <p:cNvSpPr>
              <a:spLocks noChangeArrowheads="1"/>
            </p:cNvSpPr>
            <p:nvPr/>
          </p:nvSpPr>
          <p:spPr bwMode="auto">
            <a:xfrm>
              <a:off x="4195763" y="582157"/>
              <a:ext cx="28854" cy="138499"/>
            </a:xfrm>
            <a:prstGeom prst="rect">
              <a:avLst/>
            </a:prstGeom>
            <a:noFill/>
            <a:ln>
              <a:noFill/>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 </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534" name="Rectangle 74"/>
            <p:cNvSpPr>
              <a:spLocks noChangeArrowheads="1"/>
            </p:cNvSpPr>
            <p:nvPr/>
          </p:nvSpPr>
          <p:spPr bwMode="auto">
            <a:xfrm>
              <a:off x="4221163" y="582157"/>
              <a:ext cx="32060" cy="138499"/>
            </a:xfrm>
            <a:prstGeom prst="rect">
              <a:avLst/>
            </a:prstGeom>
            <a:noFill/>
            <a:ln>
              <a:noFill/>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535" name="Rectangle 75"/>
            <p:cNvSpPr>
              <a:spLocks noChangeArrowheads="1"/>
            </p:cNvSpPr>
            <p:nvPr/>
          </p:nvSpPr>
          <p:spPr bwMode="auto">
            <a:xfrm>
              <a:off x="4246563" y="582157"/>
              <a:ext cx="83356" cy="138499"/>
            </a:xfrm>
            <a:prstGeom prst="rect">
              <a:avLst/>
            </a:prstGeom>
            <a:noFill/>
            <a:ln>
              <a:noFill/>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U</a:t>
              </a:r>
              <a:endParaRPr kumimoji="0" lang="en-US" altLang="en-US" sz="18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536" name="Rectangle 76"/>
            <p:cNvSpPr>
              <a:spLocks noChangeArrowheads="1"/>
            </p:cNvSpPr>
            <p:nvPr/>
          </p:nvSpPr>
          <p:spPr bwMode="auto">
            <a:xfrm>
              <a:off x="4333875" y="582157"/>
              <a:ext cx="83356" cy="138499"/>
            </a:xfrm>
            <a:prstGeom prst="rect">
              <a:avLst/>
            </a:prstGeom>
            <a:noFill/>
            <a:ln>
              <a:noFill/>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C</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537" name="Rectangle 77"/>
            <p:cNvSpPr>
              <a:spLocks noChangeArrowheads="1"/>
            </p:cNvSpPr>
            <p:nvPr/>
          </p:nvSpPr>
          <p:spPr bwMode="auto">
            <a:xfrm>
              <a:off x="4408488" y="582157"/>
              <a:ext cx="76944" cy="138499"/>
            </a:xfrm>
            <a:prstGeom prst="rect">
              <a:avLst/>
            </a:prstGeom>
            <a:noFill/>
            <a:ln>
              <a:noFill/>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B</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538" name="Rectangle 78"/>
            <p:cNvSpPr>
              <a:spLocks noChangeArrowheads="1"/>
            </p:cNvSpPr>
            <p:nvPr/>
          </p:nvSpPr>
          <p:spPr bwMode="auto">
            <a:xfrm>
              <a:off x="4483100" y="582157"/>
              <a:ext cx="57708" cy="138499"/>
            </a:xfrm>
            <a:prstGeom prst="rect">
              <a:avLst/>
            </a:prstGeom>
            <a:noFill/>
            <a:ln>
              <a:noFill/>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0</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539" name="Rectangle 79"/>
            <p:cNvSpPr>
              <a:spLocks noChangeArrowheads="1"/>
            </p:cNvSpPr>
            <p:nvPr/>
          </p:nvSpPr>
          <p:spPr bwMode="auto">
            <a:xfrm>
              <a:off x="4532313" y="582157"/>
              <a:ext cx="64120" cy="138499"/>
            </a:xfrm>
            <a:prstGeom prst="rect">
              <a:avLst/>
            </a:prstGeom>
            <a:noFill/>
            <a:ln>
              <a:noFill/>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S</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540" name="Rectangle 80"/>
            <p:cNvSpPr>
              <a:spLocks noChangeArrowheads="1"/>
            </p:cNvSpPr>
            <p:nvPr/>
          </p:nvSpPr>
          <p:spPr bwMode="auto">
            <a:xfrm>
              <a:off x="4594225" y="582157"/>
              <a:ext cx="83356" cy="138499"/>
            </a:xfrm>
            <a:prstGeom prst="rect">
              <a:avLst/>
            </a:prstGeom>
            <a:noFill/>
            <a:ln>
              <a:noFill/>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C</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541" name="Rectangle 81"/>
            <p:cNvSpPr>
              <a:spLocks noChangeArrowheads="1"/>
            </p:cNvSpPr>
            <p:nvPr/>
          </p:nvSpPr>
          <p:spPr bwMode="auto">
            <a:xfrm>
              <a:off x="4670425" y="582157"/>
              <a:ext cx="76944" cy="138499"/>
            </a:xfrm>
            <a:prstGeom prst="rect">
              <a:avLst/>
            </a:prstGeom>
            <a:noFill/>
            <a:ln>
              <a:noFill/>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L</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542" name="Rectangle 82"/>
            <p:cNvSpPr>
              <a:spLocks noChangeArrowheads="1"/>
            </p:cNvSpPr>
            <p:nvPr/>
          </p:nvSpPr>
          <p:spPr bwMode="auto">
            <a:xfrm>
              <a:off x="3971925" y="693282"/>
              <a:ext cx="70532" cy="138499"/>
            </a:xfrm>
            <a:prstGeom prst="rect">
              <a:avLst/>
            </a:prstGeom>
            <a:noFill/>
            <a:ln>
              <a:noFill/>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P</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543" name="Rectangle 83"/>
            <p:cNvSpPr>
              <a:spLocks noChangeArrowheads="1"/>
            </p:cNvSpPr>
            <p:nvPr/>
          </p:nvSpPr>
          <p:spPr bwMode="auto">
            <a:xfrm>
              <a:off x="4033838" y="693282"/>
              <a:ext cx="57708" cy="138499"/>
            </a:xfrm>
            <a:prstGeom prst="rect">
              <a:avLst/>
            </a:prstGeom>
            <a:noFill/>
            <a:ln>
              <a:noFill/>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1</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544" name="Rectangle 84"/>
            <p:cNvSpPr>
              <a:spLocks noChangeArrowheads="1"/>
            </p:cNvSpPr>
            <p:nvPr/>
          </p:nvSpPr>
          <p:spPr bwMode="auto">
            <a:xfrm>
              <a:off x="4084638" y="693282"/>
              <a:ext cx="28854" cy="138499"/>
            </a:xfrm>
            <a:prstGeom prst="rect">
              <a:avLst/>
            </a:prstGeom>
            <a:noFill/>
            <a:ln>
              <a:noFill/>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545" name="Rectangle 85"/>
            <p:cNvSpPr>
              <a:spLocks noChangeArrowheads="1"/>
            </p:cNvSpPr>
            <p:nvPr/>
          </p:nvSpPr>
          <p:spPr bwMode="auto">
            <a:xfrm>
              <a:off x="4121150" y="693282"/>
              <a:ext cx="57708" cy="138499"/>
            </a:xfrm>
            <a:prstGeom prst="rect">
              <a:avLst/>
            </a:prstGeom>
            <a:noFill/>
            <a:ln>
              <a:noFill/>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6</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546" name="Rectangle 86"/>
            <p:cNvSpPr>
              <a:spLocks noChangeArrowheads="1"/>
            </p:cNvSpPr>
            <p:nvPr/>
          </p:nvSpPr>
          <p:spPr bwMode="auto">
            <a:xfrm>
              <a:off x="4171950" y="693282"/>
              <a:ext cx="28854" cy="138499"/>
            </a:xfrm>
            <a:prstGeom prst="rect">
              <a:avLst/>
            </a:prstGeom>
            <a:noFill/>
            <a:ln>
              <a:noFill/>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 </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547" name="Rectangle 87"/>
            <p:cNvSpPr>
              <a:spLocks noChangeArrowheads="1"/>
            </p:cNvSpPr>
            <p:nvPr/>
          </p:nvSpPr>
          <p:spPr bwMode="auto">
            <a:xfrm>
              <a:off x="4195763" y="693282"/>
              <a:ext cx="32060" cy="138499"/>
            </a:xfrm>
            <a:prstGeom prst="rect">
              <a:avLst/>
            </a:prstGeom>
            <a:noFill/>
            <a:ln>
              <a:noFill/>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548" name="Rectangle 88"/>
            <p:cNvSpPr>
              <a:spLocks noChangeArrowheads="1"/>
            </p:cNvSpPr>
            <p:nvPr/>
          </p:nvSpPr>
          <p:spPr bwMode="auto">
            <a:xfrm>
              <a:off x="4233863" y="693282"/>
              <a:ext cx="83356" cy="138499"/>
            </a:xfrm>
            <a:prstGeom prst="rect">
              <a:avLst/>
            </a:prstGeom>
            <a:noFill/>
            <a:ln>
              <a:noFill/>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U</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549" name="Rectangle 89"/>
            <p:cNvSpPr>
              <a:spLocks noChangeArrowheads="1"/>
            </p:cNvSpPr>
            <p:nvPr/>
          </p:nvSpPr>
          <p:spPr bwMode="auto">
            <a:xfrm>
              <a:off x="4308475" y="693282"/>
              <a:ext cx="83356" cy="138499"/>
            </a:xfrm>
            <a:prstGeom prst="rect">
              <a:avLst/>
            </a:prstGeom>
            <a:noFill/>
            <a:ln>
              <a:noFill/>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C</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550" name="Rectangle 90"/>
            <p:cNvSpPr>
              <a:spLocks noChangeArrowheads="1"/>
            </p:cNvSpPr>
            <p:nvPr/>
          </p:nvSpPr>
          <p:spPr bwMode="auto">
            <a:xfrm>
              <a:off x="4383088" y="693282"/>
              <a:ext cx="76944" cy="138499"/>
            </a:xfrm>
            <a:prstGeom prst="rect">
              <a:avLst/>
            </a:prstGeom>
            <a:noFill/>
            <a:ln>
              <a:noFill/>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B</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551" name="Rectangle 91"/>
            <p:cNvSpPr>
              <a:spLocks noChangeArrowheads="1"/>
            </p:cNvSpPr>
            <p:nvPr/>
          </p:nvSpPr>
          <p:spPr bwMode="auto">
            <a:xfrm>
              <a:off x="4457700" y="693282"/>
              <a:ext cx="57708" cy="138499"/>
            </a:xfrm>
            <a:prstGeom prst="rect">
              <a:avLst/>
            </a:prstGeom>
            <a:noFill/>
            <a:ln>
              <a:noFill/>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0</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552" name="Rectangle 92"/>
            <p:cNvSpPr>
              <a:spLocks noChangeArrowheads="1"/>
            </p:cNvSpPr>
            <p:nvPr/>
          </p:nvSpPr>
          <p:spPr bwMode="auto">
            <a:xfrm>
              <a:off x="4519613" y="693282"/>
              <a:ext cx="64120" cy="138499"/>
            </a:xfrm>
            <a:prstGeom prst="rect">
              <a:avLst/>
            </a:prstGeom>
            <a:noFill/>
            <a:ln>
              <a:noFill/>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S</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553" name="Rectangle 93"/>
            <p:cNvSpPr>
              <a:spLocks noChangeArrowheads="1"/>
            </p:cNvSpPr>
            <p:nvPr/>
          </p:nvSpPr>
          <p:spPr bwMode="auto">
            <a:xfrm>
              <a:off x="4583113" y="693282"/>
              <a:ext cx="83356" cy="138499"/>
            </a:xfrm>
            <a:prstGeom prst="rect">
              <a:avLst/>
            </a:prstGeom>
            <a:noFill/>
            <a:ln>
              <a:noFill/>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D</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554" name="Rectangle 94"/>
            <p:cNvSpPr>
              <a:spLocks noChangeArrowheads="1"/>
            </p:cNvSpPr>
            <p:nvPr/>
          </p:nvSpPr>
          <p:spPr bwMode="auto">
            <a:xfrm>
              <a:off x="4657725" y="693282"/>
              <a:ext cx="83356" cy="138499"/>
            </a:xfrm>
            <a:prstGeom prst="rect">
              <a:avLst/>
            </a:prstGeom>
            <a:noFill/>
            <a:ln>
              <a:noFill/>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A</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555" name="Rectangle 95"/>
            <p:cNvSpPr>
              <a:spLocks noChangeArrowheads="1"/>
            </p:cNvSpPr>
            <p:nvPr/>
          </p:nvSpPr>
          <p:spPr bwMode="auto">
            <a:xfrm>
              <a:off x="3997325" y="805995"/>
              <a:ext cx="70532" cy="138499"/>
            </a:xfrm>
            <a:prstGeom prst="rect">
              <a:avLst/>
            </a:prstGeom>
            <a:noFill/>
            <a:ln>
              <a:noFill/>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P</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556" name="Rectangle 96"/>
            <p:cNvSpPr>
              <a:spLocks noChangeArrowheads="1"/>
            </p:cNvSpPr>
            <p:nvPr/>
          </p:nvSpPr>
          <p:spPr bwMode="auto">
            <a:xfrm>
              <a:off x="4059238" y="805995"/>
              <a:ext cx="57708" cy="138499"/>
            </a:xfrm>
            <a:prstGeom prst="rect">
              <a:avLst/>
            </a:prstGeom>
            <a:noFill/>
            <a:ln>
              <a:noFill/>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1</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557" name="Rectangle 97"/>
            <p:cNvSpPr>
              <a:spLocks noChangeArrowheads="1"/>
            </p:cNvSpPr>
            <p:nvPr/>
          </p:nvSpPr>
          <p:spPr bwMode="auto">
            <a:xfrm>
              <a:off x="4121150" y="805995"/>
              <a:ext cx="28854" cy="138499"/>
            </a:xfrm>
            <a:prstGeom prst="rect">
              <a:avLst/>
            </a:prstGeom>
            <a:noFill/>
            <a:ln>
              <a:noFill/>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558" name="Rectangle 98"/>
            <p:cNvSpPr>
              <a:spLocks noChangeArrowheads="1"/>
            </p:cNvSpPr>
            <p:nvPr/>
          </p:nvSpPr>
          <p:spPr bwMode="auto">
            <a:xfrm>
              <a:off x="4146550" y="805995"/>
              <a:ext cx="57708" cy="138499"/>
            </a:xfrm>
            <a:prstGeom prst="rect">
              <a:avLst/>
            </a:prstGeom>
            <a:noFill/>
            <a:ln>
              <a:noFill/>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5</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559" name="Rectangle 99"/>
            <p:cNvSpPr>
              <a:spLocks noChangeArrowheads="1"/>
            </p:cNvSpPr>
            <p:nvPr/>
          </p:nvSpPr>
          <p:spPr bwMode="auto">
            <a:xfrm>
              <a:off x="4195763" y="805995"/>
              <a:ext cx="32060" cy="138499"/>
            </a:xfrm>
            <a:prstGeom prst="rect">
              <a:avLst/>
            </a:prstGeom>
            <a:noFill/>
            <a:ln>
              <a:noFill/>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560" name="Rectangle 100"/>
            <p:cNvSpPr>
              <a:spLocks noChangeArrowheads="1"/>
            </p:cNvSpPr>
            <p:nvPr/>
          </p:nvSpPr>
          <p:spPr bwMode="auto">
            <a:xfrm>
              <a:off x="4233863" y="805995"/>
              <a:ext cx="83356" cy="138499"/>
            </a:xfrm>
            <a:prstGeom prst="rect">
              <a:avLst/>
            </a:prstGeom>
            <a:noFill/>
            <a:ln>
              <a:noFill/>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U</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561" name="Rectangle 101"/>
            <p:cNvSpPr>
              <a:spLocks noChangeArrowheads="1"/>
            </p:cNvSpPr>
            <p:nvPr/>
          </p:nvSpPr>
          <p:spPr bwMode="auto">
            <a:xfrm>
              <a:off x="4308475" y="805995"/>
              <a:ext cx="83356" cy="138499"/>
            </a:xfrm>
            <a:prstGeom prst="rect">
              <a:avLst/>
            </a:prstGeom>
            <a:noFill/>
            <a:ln>
              <a:noFill/>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C</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562" name="Rectangle 102"/>
            <p:cNvSpPr>
              <a:spLocks noChangeArrowheads="1"/>
            </p:cNvSpPr>
            <p:nvPr/>
          </p:nvSpPr>
          <p:spPr bwMode="auto">
            <a:xfrm>
              <a:off x="4383088" y="805995"/>
              <a:ext cx="76944" cy="138499"/>
            </a:xfrm>
            <a:prstGeom prst="rect">
              <a:avLst/>
            </a:prstGeom>
            <a:noFill/>
            <a:ln>
              <a:noFill/>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B</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563" name="Rectangle 103"/>
            <p:cNvSpPr>
              <a:spLocks noChangeArrowheads="1"/>
            </p:cNvSpPr>
            <p:nvPr/>
          </p:nvSpPr>
          <p:spPr bwMode="auto">
            <a:xfrm>
              <a:off x="4457700" y="805995"/>
              <a:ext cx="57708" cy="138499"/>
            </a:xfrm>
            <a:prstGeom prst="rect">
              <a:avLst/>
            </a:prstGeom>
            <a:noFill/>
            <a:ln>
              <a:noFill/>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0</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564" name="Rectangle 104"/>
            <p:cNvSpPr>
              <a:spLocks noChangeArrowheads="1"/>
            </p:cNvSpPr>
            <p:nvPr/>
          </p:nvSpPr>
          <p:spPr bwMode="auto">
            <a:xfrm>
              <a:off x="4519613" y="805995"/>
              <a:ext cx="83356" cy="138499"/>
            </a:xfrm>
            <a:prstGeom prst="rect">
              <a:avLst/>
            </a:prstGeom>
            <a:noFill/>
            <a:ln>
              <a:noFill/>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C</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565" name="Rectangle 105"/>
            <p:cNvSpPr>
              <a:spLocks noChangeArrowheads="1"/>
            </p:cNvSpPr>
            <p:nvPr/>
          </p:nvSpPr>
          <p:spPr bwMode="auto">
            <a:xfrm>
              <a:off x="4594225" y="805995"/>
              <a:ext cx="76944" cy="138499"/>
            </a:xfrm>
            <a:prstGeom prst="rect">
              <a:avLst/>
            </a:prstGeom>
            <a:noFill/>
            <a:ln>
              <a:noFill/>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L</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566" name="Rectangle 106"/>
            <p:cNvSpPr>
              <a:spLocks noChangeArrowheads="1"/>
            </p:cNvSpPr>
            <p:nvPr/>
          </p:nvSpPr>
          <p:spPr bwMode="auto">
            <a:xfrm>
              <a:off x="4657725" y="805995"/>
              <a:ext cx="89768" cy="138499"/>
            </a:xfrm>
            <a:prstGeom prst="rect">
              <a:avLst/>
            </a:prstGeom>
            <a:noFill/>
            <a:ln>
              <a:noFill/>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K</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567" name="Rectangle 107"/>
            <p:cNvSpPr>
              <a:spLocks noChangeArrowheads="1"/>
            </p:cNvSpPr>
            <p:nvPr/>
          </p:nvSpPr>
          <p:spPr bwMode="auto">
            <a:xfrm>
              <a:off x="4021138" y="917120"/>
              <a:ext cx="70532" cy="138499"/>
            </a:xfrm>
            <a:prstGeom prst="rect">
              <a:avLst/>
            </a:prstGeom>
            <a:noFill/>
            <a:ln>
              <a:noFill/>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P</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568" name="Rectangle 108"/>
            <p:cNvSpPr>
              <a:spLocks noChangeArrowheads="1"/>
            </p:cNvSpPr>
            <p:nvPr/>
          </p:nvSpPr>
          <p:spPr bwMode="auto">
            <a:xfrm>
              <a:off x="4084638" y="917120"/>
              <a:ext cx="57708" cy="138499"/>
            </a:xfrm>
            <a:prstGeom prst="rect">
              <a:avLst/>
            </a:prstGeom>
            <a:noFill/>
            <a:ln>
              <a:noFill/>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1</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569" name="Rectangle 109"/>
            <p:cNvSpPr>
              <a:spLocks noChangeArrowheads="1"/>
            </p:cNvSpPr>
            <p:nvPr/>
          </p:nvSpPr>
          <p:spPr bwMode="auto">
            <a:xfrm>
              <a:off x="4146550" y="917120"/>
              <a:ext cx="28854" cy="138499"/>
            </a:xfrm>
            <a:prstGeom prst="rect">
              <a:avLst/>
            </a:prstGeom>
            <a:noFill/>
            <a:ln>
              <a:noFill/>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570" name="Rectangle 110"/>
            <p:cNvSpPr>
              <a:spLocks noChangeArrowheads="1"/>
            </p:cNvSpPr>
            <p:nvPr/>
          </p:nvSpPr>
          <p:spPr bwMode="auto">
            <a:xfrm>
              <a:off x="4171950" y="917120"/>
              <a:ext cx="57708" cy="138499"/>
            </a:xfrm>
            <a:prstGeom prst="rect">
              <a:avLst/>
            </a:prstGeom>
            <a:noFill/>
            <a:ln>
              <a:noFill/>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4</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571" name="Rectangle 111"/>
            <p:cNvSpPr>
              <a:spLocks noChangeArrowheads="1"/>
            </p:cNvSpPr>
            <p:nvPr/>
          </p:nvSpPr>
          <p:spPr bwMode="auto">
            <a:xfrm>
              <a:off x="4221163" y="917120"/>
              <a:ext cx="32060" cy="138499"/>
            </a:xfrm>
            <a:prstGeom prst="rect">
              <a:avLst/>
            </a:prstGeom>
            <a:noFill/>
            <a:ln>
              <a:noFill/>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572" name="Rectangle 112"/>
            <p:cNvSpPr>
              <a:spLocks noChangeArrowheads="1"/>
            </p:cNvSpPr>
            <p:nvPr/>
          </p:nvSpPr>
          <p:spPr bwMode="auto">
            <a:xfrm>
              <a:off x="4259263" y="917120"/>
              <a:ext cx="83356" cy="138499"/>
            </a:xfrm>
            <a:prstGeom prst="rect">
              <a:avLst/>
            </a:prstGeom>
            <a:noFill/>
            <a:ln>
              <a:noFill/>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U</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573" name="Rectangle 113"/>
            <p:cNvSpPr>
              <a:spLocks noChangeArrowheads="1"/>
            </p:cNvSpPr>
            <p:nvPr/>
          </p:nvSpPr>
          <p:spPr bwMode="auto">
            <a:xfrm>
              <a:off x="4333875" y="917120"/>
              <a:ext cx="83356" cy="138499"/>
            </a:xfrm>
            <a:prstGeom prst="rect">
              <a:avLst/>
            </a:prstGeom>
            <a:noFill/>
            <a:ln>
              <a:noFill/>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C</a:t>
              </a:r>
              <a:endParaRPr kumimoji="0" lang="en-US" altLang="en-US" sz="18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574" name="Rectangle 114"/>
            <p:cNvSpPr>
              <a:spLocks noChangeArrowheads="1"/>
            </p:cNvSpPr>
            <p:nvPr/>
          </p:nvSpPr>
          <p:spPr bwMode="auto">
            <a:xfrm>
              <a:off x="4408488" y="917120"/>
              <a:ext cx="76944" cy="138499"/>
            </a:xfrm>
            <a:prstGeom prst="rect">
              <a:avLst/>
            </a:prstGeom>
            <a:noFill/>
            <a:ln>
              <a:noFill/>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B</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575" name="Rectangle 115"/>
            <p:cNvSpPr>
              <a:spLocks noChangeArrowheads="1"/>
            </p:cNvSpPr>
            <p:nvPr/>
          </p:nvSpPr>
          <p:spPr bwMode="auto">
            <a:xfrm>
              <a:off x="4483100" y="917120"/>
              <a:ext cx="57708" cy="138499"/>
            </a:xfrm>
            <a:prstGeom prst="rect">
              <a:avLst/>
            </a:prstGeom>
            <a:noFill/>
            <a:ln>
              <a:noFill/>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0</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576" name="Rectangle 116"/>
            <p:cNvSpPr>
              <a:spLocks noChangeArrowheads="1"/>
            </p:cNvSpPr>
            <p:nvPr/>
          </p:nvSpPr>
          <p:spPr bwMode="auto">
            <a:xfrm>
              <a:off x="4545013" y="917120"/>
              <a:ext cx="64120" cy="138499"/>
            </a:xfrm>
            <a:prstGeom prst="rect">
              <a:avLst/>
            </a:prstGeom>
            <a:noFill/>
            <a:ln>
              <a:noFill/>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S</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577" name="Rectangle 117"/>
            <p:cNvSpPr>
              <a:spLocks noChangeArrowheads="1"/>
            </p:cNvSpPr>
            <p:nvPr/>
          </p:nvSpPr>
          <p:spPr bwMode="auto">
            <a:xfrm>
              <a:off x="4606925" y="917120"/>
              <a:ext cx="76944" cy="138499"/>
            </a:xfrm>
            <a:prstGeom prst="rect">
              <a:avLst/>
            </a:prstGeom>
            <a:noFill/>
            <a:ln>
              <a:noFill/>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T</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578" name="Rectangle 118"/>
            <p:cNvSpPr>
              <a:spLocks noChangeArrowheads="1"/>
            </p:cNvSpPr>
            <p:nvPr/>
          </p:nvSpPr>
          <p:spPr bwMode="auto">
            <a:xfrm>
              <a:off x="4670425" y="917120"/>
              <a:ext cx="76944" cy="138499"/>
            </a:xfrm>
            <a:prstGeom prst="rect">
              <a:avLst/>
            </a:prstGeom>
            <a:noFill/>
            <a:ln>
              <a:noFill/>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E</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579" name="Rectangle 119"/>
            <p:cNvSpPr>
              <a:spLocks noChangeArrowheads="1"/>
            </p:cNvSpPr>
            <p:nvPr/>
          </p:nvSpPr>
          <p:spPr bwMode="auto">
            <a:xfrm>
              <a:off x="3984625" y="1029832"/>
              <a:ext cx="70532" cy="138499"/>
            </a:xfrm>
            <a:prstGeom prst="rect">
              <a:avLst/>
            </a:prstGeom>
            <a:noFill/>
            <a:ln>
              <a:noFill/>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P</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580" name="Rectangle 120"/>
            <p:cNvSpPr>
              <a:spLocks noChangeArrowheads="1"/>
            </p:cNvSpPr>
            <p:nvPr/>
          </p:nvSpPr>
          <p:spPr bwMode="auto">
            <a:xfrm>
              <a:off x="4046538" y="1029832"/>
              <a:ext cx="57708" cy="138499"/>
            </a:xfrm>
            <a:prstGeom prst="rect">
              <a:avLst/>
            </a:prstGeom>
            <a:noFill/>
            <a:ln>
              <a:noFill/>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1</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581" name="Rectangle 121"/>
            <p:cNvSpPr>
              <a:spLocks noChangeArrowheads="1"/>
            </p:cNvSpPr>
            <p:nvPr/>
          </p:nvSpPr>
          <p:spPr bwMode="auto">
            <a:xfrm>
              <a:off x="4108450" y="1029832"/>
              <a:ext cx="28854" cy="138499"/>
            </a:xfrm>
            <a:prstGeom prst="rect">
              <a:avLst/>
            </a:prstGeom>
            <a:noFill/>
            <a:ln>
              <a:noFill/>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582" name="Rectangle 122"/>
            <p:cNvSpPr>
              <a:spLocks noChangeArrowheads="1"/>
            </p:cNvSpPr>
            <p:nvPr/>
          </p:nvSpPr>
          <p:spPr bwMode="auto">
            <a:xfrm>
              <a:off x="4133850" y="1029832"/>
              <a:ext cx="57708" cy="138499"/>
            </a:xfrm>
            <a:prstGeom prst="rect">
              <a:avLst/>
            </a:prstGeom>
            <a:noFill/>
            <a:ln>
              <a:noFill/>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3</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583" name="Rectangle 123"/>
            <p:cNvSpPr>
              <a:spLocks noChangeArrowheads="1"/>
            </p:cNvSpPr>
            <p:nvPr/>
          </p:nvSpPr>
          <p:spPr bwMode="auto">
            <a:xfrm>
              <a:off x="4183063" y="1029832"/>
              <a:ext cx="32060" cy="138499"/>
            </a:xfrm>
            <a:prstGeom prst="rect">
              <a:avLst/>
            </a:prstGeom>
            <a:noFill/>
            <a:ln>
              <a:noFill/>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584" name="Rectangle 124"/>
            <p:cNvSpPr>
              <a:spLocks noChangeArrowheads="1"/>
            </p:cNvSpPr>
            <p:nvPr/>
          </p:nvSpPr>
          <p:spPr bwMode="auto">
            <a:xfrm>
              <a:off x="4221163" y="1029832"/>
              <a:ext cx="83356" cy="138499"/>
            </a:xfrm>
            <a:prstGeom prst="rect">
              <a:avLst/>
            </a:prstGeom>
            <a:noFill/>
            <a:ln>
              <a:noFill/>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U</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585" name="Rectangle 125"/>
            <p:cNvSpPr>
              <a:spLocks noChangeArrowheads="1"/>
            </p:cNvSpPr>
            <p:nvPr/>
          </p:nvSpPr>
          <p:spPr bwMode="auto">
            <a:xfrm>
              <a:off x="4295775" y="1029832"/>
              <a:ext cx="83356" cy="138499"/>
            </a:xfrm>
            <a:prstGeom prst="rect">
              <a:avLst/>
            </a:prstGeom>
            <a:noFill/>
            <a:ln>
              <a:noFill/>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C</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586" name="Rectangle 126"/>
            <p:cNvSpPr>
              <a:spLocks noChangeArrowheads="1"/>
            </p:cNvSpPr>
            <p:nvPr/>
          </p:nvSpPr>
          <p:spPr bwMode="auto">
            <a:xfrm>
              <a:off x="4370388" y="1029832"/>
              <a:ext cx="83356" cy="138499"/>
            </a:xfrm>
            <a:prstGeom prst="rect">
              <a:avLst/>
            </a:prstGeom>
            <a:noFill/>
            <a:ln>
              <a:noFill/>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A</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587" name="Rectangle 127"/>
            <p:cNvSpPr>
              <a:spLocks noChangeArrowheads="1"/>
            </p:cNvSpPr>
            <p:nvPr/>
          </p:nvSpPr>
          <p:spPr bwMode="auto">
            <a:xfrm>
              <a:off x="4457700" y="1029832"/>
              <a:ext cx="57708" cy="138499"/>
            </a:xfrm>
            <a:prstGeom prst="rect">
              <a:avLst/>
            </a:prstGeom>
            <a:noFill/>
            <a:ln>
              <a:noFill/>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0</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588" name="Rectangle 128"/>
            <p:cNvSpPr>
              <a:spLocks noChangeArrowheads="1"/>
            </p:cNvSpPr>
            <p:nvPr/>
          </p:nvSpPr>
          <p:spPr bwMode="auto">
            <a:xfrm>
              <a:off x="4508500" y="1029832"/>
              <a:ext cx="76944" cy="138499"/>
            </a:xfrm>
            <a:prstGeom prst="rect">
              <a:avLst/>
            </a:prstGeom>
            <a:noFill/>
            <a:ln>
              <a:noFill/>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T</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589" name="Rectangle 129"/>
            <p:cNvSpPr>
              <a:spLocks noChangeArrowheads="1"/>
            </p:cNvSpPr>
            <p:nvPr/>
          </p:nvSpPr>
          <p:spPr bwMode="auto">
            <a:xfrm>
              <a:off x="4583113" y="1029832"/>
              <a:ext cx="83356" cy="138499"/>
            </a:xfrm>
            <a:prstGeom prst="rect">
              <a:avLst/>
            </a:prstGeom>
            <a:noFill/>
            <a:ln>
              <a:noFill/>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X</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590" name="Rectangle 130"/>
            <p:cNvSpPr>
              <a:spLocks noChangeArrowheads="1"/>
            </p:cNvSpPr>
            <p:nvPr/>
          </p:nvSpPr>
          <p:spPr bwMode="auto">
            <a:xfrm>
              <a:off x="4657725" y="1029832"/>
              <a:ext cx="83356" cy="138499"/>
            </a:xfrm>
            <a:prstGeom prst="rect">
              <a:avLst/>
            </a:prstGeom>
            <a:noFill/>
            <a:ln>
              <a:noFill/>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D</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591" name="Rectangle 131"/>
            <p:cNvSpPr>
              <a:spLocks noChangeArrowheads="1"/>
            </p:cNvSpPr>
            <p:nvPr/>
          </p:nvSpPr>
          <p:spPr bwMode="auto">
            <a:xfrm>
              <a:off x="3984625" y="1140957"/>
              <a:ext cx="70532" cy="138499"/>
            </a:xfrm>
            <a:prstGeom prst="rect">
              <a:avLst/>
            </a:prstGeom>
            <a:noFill/>
            <a:ln>
              <a:noFill/>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P</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592" name="Rectangle 132"/>
            <p:cNvSpPr>
              <a:spLocks noChangeArrowheads="1"/>
            </p:cNvSpPr>
            <p:nvPr/>
          </p:nvSpPr>
          <p:spPr bwMode="auto">
            <a:xfrm>
              <a:off x="4046538" y="1140957"/>
              <a:ext cx="57708" cy="138499"/>
            </a:xfrm>
            <a:prstGeom prst="rect">
              <a:avLst/>
            </a:prstGeom>
            <a:noFill/>
            <a:ln>
              <a:noFill/>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1</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593" name="Rectangle 133"/>
            <p:cNvSpPr>
              <a:spLocks noChangeArrowheads="1"/>
            </p:cNvSpPr>
            <p:nvPr/>
          </p:nvSpPr>
          <p:spPr bwMode="auto">
            <a:xfrm>
              <a:off x="4095750" y="1140957"/>
              <a:ext cx="28854" cy="138499"/>
            </a:xfrm>
            <a:prstGeom prst="rect">
              <a:avLst/>
            </a:prstGeom>
            <a:noFill/>
            <a:ln>
              <a:noFill/>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594" name="Rectangle 134"/>
            <p:cNvSpPr>
              <a:spLocks noChangeArrowheads="1"/>
            </p:cNvSpPr>
            <p:nvPr/>
          </p:nvSpPr>
          <p:spPr bwMode="auto">
            <a:xfrm>
              <a:off x="4121150" y="1140957"/>
              <a:ext cx="57708" cy="138499"/>
            </a:xfrm>
            <a:prstGeom prst="rect">
              <a:avLst/>
            </a:prstGeom>
            <a:noFill/>
            <a:ln>
              <a:noFill/>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2</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595" name="Rectangle 135"/>
            <p:cNvSpPr>
              <a:spLocks noChangeArrowheads="1"/>
            </p:cNvSpPr>
            <p:nvPr/>
          </p:nvSpPr>
          <p:spPr bwMode="auto">
            <a:xfrm>
              <a:off x="4183063" y="1140957"/>
              <a:ext cx="32060" cy="138499"/>
            </a:xfrm>
            <a:prstGeom prst="rect">
              <a:avLst/>
            </a:prstGeom>
            <a:noFill/>
            <a:ln>
              <a:noFill/>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596" name="Rectangle 136"/>
            <p:cNvSpPr>
              <a:spLocks noChangeArrowheads="1"/>
            </p:cNvSpPr>
            <p:nvPr/>
          </p:nvSpPr>
          <p:spPr bwMode="auto">
            <a:xfrm>
              <a:off x="4208463" y="1140957"/>
              <a:ext cx="83356" cy="138499"/>
            </a:xfrm>
            <a:prstGeom prst="rect">
              <a:avLst/>
            </a:prstGeom>
            <a:noFill/>
            <a:ln>
              <a:noFill/>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U</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597" name="Rectangle 137"/>
            <p:cNvSpPr>
              <a:spLocks noChangeArrowheads="1"/>
            </p:cNvSpPr>
            <p:nvPr/>
          </p:nvSpPr>
          <p:spPr bwMode="auto">
            <a:xfrm>
              <a:off x="4295775" y="1140957"/>
              <a:ext cx="83356" cy="138499"/>
            </a:xfrm>
            <a:prstGeom prst="rect">
              <a:avLst/>
            </a:prstGeom>
            <a:noFill/>
            <a:ln>
              <a:noFill/>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C</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598" name="Rectangle 138"/>
            <p:cNvSpPr>
              <a:spLocks noChangeArrowheads="1"/>
            </p:cNvSpPr>
            <p:nvPr/>
          </p:nvSpPr>
          <p:spPr bwMode="auto">
            <a:xfrm>
              <a:off x="4370388" y="1140957"/>
              <a:ext cx="83356" cy="138499"/>
            </a:xfrm>
            <a:prstGeom prst="rect">
              <a:avLst/>
            </a:prstGeom>
            <a:noFill/>
            <a:ln>
              <a:noFill/>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A</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599" name="Rectangle 139"/>
            <p:cNvSpPr>
              <a:spLocks noChangeArrowheads="1"/>
            </p:cNvSpPr>
            <p:nvPr/>
          </p:nvSpPr>
          <p:spPr bwMode="auto">
            <a:xfrm>
              <a:off x="4445000" y="1140957"/>
              <a:ext cx="57708" cy="138499"/>
            </a:xfrm>
            <a:prstGeom prst="rect">
              <a:avLst/>
            </a:prstGeom>
            <a:noFill/>
            <a:ln>
              <a:noFill/>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0</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600" name="Rectangle 140"/>
            <p:cNvSpPr>
              <a:spLocks noChangeArrowheads="1"/>
            </p:cNvSpPr>
            <p:nvPr/>
          </p:nvSpPr>
          <p:spPr bwMode="auto">
            <a:xfrm>
              <a:off x="4508500" y="1140957"/>
              <a:ext cx="83356" cy="138499"/>
            </a:xfrm>
            <a:prstGeom prst="rect">
              <a:avLst/>
            </a:prstGeom>
            <a:noFill/>
            <a:ln>
              <a:noFill/>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R</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601" name="Rectangle 141"/>
            <p:cNvSpPr>
              <a:spLocks noChangeArrowheads="1"/>
            </p:cNvSpPr>
            <p:nvPr/>
          </p:nvSpPr>
          <p:spPr bwMode="auto">
            <a:xfrm>
              <a:off x="4583113" y="1140957"/>
              <a:ext cx="83356" cy="138499"/>
            </a:xfrm>
            <a:prstGeom prst="rect">
              <a:avLst/>
            </a:prstGeom>
            <a:noFill/>
            <a:ln>
              <a:noFill/>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X</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602" name="Rectangle 142"/>
            <p:cNvSpPr>
              <a:spLocks noChangeArrowheads="1"/>
            </p:cNvSpPr>
            <p:nvPr/>
          </p:nvSpPr>
          <p:spPr bwMode="auto">
            <a:xfrm>
              <a:off x="4657725" y="1140957"/>
              <a:ext cx="83356" cy="138499"/>
            </a:xfrm>
            <a:prstGeom prst="rect">
              <a:avLst/>
            </a:prstGeom>
            <a:noFill/>
            <a:ln>
              <a:noFill/>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D</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603" name="Rectangle 143"/>
            <p:cNvSpPr>
              <a:spLocks noChangeArrowheads="1"/>
            </p:cNvSpPr>
            <p:nvPr/>
          </p:nvSpPr>
          <p:spPr bwMode="auto">
            <a:xfrm>
              <a:off x="3997325" y="1253670"/>
              <a:ext cx="70532" cy="138499"/>
            </a:xfrm>
            <a:prstGeom prst="rect">
              <a:avLst/>
            </a:prstGeom>
            <a:noFill/>
            <a:ln>
              <a:noFill/>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P</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604" name="Rectangle 144"/>
            <p:cNvSpPr>
              <a:spLocks noChangeArrowheads="1"/>
            </p:cNvSpPr>
            <p:nvPr/>
          </p:nvSpPr>
          <p:spPr bwMode="auto">
            <a:xfrm>
              <a:off x="4059238" y="1253670"/>
              <a:ext cx="57708" cy="138499"/>
            </a:xfrm>
            <a:prstGeom prst="rect">
              <a:avLst/>
            </a:prstGeom>
            <a:noFill/>
            <a:ln>
              <a:noFill/>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1</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605" name="Rectangle 145"/>
            <p:cNvSpPr>
              <a:spLocks noChangeArrowheads="1"/>
            </p:cNvSpPr>
            <p:nvPr/>
          </p:nvSpPr>
          <p:spPr bwMode="auto">
            <a:xfrm>
              <a:off x="4108450" y="1253670"/>
              <a:ext cx="28854" cy="138499"/>
            </a:xfrm>
            <a:prstGeom prst="rect">
              <a:avLst/>
            </a:prstGeom>
            <a:noFill/>
            <a:ln>
              <a:noFill/>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606" name="Rectangle 146"/>
            <p:cNvSpPr>
              <a:spLocks noChangeArrowheads="1"/>
            </p:cNvSpPr>
            <p:nvPr/>
          </p:nvSpPr>
          <p:spPr bwMode="auto">
            <a:xfrm>
              <a:off x="4133850" y="1253670"/>
              <a:ext cx="57708" cy="138499"/>
            </a:xfrm>
            <a:prstGeom prst="rect">
              <a:avLst/>
            </a:prstGeom>
            <a:noFill/>
            <a:ln>
              <a:noFill/>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1</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607" name="Rectangle 147"/>
            <p:cNvSpPr>
              <a:spLocks noChangeArrowheads="1"/>
            </p:cNvSpPr>
            <p:nvPr/>
          </p:nvSpPr>
          <p:spPr bwMode="auto">
            <a:xfrm>
              <a:off x="4195763" y="1253670"/>
              <a:ext cx="32060" cy="138499"/>
            </a:xfrm>
            <a:prstGeom prst="rect">
              <a:avLst/>
            </a:prstGeom>
            <a:noFill/>
            <a:ln>
              <a:noFill/>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608" name="Rectangle 148"/>
            <p:cNvSpPr>
              <a:spLocks noChangeArrowheads="1"/>
            </p:cNvSpPr>
            <p:nvPr/>
          </p:nvSpPr>
          <p:spPr bwMode="auto">
            <a:xfrm>
              <a:off x="4221163" y="1253670"/>
              <a:ext cx="83356" cy="138499"/>
            </a:xfrm>
            <a:prstGeom prst="rect">
              <a:avLst/>
            </a:prstGeom>
            <a:noFill/>
            <a:ln>
              <a:noFill/>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U</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609" name="Rectangle 149"/>
            <p:cNvSpPr>
              <a:spLocks noChangeArrowheads="1"/>
            </p:cNvSpPr>
            <p:nvPr/>
          </p:nvSpPr>
          <p:spPr bwMode="auto">
            <a:xfrm>
              <a:off x="4308475" y="1253670"/>
              <a:ext cx="83356" cy="138499"/>
            </a:xfrm>
            <a:prstGeom prst="rect">
              <a:avLst/>
            </a:prstGeom>
            <a:noFill/>
            <a:ln>
              <a:noFill/>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C</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610" name="Rectangle 150"/>
            <p:cNvSpPr>
              <a:spLocks noChangeArrowheads="1"/>
            </p:cNvSpPr>
            <p:nvPr/>
          </p:nvSpPr>
          <p:spPr bwMode="auto">
            <a:xfrm>
              <a:off x="4383088" y="1253670"/>
              <a:ext cx="83356" cy="138499"/>
            </a:xfrm>
            <a:prstGeom prst="rect">
              <a:avLst/>
            </a:prstGeom>
            <a:noFill/>
            <a:ln>
              <a:noFill/>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A</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611" name="Rectangle 151"/>
            <p:cNvSpPr>
              <a:spLocks noChangeArrowheads="1"/>
            </p:cNvSpPr>
            <p:nvPr/>
          </p:nvSpPr>
          <p:spPr bwMode="auto">
            <a:xfrm>
              <a:off x="4457700" y="1253670"/>
              <a:ext cx="57708" cy="138499"/>
            </a:xfrm>
            <a:prstGeom prst="rect">
              <a:avLst/>
            </a:prstGeom>
            <a:noFill/>
            <a:ln>
              <a:noFill/>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0</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612" name="Rectangle 152"/>
            <p:cNvSpPr>
              <a:spLocks noChangeArrowheads="1"/>
            </p:cNvSpPr>
            <p:nvPr/>
          </p:nvSpPr>
          <p:spPr bwMode="auto">
            <a:xfrm>
              <a:off x="4519613" y="1253670"/>
              <a:ext cx="83356" cy="138499"/>
            </a:xfrm>
            <a:prstGeom prst="rect">
              <a:avLst/>
            </a:prstGeom>
            <a:noFill/>
            <a:ln>
              <a:noFill/>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C</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613" name="Rectangle 153"/>
            <p:cNvSpPr>
              <a:spLocks noChangeArrowheads="1"/>
            </p:cNvSpPr>
            <p:nvPr/>
          </p:nvSpPr>
          <p:spPr bwMode="auto">
            <a:xfrm>
              <a:off x="4594225" y="1253670"/>
              <a:ext cx="76944" cy="138499"/>
            </a:xfrm>
            <a:prstGeom prst="rect">
              <a:avLst/>
            </a:prstGeom>
            <a:noFill/>
            <a:ln>
              <a:noFill/>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L</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614" name="Rectangle 154"/>
            <p:cNvSpPr>
              <a:spLocks noChangeArrowheads="1"/>
            </p:cNvSpPr>
            <p:nvPr/>
          </p:nvSpPr>
          <p:spPr bwMode="auto">
            <a:xfrm>
              <a:off x="4657725" y="1253670"/>
              <a:ext cx="89768" cy="138499"/>
            </a:xfrm>
            <a:prstGeom prst="rect">
              <a:avLst/>
            </a:prstGeom>
            <a:noFill/>
            <a:ln>
              <a:noFill/>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K</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615" name="Rectangle 155"/>
            <p:cNvSpPr>
              <a:spLocks noChangeArrowheads="1"/>
            </p:cNvSpPr>
            <p:nvPr/>
          </p:nvSpPr>
          <p:spPr bwMode="auto">
            <a:xfrm>
              <a:off x="4021138" y="1366382"/>
              <a:ext cx="70532" cy="138499"/>
            </a:xfrm>
            <a:prstGeom prst="rect">
              <a:avLst/>
            </a:prstGeom>
            <a:noFill/>
            <a:ln>
              <a:noFill/>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P</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616" name="Rectangle 156"/>
            <p:cNvSpPr>
              <a:spLocks noChangeArrowheads="1"/>
            </p:cNvSpPr>
            <p:nvPr/>
          </p:nvSpPr>
          <p:spPr bwMode="auto">
            <a:xfrm>
              <a:off x="4084638" y="1366382"/>
              <a:ext cx="57708" cy="138499"/>
            </a:xfrm>
            <a:prstGeom prst="rect">
              <a:avLst/>
            </a:prstGeom>
            <a:noFill/>
            <a:ln>
              <a:noFill/>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1</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617" name="Rectangle 157"/>
            <p:cNvSpPr>
              <a:spLocks noChangeArrowheads="1"/>
            </p:cNvSpPr>
            <p:nvPr/>
          </p:nvSpPr>
          <p:spPr bwMode="auto">
            <a:xfrm>
              <a:off x="4133850" y="1366382"/>
              <a:ext cx="28854" cy="138499"/>
            </a:xfrm>
            <a:prstGeom prst="rect">
              <a:avLst/>
            </a:prstGeom>
            <a:noFill/>
            <a:ln>
              <a:noFill/>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618" name="Rectangle 158"/>
            <p:cNvSpPr>
              <a:spLocks noChangeArrowheads="1"/>
            </p:cNvSpPr>
            <p:nvPr/>
          </p:nvSpPr>
          <p:spPr bwMode="auto">
            <a:xfrm>
              <a:off x="4159250" y="1366382"/>
              <a:ext cx="57708" cy="138499"/>
            </a:xfrm>
            <a:prstGeom prst="rect">
              <a:avLst/>
            </a:prstGeom>
            <a:noFill/>
            <a:ln>
              <a:noFill/>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0</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619" name="Rectangle 159"/>
            <p:cNvSpPr>
              <a:spLocks noChangeArrowheads="1"/>
            </p:cNvSpPr>
            <p:nvPr/>
          </p:nvSpPr>
          <p:spPr bwMode="auto">
            <a:xfrm>
              <a:off x="4221163" y="1366382"/>
              <a:ext cx="32060" cy="138499"/>
            </a:xfrm>
            <a:prstGeom prst="rect">
              <a:avLst/>
            </a:prstGeom>
            <a:noFill/>
            <a:ln>
              <a:noFill/>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620" name="Rectangle 160"/>
            <p:cNvSpPr>
              <a:spLocks noChangeArrowheads="1"/>
            </p:cNvSpPr>
            <p:nvPr/>
          </p:nvSpPr>
          <p:spPr bwMode="auto">
            <a:xfrm>
              <a:off x="4246563" y="1366382"/>
              <a:ext cx="83356" cy="138499"/>
            </a:xfrm>
            <a:prstGeom prst="rect">
              <a:avLst/>
            </a:prstGeom>
            <a:noFill/>
            <a:ln>
              <a:noFill/>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U</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621" name="Rectangle 161"/>
            <p:cNvSpPr>
              <a:spLocks noChangeArrowheads="1"/>
            </p:cNvSpPr>
            <p:nvPr/>
          </p:nvSpPr>
          <p:spPr bwMode="auto">
            <a:xfrm>
              <a:off x="4333875" y="1366382"/>
              <a:ext cx="83356" cy="138499"/>
            </a:xfrm>
            <a:prstGeom prst="rect">
              <a:avLst/>
            </a:prstGeom>
            <a:noFill/>
            <a:ln>
              <a:noFill/>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C</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622" name="Rectangle 162"/>
            <p:cNvSpPr>
              <a:spLocks noChangeArrowheads="1"/>
            </p:cNvSpPr>
            <p:nvPr/>
          </p:nvSpPr>
          <p:spPr bwMode="auto">
            <a:xfrm>
              <a:off x="4408488" y="1366382"/>
              <a:ext cx="83356" cy="138499"/>
            </a:xfrm>
            <a:prstGeom prst="rect">
              <a:avLst/>
            </a:prstGeom>
            <a:noFill/>
            <a:ln>
              <a:noFill/>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A</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623" name="Rectangle 163"/>
            <p:cNvSpPr>
              <a:spLocks noChangeArrowheads="1"/>
            </p:cNvSpPr>
            <p:nvPr/>
          </p:nvSpPr>
          <p:spPr bwMode="auto">
            <a:xfrm>
              <a:off x="4483100" y="1366382"/>
              <a:ext cx="57708" cy="138499"/>
            </a:xfrm>
            <a:prstGeom prst="rect">
              <a:avLst/>
            </a:prstGeom>
            <a:noFill/>
            <a:ln>
              <a:noFill/>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0</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624" name="Rectangle 164"/>
            <p:cNvSpPr>
              <a:spLocks noChangeArrowheads="1"/>
            </p:cNvSpPr>
            <p:nvPr/>
          </p:nvSpPr>
          <p:spPr bwMode="auto">
            <a:xfrm>
              <a:off x="4545013" y="1366382"/>
              <a:ext cx="64120" cy="138499"/>
            </a:xfrm>
            <a:prstGeom prst="rect">
              <a:avLst/>
            </a:prstGeom>
            <a:noFill/>
            <a:ln>
              <a:noFill/>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S</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625" name="Rectangle 165"/>
            <p:cNvSpPr>
              <a:spLocks noChangeArrowheads="1"/>
            </p:cNvSpPr>
            <p:nvPr/>
          </p:nvSpPr>
          <p:spPr bwMode="auto">
            <a:xfrm>
              <a:off x="4606925" y="1366382"/>
              <a:ext cx="76944" cy="138499"/>
            </a:xfrm>
            <a:prstGeom prst="rect">
              <a:avLst/>
            </a:prstGeom>
            <a:noFill/>
            <a:ln>
              <a:noFill/>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T</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626" name="Rectangle 166"/>
            <p:cNvSpPr>
              <a:spLocks noChangeArrowheads="1"/>
            </p:cNvSpPr>
            <p:nvPr/>
          </p:nvSpPr>
          <p:spPr bwMode="auto">
            <a:xfrm>
              <a:off x="4670425" y="1366382"/>
              <a:ext cx="76944" cy="138499"/>
            </a:xfrm>
            <a:prstGeom prst="rect">
              <a:avLst/>
            </a:prstGeom>
            <a:noFill/>
            <a:ln>
              <a:noFill/>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E</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627" name="Rectangle 167"/>
            <p:cNvSpPr>
              <a:spLocks noChangeArrowheads="1"/>
            </p:cNvSpPr>
            <p:nvPr/>
          </p:nvSpPr>
          <p:spPr bwMode="auto">
            <a:xfrm>
              <a:off x="4233863" y="1701345"/>
              <a:ext cx="70532" cy="138499"/>
            </a:xfrm>
            <a:prstGeom prst="rect">
              <a:avLst/>
            </a:prstGeom>
            <a:noFill/>
            <a:ln>
              <a:noFill/>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P</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628" name="Rectangle 168"/>
            <p:cNvSpPr>
              <a:spLocks noChangeArrowheads="1"/>
            </p:cNvSpPr>
            <p:nvPr/>
          </p:nvSpPr>
          <p:spPr bwMode="auto">
            <a:xfrm>
              <a:off x="4295775" y="1701345"/>
              <a:ext cx="57708" cy="138499"/>
            </a:xfrm>
            <a:prstGeom prst="rect">
              <a:avLst/>
            </a:prstGeom>
            <a:noFill/>
            <a:ln>
              <a:noFill/>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2</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629" name="Rectangle 169"/>
            <p:cNvSpPr>
              <a:spLocks noChangeArrowheads="1"/>
            </p:cNvSpPr>
            <p:nvPr/>
          </p:nvSpPr>
          <p:spPr bwMode="auto">
            <a:xfrm>
              <a:off x="4344988" y="1701345"/>
              <a:ext cx="28854" cy="138499"/>
            </a:xfrm>
            <a:prstGeom prst="rect">
              <a:avLst/>
            </a:prstGeom>
            <a:noFill/>
            <a:ln>
              <a:noFill/>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630" name="Rectangle 170"/>
            <p:cNvSpPr>
              <a:spLocks noChangeArrowheads="1"/>
            </p:cNvSpPr>
            <p:nvPr/>
          </p:nvSpPr>
          <p:spPr bwMode="auto">
            <a:xfrm>
              <a:off x="4370388" y="1701345"/>
              <a:ext cx="57708" cy="138499"/>
            </a:xfrm>
            <a:prstGeom prst="rect">
              <a:avLst/>
            </a:prstGeom>
            <a:noFill/>
            <a:ln>
              <a:noFill/>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7</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631" name="Rectangle 171"/>
            <p:cNvSpPr>
              <a:spLocks noChangeArrowheads="1"/>
            </p:cNvSpPr>
            <p:nvPr/>
          </p:nvSpPr>
          <p:spPr bwMode="auto">
            <a:xfrm>
              <a:off x="4432300" y="1701345"/>
              <a:ext cx="32060" cy="138499"/>
            </a:xfrm>
            <a:prstGeom prst="rect">
              <a:avLst/>
            </a:prstGeom>
            <a:noFill/>
            <a:ln>
              <a:noFill/>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632" name="Rectangle 172"/>
            <p:cNvSpPr>
              <a:spLocks noChangeArrowheads="1"/>
            </p:cNvSpPr>
            <p:nvPr/>
          </p:nvSpPr>
          <p:spPr bwMode="auto">
            <a:xfrm>
              <a:off x="4457700" y="1701345"/>
              <a:ext cx="76944" cy="138499"/>
            </a:xfrm>
            <a:prstGeom prst="rect">
              <a:avLst/>
            </a:prstGeom>
            <a:noFill/>
            <a:ln>
              <a:noFill/>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T</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633" name="Rectangle 173"/>
            <p:cNvSpPr>
              <a:spLocks noChangeArrowheads="1"/>
            </p:cNvSpPr>
            <p:nvPr/>
          </p:nvSpPr>
          <p:spPr bwMode="auto">
            <a:xfrm>
              <a:off x="4519613" y="1701345"/>
              <a:ext cx="83356" cy="138499"/>
            </a:xfrm>
            <a:prstGeom prst="rect">
              <a:avLst/>
            </a:prstGeom>
            <a:noFill/>
            <a:ln>
              <a:noFill/>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A</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634" name="Rectangle 174"/>
            <p:cNvSpPr>
              <a:spLocks noChangeArrowheads="1"/>
            </p:cNvSpPr>
            <p:nvPr/>
          </p:nvSpPr>
          <p:spPr bwMode="auto">
            <a:xfrm>
              <a:off x="4606925" y="1701345"/>
              <a:ext cx="57708" cy="138499"/>
            </a:xfrm>
            <a:prstGeom prst="rect">
              <a:avLst/>
            </a:prstGeom>
            <a:noFill/>
            <a:ln>
              <a:noFill/>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0</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635" name="Rectangle 175"/>
            <p:cNvSpPr>
              <a:spLocks noChangeArrowheads="1"/>
            </p:cNvSpPr>
            <p:nvPr/>
          </p:nvSpPr>
          <p:spPr bwMode="auto">
            <a:xfrm>
              <a:off x="4657725" y="1701345"/>
              <a:ext cx="28854" cy="138499"/>
            </a:xfrm>
            <a:prstGeom prst="rect">
              <a:avLst/>
            </a:prstGeom>
            <a:noFill/>
            <a:ln>
              <a:noFill/>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636" name="Rectangle 176"/>
            <p:cNvSpPr>
              <a:spLocks noChangeArrowheads="1"/>
            </p:cNvSpPr>
            <p:nvPr/>
          </p:nvSpPr>
          <p:spPr bwMode="auto">
            <a:xfrm>
              <a:off x="4681538" y="1701345"/>
              <a:ext cx="57708" cy="138499"/>
            </a:xfrm>
            <a:prstGeom prst="rect">
              <a:avLst/>
            </a:prstGeom>
            <a:noFill/>
            <a:ln>
              <a:noFill/>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4</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637" name="Rectangle 177"/>
            <p:cNvSpPr>
              <a:spLocks noChangeArrowheads="1"/>
            </p:cNvSpPr>
            <p:nvPr/>
          </p:nvSpPr>
          <p:spPr bwMode="auto">
            <a:xfrm>
              <a:off x="4233863" y="1814057"/>
              <a:ext cx="70532" cy="138499"/>
            </a:xfrm>
            <a:prstGeom prst="rect">
              <a:avLst/>
            </a:prstGeom>
            <a:noFill/>
            <a:ln>
              <a:noFill/>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P</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638" name="Rectangle 178"/>
            <p:cNvSpPr>
              <a:spLocks noChangeArrowheads="1"/>
            </p:cNvSpPr>
            <p:nvPr/>
          </p:nvSpPr>
          <p:spPr bwMode="auto">
            <a:xfrm>
              <a:off x="4295775" y="1814057"/>
              <a:ext cx="57708" cy="138499"/>
            </a:xfrm>
            <a:prstGeom prst="rect">
              <a:avLst/>
            </a:prstGeom>
            <a:noFill/>
            <a:ln>
              <a:noFill/>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2</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639" name="Rectangle 179"/>
            <p:cNvSpPr>
              <a:spLocks noChangeArrowheads="1"/>
            </p:cNvSpPr>
            <p:nvPr/>
          </p:nvSpPr>
          <p:spPr bwMode="auto">
            <a:xfrm>
              <a:off x="4344988" y="1814057"/>
              <a:ext cx="28854" cy="138499"/>
            </a:xfrm>
            <a:prstGeom prst="rect">
              <a:avLst/>
            </a:prstGeom>
            <a:noFill/>
            <a:ln>
              <a:noFill/>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640" name="Rectangle 180"/>
            <p:cNvSpPr>
              <a:spLocks noChangeArrowheads="1"/>
            </p:cNvSpPr>
            <p:nvPr/>
          </p:nvSpPr>
          <p:spPr bwMode="auto">
            <a:xfrm>
              <a:off x="4370388" y="1814057"/>
              <a:ext cx="57708" cy="138499"/>
            </a:xfrm>
            <a:prstGeom prst="rect">
              <a:avLst/>
            </a:prstGeom>
            <a:noFill/>
            <a:ln>
              <a:noFill/>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6</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641" name="Rectangle 181"/>
            <p:cNvSpPr>
              <a:spLocks noChangeArrowheads="1"/>
            </p:cNvSpPr>
            <p:nvPr/>
          </p:nvSpPr>
          <p:spPr bwMode="auto">
            <a:xfrm>
              <a:off x="4432300" y="1814057"/>
              <a:ext cx="32060" cy="138499"/>
            </a:xfrm>
            <a:prstGeom prst="rect">
              <a:avLst/>
            </a:prstGeom>
            <a:noFill/>
            <a:ln>
              <a:noFill/>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642" name="Rectangle 182"/>
            <p:cNvSpPr>
              <a:spLocks noChangeArrowheads="1"/>
            </p:cNvSpPr>
            <p:nvPr/>
          </p:nvSpPr>
          <p:spPr bwMode="auto">
            <a:xfrm>
              <a:off x="4457700" y="1814057"/>
              <a:ext cx="76944" cy="138499"/>
            </a:xfrm>
            <a:prstGeom prst="rect">
              <a:avLst/>
            </a:prstGeom>
            <a:noFill/>
            <a:ln>
              <a:noFill/>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T</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643" name="Rectangle 183"/>
            <p:cNvSpPr>
              <a:spLocks noChangeArrowheads="1"/>
            </p:cNvSpPr>
            <p:nvPr/>
          </p:nvSpPr>
          <p:spPr bwMode="auto">
            <a:xfrm>
              <a:off x="4519613" y="1814057"/>
              <a:ext cx="83356" cy="138499"/>
            </a:xfrm>
            <a:prstGeom prst="rect">
              <a:avLst/>
            </a:prstGeom>
            <a:noFill/>
            <a:ln>
              <a:noFill/>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A</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644" name="Rectangle 184"/>
            <p:cNvSpPr>
              <a:spLocks noChangeArrowheads="1"/>
            </p:cNvSpPr>
            <p:nvPr/>
          </p:nvSpPr>
          <p:spPr bwMode="auto">
            <a:xfrm>
              <a:off x="4606925" y="1814057"/>
              <a:ext cx="57708" cy="138499"/>
            </a:xfrm>
            <a:prstGeom prst="rect">
              <a:avLst/>
            </a:prstGeom>
            <a:noFill/>
            <a:ln>
              <a:noFill/>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0</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645" name="Rectangle 185"/>
            <p:cNvSpPr>
              <a:spLocks noChangeArrowheads="1"/>
            </p:cNvSpPr>
            <p:nvPr/>
          </p:nvSpPr>
          <p:spPr bwMode="auto">
            <a:xfrm>
              <a:off x="4657725" y="1814057"/>
              <a:ext cx="28854" cy="138499"/>
            </a:xfrm>
            <a:prstGeom prst="rect">
              <a:avLst/>
            </a:prstGeom>
            <a:noFill/>
            <a:ln>
              <a:noFill/>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646" name="Rectangle 186"/>
            <p:cNvSpPr>
              <a:spLocks noChangeArrowheads="1"/>
            </p:cNvSpPr>
            <p:nvPr/>
          </p:nvSpPr>
          <p:spPr bwMode="auto">
            <a:xfrm>
              <a:off x="4681538" y="1814057"/>
              <a:ext cx="57708" cy="138499"/>
            </a:xfrm>
            <a:prstGeom prst="rect">
              <a:avLst/>
            </a:prstGeom>
            <a:noFill/>
            <a:ln>
              <a:noFill/>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3</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647" name="Rectangle 187"/>
            <p:cNvSpPr>
              <a:spLocks noChangeArrowheads="1"/>
            </p:cNvSpPr>
            <p:nvPr/>
          </p:nvSpPr>
          <p:spPr bwMode="auto">
            <a:xfrm>
              <a:off x="4233863" y="1925182"/>
              <a:ext cx="70532" cy="138499"/>
            </a:xfrm>
            <a:prstGeom prst="rect">
              <a:avLst/>
            </a:prstGeom>
            <a:noFill/>
            <a:ln>
              <a:noFill/>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P</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648" name="Rectangle 188"/>
            <p:cNvSpPr>
              <a:spLocks noChangeArrowheads="1"/>
            </p:cNvSpPr>
            <p:nvPr/>
          </p:nvSpPr>
          <p:spPr bwMode="auto">
            <a:xfrm>
              <a:off x="4295775" y="1925182"/>
              <a:ext cx="57708" cy="138499"/>
            </a:xfrm>
            <a:prstGeom prst="rect">
              <a:avLst/>
            </a:prstGeom>
            <a:noFill/>
            <a:ln>
              <a:noFill/>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2</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649" name="Rectangle 189"/>
            <p:cNvSpPr>
              <a:spLocks noChangeArrowheads="1"/>
            </p:cNvSpPr>
            <p:nvPr/>
          </p:nvSpPr>
          <p:spPr bwMode="auto">
            <a:xfrm>
              <a:off x="4344988" y="1925182"/>
              <a:ext cx="28854" cy="138499"/>
            </a:xfrm>
            <a:prstGeom prst="rect">
              <a:avLst/>
            </a:prstGeom>
            <a:noFill/>
            <a:ln>
              <a:noFill/>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650" name="Rectangle 190"/>
            <p:cNvSpPr>
              <a:spLocks noChangeArrowheads="1"/>
            </p:cNvSpPr>
            <p:nvPr/>
          </p:nvSpPr>
          <p:spPr bwMode="auto">
            <a:xfrm>
              <a:off x="4370388" y="1925182"/>
              <a:ext cx="57708" cy="138499"/>
            </a:xfrm>
            <a:prstGeom prst="rect">
              <a:avLst/>
            </a:prstGeom>
            <a:noFill/>
            <a:ln>
              <a:noFill/>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5</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651" name="Rectangle 191"/>
            <p:cNvSpPr>
              <a:spLocks noChangeArrowheads="1"/>
            </p:cNvSpPr>
            <p:nvPr/>
          </p:nvSpPr>
          <p:spPr bwMode="auto">
            <a:xfrm>
              <a:off x="4432300" y="1925182"/>
              <a:ext cx="32060" cy="138499"/>
            </a:xfrm>
            <a:prstGeom prst="rect">
              <a:avLst/>
            </a:prstGeom>
            <a:noFill/>
            <a:ln>
              <a:noFill/>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652" name="Rectangle 192"/>
            <p:cNvSpPr>
              <a:spLocks noChangeArrowheads="1"/>
            </p:cNvSpPr>
            <p:nvPr/>
          </p:nvSpPr>
          <p:spPr bwMode="auto">
            <a:xfrm>
              <a:off x="4457700" y="1925182"/>
              <a:ext cx="76944" cy="138499"/>
            </a:xfrm>
            <a:prstGeom prst="rect">
              <a:avLst/>
            </a:prstGeom>
            <a:noFill/>
            <a:ln>
              <a:noFill/>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T</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653" name="Rectangle 193"/>
            <p:cNvSpPr>
              <a:spLocks noChangeArrowheads="1"/>
            </p:cNvSpPr>
            <p:nvPr/>
          </p:nvSpPr>
          <p:spPr bwMode="auto">
            <a:xfrm>
              <a:off x="4519613" y="1925182"/>
              <a:ext cx="83356" cy="138499"/>
            </a:xfrm>
            <a:prstGeom prst="rect">
              <a:avLst/>
            </a:prstGeom>
            <a:noFill/>
            <a:ln>
              <a:noFill/>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A</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654" name="Rectangle 194"/>
            <p:cNvSpPr>
              <a:spLocks noChangeArrowheads="1"/>
            </p:cNvSpPr>
            <p:nvPr/>
          </p:nvSpPr>
          <p:spPr bwMode="auto">
            <a:xfrm>
              <a:off x="4606925" y="1925182"/>
              <a:ext cx="57708" cy="138499"/>
            </a:xfrm>
            <a:prstGeom prst="rect">
              <a:avLst/>
            </a:prstGeom>
            <a:noFill/>
            <a:ln>
              <a:noFill/>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0</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655" name="Rectangle 195"/>
            <p:cNvSpPr>
              <a:spLocks noChangeArrowheads="1"/>
            </p:cNvSpPr>
            <p:nvPr/>
          </p:nvSpPr>
          <p:spPr bwMode="auto">
            <a:xfrm>
              <a:off x="4657725" y="1925182"/>
              <a:ext cx="28854" cy="138499"/>
            </a:xfrm>
            <a:prstGeom prst="rect">
              <a:avLst/>
            </a:prstGeom>
            <a:noFill/>
            <a:ln>
              <a:noFill/>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656" name="Rectangle 196"/>
            <p:cNvSpPr>
              <a:spLocks noChangeArrowheads="1"/>
            </p:cNvSpPr>
            <p:nvPr/>
          </p:nvSpPr>
          <p:spPr bwMode="auto">
            <a:xfrm>
              <a:off x="4681538" y="1925182"/>
              <a:ext cx="57708" cy="138499"/>
            </a:xfrm>
            <a:prstGeom prst="rect">
              <a:avLst/>
            </a:prstGeom>
            <a:noFill/>
            <a:ln>
              <a:noFill/>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2</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657" name="Rectangle 197"/>
            <p:cNvSpPr>
              <a:spLocks noChangeArrowheads="1"/>
            </p:cNvSpPr>
            <p:nvPr/>
          </p:nvSpPr>
          <p:spPr bwMode="auto">
            <a:xfrm>
              <a:off x="4233863" y="2037895"/>
              <a:ext cx="70532" cy="138499"/>
            </a:xfrm>
            <a:prstGeom prst="rect">
              <a:avLst/>
            </a:prstGeom>
            <a:noFill/>
            <a:ln>
              <a:noFill/>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P</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658" name="Rectangle 198"/>
            <p:cNvSpPr>
              <a:spLocks noChangeArrowheads="1"/>
            </p:cNvSpPr>
            <p:nvPr/>
          </p:nvSpPr>
          <p:spPr bwMode="auto">
            <a:xfrm>
              <a:off x="4295775" y="2037895"/>
              <a:ext cx="57708" cy="138499"/>
            </a:xfrm>
            <a:prstGeom prst="rect">
              <a:avLst/>
            </a:prstGeom>
            <a:noFill/>
            <a:ln>
              <a:noFill/>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2</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659" name="Rectangle 199"/>
            <p:cNvSpPr>
              <a:spLocks noChangeArrowheads="1"/>
            </p:cNvSpPr>
            <p:nvPr/>
          </p:nvSpPr>
          <p:spPr bwMode="auto">
            <a:xfrm>
              <a:off x="4344988" y="2037895"/>
              <a:ext cx="28854" cy="138499"/>
            </a:xfrm>
            <a:prstGeom prst="rect">
              <a:avLst/>
            </a:prstGeom>
            <a:noFill/>
            <a:ln>
              <a:noFill/>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660" name="Rectangle 200"/>
            <p:cNvSpPr>
              <a:spLocks noChangeArrowheads="1"/>
            </p:cNvSpPr>
            <p:nvPr/>
          </p:nvSpPr>
          <p:spPr bwMode="auto">
            <a:xfrm>
              <a:off x="4370388" y="2037895"/>
              <a:ext cx="57708" cy="138499"/>
            </a:xfrm>
            <a:prstGeom prst="rect">
              <a:avLst/>
            </a:prstGeom>
            <a:noFill/>
            <a:ln>
              <a:noFill/>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4</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661" name="Rectangle 201"/>
            <p:cNvSpPr>
              <a:spLocks noChangeArrowheads="1"/>
            </p:cNvSpPr>
            <p:nvPr/>
          </p:nvSpPr>
          <p:spPr bwMode="auto">
            <a:xfrm>
              <a:off x="4432300" y="2037895"/>
              <a:ext cx="32060" cy="138499"/>
            </a:xfrm>
            <a:prstGeom prst="rect">
              <a:avLst/>
            </a:prstGeom>
            <a:noFill/>
            <a:ln>
              <a:noFill/>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662" name="Rectangle 202"/>
            <p:cNvSpPr>
              <a:spLocks noChangeArrowheads="1"/>
            </p:cNvSpPr>
            <p:nvPr/>
          </p:nvSpPr>
          <p:spPr bwMode="auto">
            <a:xfrm>
              <a:off x="4457700" y="2037895"/>
              <a:ext cx="76944" cy="138499"/>
            </a:xfrm>
            <a:prstGeom prst="rect">
              <a:avLst/>
            </a:prstGeom>
            <a:noFill/>
            <a:ln>
              <a:noFill/>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T</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663" name="Rectangle 203"/>
            <p:cNvSpPr>
              <a:spLocks noChangeArrowheads="1"/>
            </p:cNvSpPr>
            <p:nvPr/>
          </p:nvSpPr>
          <p:spPr bwMode="auto">
            <a:xfrm>
              <a:off x="4519613" y="2037895"/>
              <a:ext cx="83356" cy="138499"/>
            </a:xfrm>
            <a:prstGeom prst="rect">
              <a:avLst/>
            </a:prstGeom>
            <a:noFill/>
            <a:ln>
              <a:noFill/>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A</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664" name="Rectangle 204"/>
            <p:cNvSpPr>
              <a:spLocks noChangeArrowheads="1"/>
            </p:cNvSpPr>
            <p:nvPr/>
          </p:nvSpPr>
          <p:spPr bwMode="auto">
            <a:xfrm>
              <a:off x="4606925" y="2037895"/>
              <a:ext cx="57708" cy="138499"/>
            </a:xfrm>
            <a:prstGeom prst="rect">
              <a:avLst/>
            </a:prstGeom>
            <a:noFill/>
            <a:ln>
              <a:noFill/>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0</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grpSp>
          <p:nvGrpSpPr>
            <p:cNvPr id="12" name="Group 406"/>
            <p:cNvGrpSpPr>
              <a:grpSpLocks/>
            </p:cNvGrpSpPr>
            <p:nvPr/>
          </p:nvGrpSpPr>
          <p:grpSpPr bwMode="auto">
            <a:xfrm>
              <a:off x="3822700" y="2037895"/>
              <a:ext cx="925514" cy="2603500"/>
              <a:chOff x="63" y="1318"/>
              <a:chExt cx="583" cy="1640"/>
            </a:xfrm>
            <a:noFill/>
          </p:grpSpPr>
          <p:sp>
            <p:nvSpPr>
              <p:cNvPr id="1265" name="Rectangle 206"/>
              <p:cNvSpPr>
                <a:spLocks noChangeArrowheads="1"/>
              </p:cNvSpPr>
              <p:nvPr/>
            </p:nvSpPr>
            <p:spPr bwMode="auto">
              <a:xfrm>
                <a:off x="589" y="1318"/>
                <a:ext cx="18" cy="87"/>
              </a:xfrm>
              <a:prstGeom prst="rect">
                <a:avLst/>
              </a:prstGeom>
              <a:grpFill/>
              <a:ln w="9525">
                <a:noFill/>
                <a:miter lim="800000"/>
                <a:headEnd/>
                <a:tailEnd/>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266" name="Rectangle 207"/>
              <p:cNvSpPr>
                <a:spLocks noChangeArrowheads="1"/>
              </p:cNvSpPr>
              <p:nvPr/>
            </p:nvSpPr>
            <p:spPr bwMode="auto">
              <a:xfrm>
                <a:off x="604" y="1318"/>
                <a:ext cx="36" cy="87"/>
              </a:xfrm>
              <a:prstGeom prst="rect">
                <a:avLst/>
              </a:prstGeom>
              <a:grpFill/>
              <a:ln w="9525">
                <a:noFill/>
                <a:miter lim="800000"/>
                <a:headEnd/>
                <a:tailEnd/>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1</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267" name="Rectangle 208"/>
              <p:cNvSpPr>
                <a:spLocks noChangeArrowheads="1"/>
              </p:cNvSpPr>
              <p:nvPr/>
            </p:nvSpPr>
            <p:spPr bwMode="auto">
              <a:xfrm>
                <a:off x="165" y="1389"/>
                <a:ext cx="44" cy="87"/>
              </a:xfrm>
              <a:prstGeom prst="rect">
                <a:avLst/>
              </a:prstGeom>
              <a:grpFill/>
              <a:ln w="9525">
                <a:noFill/>
                <a:miter lim="800000"/>
                <a:headEnd/>
                <a:tailEnd/>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P</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268" name="Rectangle 209"/>
              <p:cNvSpPr>
                <a:spLocks noChangeArrowheads="1"/>
              </p:cNvSpPr>
              <p:nvPr/>
            </p:nvSpPr>
            <p:spPr bwMode="auto">
              <a:xfrm>
                <a:off x="204" y="1389"/>
                <a:ext cx="36" cy="87"/>
              </a:xfrm>
              <a:prstGeom prst="rect">
                <a:avLst/>
              </a:prstGeom>
              <a:grpFill/>
              <a:ln w="9525">
                <a:noFill/>
                <a:miter lim="800000"/>
                <a:headEnd/>
                <a:tailEnd/>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2</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269" name="Rectangle 210"/>
              <p:cNvSpPr>
                <a:spLocks noChangeArrowheads="1"/>
              </p:cNvSpPr>
              <p:nvPr/>
            </p:nvSpPr>
            <p:spPr bwMode="auto">
              <a:xfrm>
                <a:off x="243" y="1389"/>
                <a:ext cx="18" cy="87"/>
              </a:xfrm>
              <a:prstGeom prst="rect">
                <a:avLst/>
              </a:prstGeom>
              <a:grpFill/>
              <a:ln w="9525">
                <a:noFill/>
                <a:miter lim="800000"/>
                <a:headEnd/>
                <a:tailEnd/>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270" name="Rectangle 211"/>
              <p:cNvSpPr>
                <a:spLocks noChangeArrowheads="1"/>
              </p:cNvSpPr>
              <p:nvPr/>
            </p:nvSpPr>
            <p:spPr bwMode="auto">
              <a:xfrm>
                <a:off x="259" y="1389"/>
                <a:ext cx="36" cy="87"/>
              </a:xfrm>
              <a:prstGeom prst="rect">
                <a:avLst/>
              </a:prstGeom>
              <a:grpFill/>
              <a:ln w="9525">
                <a:noFill/>
                <a:miter lim="800000"/>
                <a:headEnd/>
                <a:tailEnd/>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3</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271" name="Rectangle 212"/>
              <p:cNvSpPr>
                <a:spLocks noChangeArrowheads="1"/>
              </p:cNvSpPr>
              <p:nvPr/>
            </p:nvSpPr>
            <p:spPr bwMode="auto">
              <a:xfrm>
                <a:off x="290" y="1389"/>
                <a:ext cx="20" cy="87"/>
              </a:xfrm>
              <a:prstGeom prst="rect">
                <a:avLst/>
              </a:prstGeom>
              <a:grpFill/>
              <a:ln w="9525">
                <a:noFill/>
                <a:miter lim="800000"/>
                <a:headEnd/>
                <a:tailEnd/>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272" name="Rectangle 213"/>
              <p:cNvSpPr>
                <a:spLocks noChangeArrowheads="1"/>
              </p:cNvSpPr>
              <p:nvPr/>
            </p:nvSpPr>
            <p:spPr bwMode="auto">
              <a:xfrm>
                <a:off x="314" y="1389"/>
                <a:ext cx="53" cy="87"/>
              </a:xfrm>
              <a:prstGeom prst="rect">
                <a:avLst/>
              </a:prstGeom>
              <a:grpFill/>
              <a:ln w="9525">
                <a:noFill/>
                <a:miter lim="800000"/>
                <a:headEnd/>
                <a:tailEnd/>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U</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273" name="Rectangle 214"/>
              <p:cNvSpPr>
                <a:spLocks noChangeArrowheads="1"/>
              </p:cNvSpPr>
              <p:nvPr/>
            </p:nvSpPr>
            <p:spPr bwMode="auto">
              <a:xfrm>
                <a:off x="361" y="1389"/>
                <a:ext cx="53" cy="87"/>
              </a:xfrm>
              <a:prstGeom prst="rect">
                <a:avLst/>
              </a:prstGeom>
              <a:grpFill/>
              <a:ln w="9525">
                <a:noFill/>
                <a:miter lim="800000"/>
                <a:headEnd/>
                <a:tailEnd/>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C</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274" name="Rectangle 215"/>
              <p:cNvSpPr>
                <a:spLocks noChangeArrowheads="1"/>
              </p:cNvSpPr>
              <p:nvPr/>
            </p:nvSpPr>
            <p:spPr bwMode="auto">
              <a:xfrm>
                <a:off x="408" y="1389"/>
                <a:ext cx="53" cy="87"/>
              </a:xfrm>
              <a:prstGeom prst="rect">
                <a:avLst/>
              </a:prstGeom>
              <a:grpFill/>
              <a:ln w="9525">
                <a:noFill/>
                <a:miter lim="800000"/>
                <a:headEnd/>
                <a:tailEnd/>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A</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275" name="Rectangle 216"/>
              <p:cNvSpPr>
                <a:spLocks noChangeArrowheads="1"/>
              </p:cNvSpPr>
              <p:nvPr/>
            </p:nvSpPr>
            <p:spPr bwMode="auto">
              <a:xfrm>
                <a:off x="463" y="1389"/>
                <a:ext cx="36" cy="87"/>
              </a:xfrm>
              <a:prstGeom prst="rect">
                <a:avLst/>
              </a:prstGeom>
              <a:grpFill/>
              <a:ln w="9525">
                <a:noFill/>
                <a:miter lim="800000"/>
                <a:headEnd/>
                <a:tailEnd/>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1</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276" name="Rectangle 217"/>
              <p:cNvSpPr>
                <a:spLocks noChangeArrowheads="1"/>
              </p:cNvSpPr>
              <p:nvPr/>
            </p:nvSpPr>
            <p:spPr bwMode="auto">
              <a:xfrm>
                <a:off x="495" y="1389"/>
                <a:ext cx="48" cy="87"/>
              </a:xfrm>
              <a:prstGeom prst="rect">
                <a:avLst/>
              </a:prstGeom>
              <a:grpFill/>
              <a:ln w="9525">
                <a:noFill/>
                <a:miter lim="800000"/>
                <a:headEnd/>
                <a:tailEnd/>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T</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277" name="Rectangle 218"/>
              <p:cNvSpPr>
                <a:spLocks noChangeArrowheads="1"/>
              </p:cNvSpPr>
              <p:nvPr/>
            </p:nvSpPr>
            <p:spPr bwMode="auto">
              <a:xfrm>
                <a:off x="542" y="1389"/>
                <a:ext cx="53" cy="87"/>
              </a:xfrm>
              <a:prstGeom prst="rect">
                <a:avLst/>
              </a:prstGeom>
              <a:grpFill/>
              <a:ln w="9525">
                <a:noFill/>
                <a:miter lim="800000"/>
                <a:headEnd/>
                <a:tailEnd/>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X</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278" name="Rectangle 219"/>
              <p:cNvSpPr>
                <a:spLocks noChangeArrowheads="1"/>
              </p:cNvSpPr>
              <p:nvPr/>
            </p:nvSpPr>
            <p:spPr bwMode="auto">
              <a:xfrm>
                <a:off x="589" y="1389"/>
                <a:ext cx="53" cy="87"/>
              </a:xfrm>
              <a:prstGeom prst="rect">
                <a:avLst/>
              </a:prstGeom>
              <a:grpFill/>
              <a:ln w="9525">
                <a:noFill/>
                <a:miter lim="800000"/>
                <a:headEnd/>
                <a:tailEnd/>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D</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279" name="Rectangle 220"/>
              <p:cNvSpPr>
                <a:spLocks noChangeArrowheads="1"/>
              </p:cNvSpPr>
              <p:nvPr/>
            </p:nvSpPr>
            <p:spPr bwMode="auto">
              <a:xfrm>
                <a:off x="165" y="1459"/>
                <a:ext cx="44" cy="87"/>
              </a:xfrm>
              <a:prstGeom prst="rect">
                <a:avLst/>
              </a:prstGeom>
              <a:grpFill/>
              <a:ln w="9525">
                <a:noFill/>
                <a:miter lim="800000"/>
                <a:headEnd/>
                <a:tailEnd/>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P</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280" name="Rectangle 221"/>
              <p:cNvSpPr>
                <a:spLocks noChangeArrowheads="1"/>
              </p:cNvSpPr>
              <p:nvPr/>
            </p:nvSpPr>
            <p:spPr bwMode="auto">
              <a:xfrm>
                <a:off x="204" y="1459"/>
                <a:ext cx="36" cy="87"/>
              </a:xfrm>
              <a:prstGeom prst="rect">
                <a:avLst/>
              </a:prstGeom>
              <a:grpFill/>
              <a:ln w="9525">
                <a:noFill/>
                <a:miter lim="800000"/>
                <a:headEnd/>
                <a:tailEnd/>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2</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281" name="Rectangle 222"/>
              <p:cNvSpPr>
                <a:spLocks noChangeArrowheads="1"/>
              </p:cNvSpPr>
              <p:nvPr/>
            </p:nvSpPr>
            <p:spPr bwMode="auto">
              <a:xfrm>
                <a:off x="235" y="1459"/>
                <a:ext cx="18" cy="87"/>
              </a:xfrm>
              <a:prstGeom prst="rect">
                <a:avLst/>
              </a:prstGeom>
              <a:grpFill/>
              <a:ln w="9525">
                <a:noFill/>
                <a:miter lim="800000"/>
                <a:headEnd/>
                <a:tailEnd/>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282" name="Rectangle 223"/>
              <p:cNvSpPr>
                <a:spLocks noChangeArrowheads="1"/>
              </p:cNvSpPr>
              <p:nvPr/>
            </p:nvSpPr>
            <p:spPr bwMode="auto">
              <a:xfrm>
                <a:off x="251" y="1459"/>
                <a:ext cx="36" cy="87"/>
              </a:xfrm>
              <a:prstGeom prst="rect">
                <a:avLst/>
              </a:prstGeom>
              <a:grpFill/>
              <a:ln w="9525">
                <a:noFill/>
                <a:miter lim="800000"/>
                <a:headEnd/>
                <a:tailEnd/>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2</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283" name="Rectangle 224"/>
              <p:cNvSpPr>
                <a:spLocks noChangeArrowheads="1"/>
              </p:cNvSpPr>
              <p:nvPr/>
            </p:nvSpPr>
            <p:spPr bwMode="auto">
              <a:xfrm>
                <a:off x="290" y="1459"/>
                <a:ext cx="20" cy="87"/>
              </a:xfrm>
              <a:prstGeom prst="rect">
                <a:avLst/>
              </a:prstGeom>
              <a:grpFill/>
              <a:ln w="9525">
                <a:noFill/>
                <a:miter lim="800000"/>
                <a:headEnd/>
                <a:tailEnd/>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284" name="Rectangle 225"/>
              <p:cNvSpPr>
                <a:spLocks noChangeArrowheads="1"/>
              </p:cNvSpPr>
              <p:nvPr/>
            </p:nvSpPr>
            <p:spPr bwMode="auto">
              <a:xfrm>
                <a:off x="306" y="1459"/>
                <a:ext cx="53" cy="87"/>
              </a:xfrm>
              <a:prstGeom prst="rect">
                <a:avLst/>
              </a:prstGeom>
              <a:grpFill/>
              <a:ln w="9525">
                <a:noFill/>
                <a:miter lim="800000"/>
                <a:headEnd/>
                <a:tailEnd/>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U</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285" name="Rectangle 226"/>
              <p:cNvSpPr>
                <a:spLocks noChangeArrowheads="1"/>
              </p:cNvSpPr>
              <p:nvPr/>
            </p:nvSpPr>
            <p:spPr bwMode="auto">
              <a:xfrm>
                <a:off x="361" y="1459"/>
                <a:ext cx="53" cy="87"/>
              </a:xfrm>
              <a:prstGeom prst="rect">
                <a:avLst/>
              </a:prstGeom>
              <a:grpFill/>
              <a:ln w="9525">
                <a:noFill/>
                <a:miter lim="800000"/>
                <a:headEnd/>
                <a:tailEnd/>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C</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286" name="Rectangle 227"/>
              <p:cNvSpPr>
                <a:spLocks noChangeArrowheads="1"/>
              </p:cNvSpPr>
              <p:nvPr/>
            </p:nvSpPr>
            <p:spPr bwMode="auto">
              <a:xfrm>
                <a:off x="408" y="1459"/>
                <a:ext cx="53" cy="87"/>
              </a:xfrm>
              <a:prstGeom prst="rect">
                <a:avLst/>
              </a:prstGeom>
              <a:grpFill/>
              <a:ln w="9525">
                <a:noFill/>
                <a:miter lim="800000"/>
                <a:headEnd/>
                <a:tailEnd/>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A</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287" name="Rectangle 228"/>
              <p:cNvSpPr>
                <a:spLocks noChangeArrowheads="1"/>
              </p:cNvSpPr>
              <p:nvPr/>
            </p:nvSpPr>
            <p:spPr bwMode="auto">
              <a:xfrm>
                <a:off x="455" y="1459"/>
                <a:ext cx="36" cy="87"/>
              </a:xfrm>
              <a:prstGeom prst="rect">
                <a:avLst/>
              </a:prstGeom>
              <a:grpFill/>
              <a:ln w="9525">
                <a:noFill/>
                <a:miter lim="800000"/>
                <a:headEnd/>
                <a:tailEnd/>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1</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288" name="Rectangle 229"/>
              <p:cNvSpPr>
                <a:spLocks noChangeArrowheads="1"/>
              </p:cNvSpPr>
              <p:nvPr/>
            </p:nvSpPr>
            <p:spPr bwMode="auto">
              <a:xfrm>
                <a:off x="495" y="1459"/>
                <a:ext cx="53" cy="87"/>
              </a:xfrm>
              <a:prstGeom prst="rect">
                <a:avLst/>
              </a:prstGeom>
              <a:grpFill/>
              <a:ln w="9525">
                <a:noFill/>
                <a:miter lim="800000"/>
                <a:headEnd/>
                <a:tailEnd/>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R</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289" name="Rectangle 230"/>
              <p:cNvSpPr>
                <a:spLocks noChangeArrowheads="1"/>
              </p:cNvSpPr>
              <p:nvPr/>
            </p:nvSpPr>
            <p:spPr bwMode="auto">
              <a:xfrm>
                <a:off x="542" y="1459"/>
                <a:ext cx="53" cy="87"/>
              </a:xfrm>
              <a:prstGeom prst="rect">
                <a:avLst/>
              </a:prstGeom>
              <a:grpFill/>
              <a:ln w="9525">
                <a:noFill/>
                <a:miter lim="800000"/>
                <a:headEnd/>
                <a:tailEnd/>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X</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290" name="Rectangle 231"/>
              <p:cNvSpPr>
                <a:spLocks noChangeArrowheads="1"/>
              </p:cNvSpPr>
              <p:nvPr/>
            </p:nvSpPr>
            <p:spPr bwMode="auto">
              <a:xfrm>
                <a:off x="589" y="1459"/>
                <a:ext cx="53" cy="87"/>
              </a:xfrm>
              <a:prstGeom prst="rect">
                <a:avLst/>
              </a:prstGeom>
              <a:grpFill/>
              <a:ln w="9525">
                <a:noFill/>
                <a:miter lim="800000"/>
                <a:headEnd/>
                <a:tailEnd/>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D</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291" name="Rectangle 232"/>
              <p:cNvSpPr>
                <a:spLocks noChangeArrowheads="1"/>
              </p:cNvSpPr>
              <p:nvPr/>
            </p:nvSpPr>
            <p:spPr bwMode="auto">
              <a:xfrm>
                <a:off x="173" y="1530"/>
                <a:ext cx="44" cy="87"/>
              </a:xfrm>
              <a:prstGeom prst="rect">
                <a:avLst/>
              </a:prstGeom>
              <a:grpFill/>
              <a:ln w="9525">
                <a:noFill/>
                <a:miter lim="800000"/>
                <a:headEnd/>
                <a:tailEnd/>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P</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292" name="Rectangle 233"/>
              <p:cNvSpPr>
                <a:spLocks noChangeArrowheads="1"/>
              </p:cNvSpPr>
              <p:nvPr/>
            </p:nvSpPr>
            <p:spPr bwMode="auto">
              <a:xfrm>
                <a:off x="212" y="1530"/>
                <a:ext cx="36" cy="87"/>
              </a:xfrm>
              <a:prstGeom prst="rect">
                <a:avLst/>
              </a:prstGeom>
              <a:grpFill/>
              <a:ln w="9525">
                <a:noFill/>
                <a:miter lim="800000"/>
                <a:headEnd/>
                <a:tailEnd/>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2</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293" name="Rectangle 234"/>
              <p:cNvSpPr>
                <a:spLocks noChangeArrowheads="1"/>
              </p:cNvSpPr>
              <p:nvPr/>
            </p:nvSpPr>
            <p:spPr bwMode="auto">
              <a:xfrm>
                <a:off x="243" y="1530"/>
                <a:ext cx="18" cy="87"/>
              </a:xfrm>
              <a:prstGeom prst="rect">
                <a:avLst/>
              </a:prstGeom>
              <a:grpFill/>
              <a:ln w="9525">
                <a:noFill/>
                <a:miter lim="800000"/>
                <a:headEnd/>
                <a:tailEnd/>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294" name="Rectangle 235"/>
              <p:cNvSpPr>
                <a:spLocks noChangeArrowheads="1"/>
              </p:cNvSpPr>
              <p:nvPr/>
            </p:nvSpPr>
            <p:spPr bwMode="auto">
              <a:xfrm>
                <a:off x="259" y="1530"/>
                <a:ext cx="36" cy="87"/>
              </a:xfrm>
              <a:prstGeom prst="rect">
                <a:avLst/>
              </a:prstGeom>
              <a:grpFill/>
              <a:ln w="9525">
                <a:noFill/>
                <a:miter lim="800000"/>
                <a:headEnd/>
                <a:tailEnd/>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1</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295" name="Rectangle 236"/>
              <p:cNvSpPr>
                <a:spLocks noChangeArrowheads="1"/>
              </p:cNvSpPr>
              <p:nvPr/>
            </p:nvSpPr>
            <p:spPr bwMode="auto">
              <a:xfrm>
                <a:off x="298" y="1530"/>
                <a:ext cx="20" cy="87"/>
              </a:xfrm>
              <a:prstGeom prst="rect">
                <a:avLst/>
              </a:prstGeom>
              <a:grpFill/>
              <a:ln w="9525">
                <a:noFill/>
                <a:miter lim="800000"/>
                <a:headEnd/>
                <a:tailEnd/>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296" name="Rectangle 237"/>
              <p:cNvSpPr>
                <a:spLocks noChangeArrowheads="1"/>
              </p:cNvSpPr>
              <p:nvPr/>
            </p:nvSpPr>
            <p:spPr bwMode="auto">
              <a:xfrm>
                <a:off x="314" y="1530"/>
                <a:ext cx="53" cy="87"/>
              </a:xfrm>
              <a:prstGeom prst="rect">
                <a:avLst/>
              </a:prstGeom>
              <a:grpFill/>
              <a:ln w="9525">
                <a:noFill/>
                <a:miter lim="800000"/>
                <a:headEnd/>
                <a:tailEnd/>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U</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297" name="Rectangle 238"/>
              <p:cNvSpPr>
                <a:spLocks noChangeArrowheads="1"/>
              </p:cNvSpPr>
              <p:nvPr/>
            </p:nvSpPr>
            <p:spPr bwMode="auto">
              <a:xfrm>
                <a:off x="369" y="1530"/>
                <a:ext cx="53" cy="87"/>
              </a:xfrm>
              <a:prstGeom prst="rect">
                <a:avLst/>
              </a:prstGeom>
              <a:grpFill/>
              <a:ln w="9525">
                <a:noFill/>
                <a:miter lim="800000"/>
                <a:headEnd/>
                <a:tailEnd/>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C</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298" name="Rectangle 239"/>
              <p:cNvSpPr>
                <a:spLocks noChangeArrowheads="1"/>
              </p:cNvSpPr>
              <p:nvPr/>
            </p:nvSpPr>
            <p:spPr bwMode="auto">
              <a:xfrm>
                <a:off x="416" y="1530"/>
                <a:ext cx="53" cy="87"/>
              </a:xfrm>
              <a:prstGeom prst="rect">
                <a:avLst/>
              </a:prstGeom>
              <a:grpFill/>
              <a:ln w="9525">
                <a:noFill/>
                <a:miter lim="800000"/>
                <a:headEnd/>
                <a:tailEnd/>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A</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299" name="Rectangle 240"/>
              <p:cNvSpPr>
                <a:spLocks noChangeArrowheads="1"/>
              </p:cNvSpPr>
              <p:nvPr/>
            </p:nvSpPr>
            <p:spPr bwMode="auto">
              <a:xfrm>
                <a:off x="463" y="1530"/>
                <a:ext cx="36" cy="87"/>
              </a:xfrm>
              <a:prstGeom prst="rect">
                <a:avLst/>
              </a:prstGeom>
              <a:grpFill/>
              <a:ln w="9525">
                <a:noFill/>
                <a:miter lim="800000"/>
                <a:headEnd/>
                <a:tailEnd/>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1</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300" name="Rectangle 241"/>
              <p:cNvSpPr>
                <a:spLocks noChangeArrowheads="1"/>
              </p:cNvSpPr>
              <p:nvPr/>
            </p:nvSpPr>
            <p:spPr bwMode="auto">
              <a:xfrm>
                <a:off x="502" y="1530"/>
                <a:ext cx="53" cy="87"/>
              </a:xfrm>
              <a:prstGeom prst="rect">
                <a:avLst/>
              </a:prstGeom>
              <a:grpFill/>
              <a:ln w="9525">
                <a:noFill/>
                <a:miter lim="800000"/>
                <a:headEnd/>
                <a:tailEnd/>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C</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301" name="Rectangle 242"/>
              <p:cNvSpPr>
                <a:spLocks noChangeArrowheads="1"/>
              </p:cNvSpPr>
              <p:nvPr/>
            </p:nvSpPr>
            <p:spPr bwMode="auto">
              <a:xfrm>
                <a:off x="549" y="1530"/>
                <a:ext cx="48" cy="87"/>
              </a:xfrm>
              <a:prstGeom prst="rect">
                <a:avLst/>
              </a:prstGeom>
              <a:grpFill/>
              <a:ln w="9525">
                <a:noFill/>
                <a:miter lim="800000"/>
                <a:headEnd/>
                <a:tailEnd/>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L</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302" name="Rectangle 243"/>
              <p:cNvSpPr>
                <a:spLocks noChangeArrowheads="1"/>
              </p:cNvSpPr>
              <p:nvPr/>
            </p:nvSpPr>
            <p:spPr bwMode="auto">
              <a:xfrm>
                <a:off x="589" y="1530"/>
                <a:ext cx="57" cy="87"/>
              </a:xfrm>
              <a:prstGeom prst="rect">
                <a:avLst/>
              </a:prstGeom>
              <a:grpFill/>
              <a:ln w="9525">
                <a:noFill/>
                <a:miter lim="800000"/>
                <a:headEnd/>
                <a:tailEnd/>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K</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303" name="Rectangle 244"/>
              <p:cNvSpPr>
                <a:spLocks noChangeArrowheads="1"/>
              </p:cNvSpPr>
              <p:nvPr/>
            </p:nvSpPr>
            <p:spPr bwMode="auto">
              <a:xfrm>
                <a:off x="188" y="1600"/>
                <a:ext cx="44" cy="87"/>
              </a:xfrm>
              <a:prstGeom prst="rect">
                <a:avLst/>
              </a:prstGeom>
              <a:grpFill/>
              <a:ln w="9525">
                <a:noFill/>
                <a:miter lim="800000"/>
                <a:headEnd/>
                <a:tailEnd/>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P</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304" name="Rectangle 245"/>
              <p:cNvSpPr>
                <a:spLocks noChangeArrowheads="1"/>
              </p:cNvSpPr>
              <p:nvPr/>
            </p:nvSpPr>
            <p:spPr bwMode="auto">
              <a:xfrm>
                <a:off x="228" y="1600"/>
                <a:ext cx="36" cy="87"/>
              </a:xfrm>
              <a:prstGeom prst="rect">
                <a:avLst/>
              </a:prstGeom>
              <a:grpFill/>
              <a:ln w="9525">
                <a:noFill/>
                <a:miter lim="800000"/>
                <a:headEnd/>
                <a:tailEnd/>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2</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305" name="Rectangle 246"/>
              <p:cNvSpPr>
                <a:spLocks noChangeArrowheads="1"/>
              </p:cNvSpPr>
              <p:nvPr/>
            </p:nvSpPr>
            <p:spPr bwMode="auto">
              <a:xfrm>
                <a:off x="259" y="1600"/>
                <a:ext cx="18" cy="87"/>
              </a:xfrm>
              <a:prstGeom prst="rect">
                <a:avLst/>
              </a:prstGeom>
              <a:grpFill/>
              <a:ln w="9525">
                <a:noFill/>
                <a:miter lim="800000"/>
                <a:headEnd/>
                <a:tailEnd/>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306" name="Rectangle 247"/>
              <p:cNvSpPr>
                <a:spLocks noChangeArrowheads="1"/>
              </p:cNvSpPr>
              <p:nvPr/>
            </p:nvSpPr>
            <p:spPr bwMode="auto">
              <a:xfrm>
                <a:off x="275" y="1600"/>
                <a:ext cx="36" cy="87"/>
              </a:xfrm>
              <a:prstGeom prst="rect">
                <a:avLst/>
              </a:prstGeom>
              <a:grpFill/>
              <a:ln w="9525">
                <a:noFill/>
                <a:miter lim="800000"/>
                <a:headEnd/>
                <a:tailEnd/>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0</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307" name="Rectangle 248"/>
              <p:cNvSpPr>
                <a:spLocks noChangeArrowheads="1"/>
              </p:cNvSpPr>
              <p:nvPr/>
            </p:nvSpPr>
            <p:spPr bwMode="auto">
              <a:xfrm>
                <a:off x="314" y="1600"/>
                <a:ext cx="20" cy="87"/>
              </a:xfrm>
              <a:prstGeom prst="rect">
                <a:avLst/>
              </a:prstGeom>
              <a:grpFill/>
              <a:ln w="9525">
                <a:noFill/>
                <a:miter lim="800000"/>
                <a:headEnd/>
                <a:tailEnd/>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308" name="Rectangle 249"/>
              <p:cNvSpPr>
                <a:spLocks noChangeArrowheads="1"/>
              </p:cNvSpPr>
              <p:nvPr/>
            </p:nvSpPr>
            <p:spPr bwMode="auto">
              <a:xfrm>
                <a:off x="330" y="1600"/>
                <a:ext cx="53" cy="87"/>
              </a:xfrm>
              <a:prstGeom prst="rect">
                <a:avLst/>
              </a:prstGeom>
              <a:grpFill/>
              <a:ln w="9525">
                <a:noFill/>
                <a:miter lim="800000"/>
                <a:headEnd/>
                <a:tailEnd/>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U</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309" name="Rectangle 250"/>
              <p:cNvSpPr>
                <a:spLocks noChangeArrowheads="1"/>
              </p:cNvSpPr>
              <p:nvPr/>
            </p:nvSpPr>
            <p:spPr bwMode="auto">
              <a:xfrm>
                <a:off x="385" y="1600"/>
                <a:ext cx="53" cy="87"/>
              </a:xfrm>
              <a:prstGeom prst="rect">
                <a:avLst/>
              </a:prstGeom>
              <a:grpFill/>
              <a:ln w="9525">
                <a:noFill/>
                <a:miter lim="800000"/>
                <a:headEnd/>
                <a:tailEnd/>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C</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310" name="Rectangle 251"/>
              <p:cNvSpPr>
                <a:spLocks noChangeArrowheads="1"/>
              </p:cNvSpPr>
              <p:nvPr/>
            </p:nvSpPr>
            <p:spPr bwMode="auto">
              <a:xfrm>
                <a:off x="432" y="1600"/>
                <a:ext cx="53" cy="87"/>
              </a:xfrm>
              <a:prstGeom prst="rect">
                <a:avLst/>
              </a:prstGeom>
              <a:grpFill/>
              <a:ln w="9525">
                <a:noFill/>
                <a:miter lim="800000"/>
                <a:headEnd/>
                <a:tailEnd/>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A</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311" name="Rectangle 252"/>
              <p:cNvSpPr>
                <a:spLocks noChangeArrowheads="1"/>
              </p:cNvSpPr>
              <p:nvPr/>
            </p:nvSpPr>
            <p:spPr bwMode="auto">
              <a:xfrm>
                <a:off x="479" y="1600"/>
                <a:ext cx="36" cy="87"/>
              </a:xfrm>
              <a:prstGeom prst="rect">
                <a:avLst/>
              </a:prstGeom>
              <a:grpFill/>
              <a:ln w="9525">
                <a:noFill/>
                <a:miter lim="800000"/>
                <a:headEnd/>
                <a:tailEnd/>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1</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312" name="Rectangle 253"/>
              <p:cNvSpPr>
                <a:spLocks noChangeArrowheads="1"/>
              </p:cNvSpPr>
              <p:nvPr/>
            </p:nvSpPr>
            <p:spPr bwMode="auto">
              <a:xfrm>
                <a:off x="518" y="1600"/>
                <a:ext cx="40" cy="87"/>
              </a:xfrm>
              <a:prstGeom prst="rect">
                <a:avLst/>
              </a:prstGeom>
              <a:grpFill/>
              <a:ln w="9525">
                <a:noFill/>
                <a:miter lim="800000"/>
                <a:headEnd/>
                <a:tailEnd/>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S</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313" name="Rectangle 254"/>
              <p:cNvSpPr>
                <a:spLocks noChangeArrowheads="1"/>
              </p:cNvSpPr>
              <p:nvPr/>
            </p:nvSpPr>
            <p:spPr bwMode="auto">
              <a:xfrm>
                <a:off x="557" y="1600"/>
                <a:ext cx="48" cy="87"/>
              </a:xfrm>
              <a:prstGeom prst="rect">
                <a:avLst/>
              </a:prstGeom>
              <a:grpFill/>
              <a:ln w="9525">
                <a:noFill/>
                <a:miter lim="800000"/>
                <a:headEnd/>
                <a:tailEnd/>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T</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314" name="Rectangle 255"/>
              <p:cNvSpPr>
                <a:spLocks noChangeArrowheads="1"/>
              </p:cNvSpPr>
              <p:nvPr/>
            </p:nvSpPr>
            <p:spPr bwMode="auto">
              <a:xfrm>
                <a:off x="597" y="1600"/>
                <a:ext cx="48" cy="87"/>
              </a:xfrm>
              <a:prstGeom prst="rect">
                <a:avLst/>
              </a:prstGeom>
              <a:grpFill/>
              <a:ln w="9525">
                <a:noFill/>
                <a:miter lim="800000"/>
                <a:headEnd/>
                <a:tailEnd/>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E</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315" name="Rectangle 256"/>
              <p:cNvSpPr>
                <a:spLocks noChangeArrowheads="1"/>
              </p:cNvSpPr>
              <p:nvPr/>
            </p:nvSpPr>
            <p:spPr bwMode="auto">
              <a:xfrm>
                <a:off x="165" y="1812"/>
                <a:ext cx="44" cy="87"/>
              </a:xfrm>
              <a:prstGeom prst="rect">
                <a:avLst/>
              </a:prstGeom>
              <a:grpFill/>
              <a:ln w="9525">
                <a:noFill/>
                <a:miter lim="800000"/>
                <a:headEnd/>
                <a:tailEnd/>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P</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316" name="Rectangle 257"/>
              <p:cNvSpPr>
                <a:spLocks noChangeArrowheads="1"/>
              </p:cNvSpPr>
              <p:nvPr/>
            </p:nvSpPr>
            <p:spPr bwMode="auto">
              <a:xfrm>
                <a:off x="204" y="1812"/>
                <a:ext cx="36" cy="87"/>
              </a:xfrm>
              <a:prstGeom prst="rect">
                <a:avLst/>
              </a:prstGeom>
              <a:grpFill/>
              <a:ln w="9525">
                <a:noFill/>
                <a:miter lim="800000"/>
                <a:headEnd/>
                <a:tailEnd/>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3</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317" name="Rectangle 258"/>
              <p:cNvSpPr>
                <a:spLocks noChangeArrowheads="1"/>
              </p:cNvSpPr>
              <p:nvPr/>
            </p:nvSpPr>
            <p:spPr bwMode="auto">
              <a:xfrm>
                <a:off x="243" y="1812"/>
                <a:ext cx="18" cy="87"/>
              </a:xfrm>
              <a:prstGeom prst="rect">
                <a:avLst/>
              </a:prstGeom>
              <a:grpFill/>
              <a:ln w="9525">
                <a:noFill/>
                <a:miter lim="800000"/>
                <a:headEnd/>
                <a:tailEnd/>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318" name="Rectangle 259"/>
              <p:cNvSpPr>
                <a:spLocks noChangeArrowheads="1"/>
              </p:cNvSpPr>
              <p:nvPr/>
            </p:nvSpPr>
            <p:spPr bwMode="auto">
              <a:xfrm>
                <a:off x="259" y="1812"/>
                <a:ext cx="36" cy="87"/>
              </a:xfrm>
              <a:prstGeom prst="rect">
                <a:avLst/>
              </a:prstGeom>
              <a:grpFill/>
              <a:ln w="9525">
                <a:noFill/>
                <a:miter lim="800000"/>
                <a:headEnd/>
                <a:tailEnd/>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7</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319" name="Rectangle 260"/>
              <p:cNvSpPr>
                <a:spLocks noChangeArrowheads="1"/>
              </p:cNvSpPr>
              <p:nvPr/>
            </p:nvSpPr>
            <p:spPr bwMode="auto">
              <a:xfrm>
                <a:off x="298" y="1812"/>
                <a:ext cx="18" cy="87"/>
              </a:xfrm>
              <a:prstGeom prst="rect">
                <a:avLst/>
              </a:prstGeom>
              <a:grpFill/>
              <a:ln w="9525">
                <a:noFill/>
                <a:miter lim="800000"/>
                <a:headEnd/>
                <a:tailEnd/>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 </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320" name="Rectangle 261"/>
              <p:cNvSpPr>
                <a:spLocks noChangeArrowheads="1"/>
              </p:cNvSpPr>
              <p:nvPr/>
            </p:nvSpPr>
            <p:spPr bwMode="auto">
              <a:xfrm>
                <a:off x="314" y="1812"/>
                <a:ext cx="20" cy="87"/>
              </a:xfrm>
              <a:prstGeom prst="rect">
                <a:avLst/>
              </a:prstGeom>
              <a:grpFill/>
              <a:ln w="9525">
                <a:noFill/>
                <a:miter lim="800000"/>
                <a:headEnd/>
                <a:tailEnd/>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321" name="Rectangle 262"/>
              <p:cNvSpPr>
                <a:spLocks noChangeArrowheads="1"/>
              </p:cNvSpPr>
              <p:nvPr/>
            </p:nvSpPr>
            <p:spPr bwMode="auto">
              <a:xfrm>
                <a:off x="330" y="1812"/>
                <a:ext cx="53" cy="87"/>
              </a:xfrm>
              <a:prstGeom prst="rect">
                <a:avLst/>
              </a:prstGeom>
              <a:grpFill/>
              <a:ln w="9525">
                <a:noFill/>
                <a:miter lim="800000"/>
                <a:headEnd/>
                <a:tailEnd/>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U</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322" name="Rectangle 263"/>
              <p:cNvSpPr>
                <a:spLocks noChangeArrowheads="1"/>
              </p:cNvSpPr>
              <p:nvPr/>
            </p:nvSpPr>
            <p:spPr bwMode="auto">
              <a:xfrm>
                <a:off x="385" y="1812"/>
                <a:ext cx="53" cy="87"/>
              </a:xfrm>
              <a:prstGeom prst="rect">
                <a:avLst/>
              </a:prstGeom>
              <a:grpFill/>
              <a:ln w="9525">
                <a:noFill/>
                <a:miter lim="800000"/>
                <a:headEnd/>
                <a:tailEnd/>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C</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323" name="Rectangle 264"/>
              <p:cNvSpPr>
                <a:spLocks noChangeArrowheads="1"/>
              </p:cNvSpPr>
              <p:nvPr/>
            </p:nvSpPr>
            <p:spPr bwMode="auto">
              <a:xfrm>
                <a:off x="432" y="1812"/>
                <a:ext cx="48" cy="87"/>
              </a:xfrm>
              <a:prstGeom prst="rect">
                <a:avLst/>
              </a:prstGeom>
              <a:grpFill/>
              <a:ln w="9525">
                <a:noFill/>
                <a:miter lim="800000"/>
                <a:headEnd/>
                <a:tailEnd/>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B</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324" name="Rectangle 265"/>
              <p:cNvSpPr>
                <a:spLocks noChangeArrowheads="1"/>
              </p:cNvSpPr>
              <p:nvPr/>
            </p:nvSpPr>
            <p:spPr bwMode="auto">
              <a:xfrm>
                <a:off x="479" y="1812"/>
                <a:ext cx="36" cy="87"/>
              </a:xfrm>
              <a:prstGeom prst="rect">
                <a:avLst/>
              </a:prstGeom>
              <a:grpFill/>
              <a:ln w="9525">
                <a:noFill/>
                <a:miter lim="800000"/>
                <a:headEnd/>
                <a:tailEnd/>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2</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325" name="Rectangle 266"/>
              <p:cNvSpPr>
                <a:spLocks noChangeArrowheads="1"/>
              </p:cNvSpPr>
              <p:nvPr/>
            </p:nvSpPr>
            <p:spPr bwMode="auto">
              <a:xfrm>
                <a:off x="510" y="1812"/>
                <a:ext cx="40" cy="87"/>
              </a:xfrm>
              <a:prstGeom prst="rect">
                <a:avLst/>
              </a:prstGeom>
              <a:grpFill/>
              <a:ln w="9525">
                <a:noFill/>
                <a:miter lim="800000"/>
                <a:headEnd/>
                <a:tailEnd/>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S</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326" name="Rectangle 267"/>
              <p:cNvSpPr>
                <a:spLocks noChangeArrowheads="1"/>
              </p:cNvSpPr>
              <p:nvPr/>
            </p:nvSpPr>
            <p:spPr bwMode="auto">
              <a:xfrm>
                <a:off x="549" y="1812"/>
                <a:ext cx="53" cy="87"/>
              </a:xfrm>
              <a:prstGeom prst="rect">
                <a:avLst/>
              </a:prstGeom>
              <a:grpFill/>
              <a:ln w="9525">
                <a:noFill/>
                <a:miter lim="800000"/>
                <a:headEnd/>
                <a:tailEnd/>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C</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327" name="Rectangle 268"/>
              <p:cNvSpPr>
                <a:spLocks noChangeArrowheads="1"/>
              </p:cNvSpPr>
              <p:nvPr/>
            </p:nvSpPr>
            <p:spPr bwMode="auto">
              <a:xfrm>
                <a:off x="597" y="1812"/>
                <a:ext cx="48" cy="87"/>
              </a:xfrm>
              <a:prstGeom prst="rect">
                <a:avLst/>
              </a:prstGeom>
              <a:grpFill/>
              <a:ln w="9525">
                <a:noFill/>
                <a:miter lim="800000"/>
                <a:headEnd/>
                <a:tailEnd/>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L</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328" name="Rectangle 269"/>
              <p:cNvSpPr>
                <a:spLocks noChangeArrowheads="1"/>
              </p:cNvSpPr>
              <p:nvPr/>
            </p:nvSpPr>
            <p:spPr bwMode="auto">
              <a:xfrm>
                <a:off x="157" y="1883"/>
                <a:ext cx="44" cy="87"/>
              </a:xfrm>
              <a:prstGeom prst="rect">
                <a:avLst/>
              </a:prstGeom>
              <a:grpFill/>
              <a:ln w="9525">
                <a:noFill/>
                <a:miter lim="800000"/>
                <a:headEnd/>
                <a:tailEnd/>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P</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329" name="Rectangle 270"/>
              <p:cNvSpPr>
                <a:spLocks noChangeArrowheads="1"/>
              </p:cNvSpPr>
              <p:nvPr/>
            </p:nvSpPr>
            <p:spPr bwMode="auto">
              <a:xfrm>
                <a:off x="196" y="1883"/>
                <a:ext cx="36" cy="87"/>
              </a:xfrm>
              <a:prstGeom prst="rect">
                <a:avLst/>
              </a:prstGeom>
              <a:grpFill/>
              <a:ln w="9525">
                <a:noFill/>
                <a:miter lim="800000"/>
                <a:headEnd/>
                <a:tailEnd/>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3</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330" name="Rectangle 271"/>
              <p:cNvSpPr>
                <a:spLocks noChangeArrowheads="1"/>
              </p:cNvSpPr>
              <p:nvPr/>
            </p:nvSpPr>
            <p:spPr bwMode="auto">
              <a:xfrm>
                <a:off x="228" y="1883"/>
                <a:ext cx="18" cy="87"/>
              </a:xfrm>
              <a:prstGeom prst="rect">
                <a:avLst/>
              </a:prstGeom>
              <a:grpFill/>
              <a:ln w="9525">
                <a:noFill/>
                <a:miter lim="800000"/>
                <a:headEnd/>
                <a:tailEnd/>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331" name="Rectangle 272"/>
              <p:cNvSpPr>
                <a:spLocks noChangeArrowheads="1"/>
              </p:cNvSpPr>
              <p:nvPr/>
            </p:nvSpPr>
            <p:spPr bwMode="auto">
              <a:xfrm>
                <a:off x="251" y="1883"/>
                <a:ext cx="36" cy="87"/>
              </a:xfrm>
              <a:prstGeom prst="rect">
                <a:avLst/>
              </a:prstGeom>
              <a:grpFill/>
              <a:ln w="9525">
                <a:noFill/>
                <a:miter lim="800000"/>
                <a:headEnd/>
                <a:tailEnd/>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6</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332" name="Rectangle 273"/>
              <p:cNvSpPr>
                <a:spLocks noChangeArrowheads="1"/>
              </p:cNvSpPr>
              <p:nvPr/>
            </p:nvSpPr>
            <p:spPr bwMode="auto">
              <a:xfrm>
                <a:off x="283" y="1883"/>
                <a:ext cx="18" cy="87"/>
              </a:xfrm>
              <a:prstGeom prst="rect">
                <a:avLst/>
              </a:prstGeom>
              <a:grpFill/>
              <a:ln w="9525">
                <a:noFill/>
                <a:miter lim="800000"/>
                <a:headEnd/>
                <a:tailEnd/>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 </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333" name="Rectangle 274"/>
              <p:cNvSpPr>
                <a:spLocks noChangeArrowheads="1"/>
              </p:cNvSpPr>
              <p:nvPr/>
            </p:nvSpPr>
            <p:spPr bwMode="auto">
              <a:xfrm>
                <a:off x="298" y="1883"/>
                <a:ext cx="20" cy="87"/>
              </a:xfrm>
              <a:prstGeom prst="rect">
                <a:avLst/>
              </a:prstGeom>
              <a:grpFill/>
              <a:ln w="9525">
                <a:noFill/>
                <a:miter lim="800000"/>
                <a:headEnd/>
                <a:tailEnd/>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334" name="Rectangle 275"/>
              <p:cNvSpPr>
                <a:spLocks noChangeArrowheads="1"/>
              </p:cNvSpPr>
              <p:nvPr/>
            </p:nvSpPr>
            <p:spPr bwMode="auto">
              <a:xfrm>
                <a:off x="322" y="1883"/>
                <a:ext cx="53" cy="87"/>
              </a:xfrm>
              <a:prstGeom prst="rect">
                <a:avLst/>
              </a:prstGeom>
              <a:grpFill/>
              <a:ln w="9525">
                <a:noFill/>
                <a:miter lim="800000"/>
                <a:headEnd/>
                <a:tailEnd/>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U</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335" name="Rectangle 276"/>
              <p:cNvSpPr>
                <a:spLocks noChangeArrowheads="1"/>
              </p:cNvSpPr>
              <p:nvPr/>
            </p:nvSpPr>
            <p:spPr bwMode="auto">
              <a:xfrm>
                <a:off x="369" y="1883"/>
                <a:ext cx="53" cy="87"/>
              </a:xfrm>
              <a:prstGeom prst="rect">
                <a:avLst/>
              </a:prstGeom>
              <a:grpFill/>
              <a:ln w="9525">
                <a:noFill/>
                <a:miter lim="800000"/>
                <a:headEnd/>
                <a:tailEnd/>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C</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336" name="Rectangle 277"/>
              <p:cNvSpPr>
                <a:spLocks noChangeArrowheads="1"/>
              </p:cNvSpPr>
              <p:nvPr/>
            </p:nvSpPr>
            <p:spPr bwMode="auto">
              <a:xfrm>
                <a:off x="416" y="1883"/>
                <a:ext cx="48" cy="87"/>
              </a:xfrm>
              <a:prstGeom prst="rect">
                <a:avLst/>
              </a:prstGeom>
              <a:grpFill/>
              <a:ln w="9525">
                <a:noFill/>
                <a:miter lim="800000"/>
                <a:headEnd/>
                <a:tailEnd/>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B</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337" name="Rectangle 278"/>
              <p:cNvSpPr>
                <a:spLocks noChangeArrowheads="1"/>
              </p:cNvSpPr>
              <p:nvPr/>
            </p:nvSpPr>
            <p:spPr bwMode="auto">
              <a:xfrm>
                <a:off x="463" y="1883"/>
                <a:ext cx="36" cy="87"/>
              </a:xfrm>
              <a:prstGeom prst="rect">
                <a:avLst/>
              </a:prstGeom>
              <a:grpFill/>
              <a:ln w="9525">
                <a:noFill/>
                <a:miter lim="800000"/>
                <a:headEnd/>
                <a:tailEnd/>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2</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338" name="Rectangle 279"/>
              <p:cNvSpPr>
                <a:spLocks noChangeArrowheads="1"/>
              </p:cNvSpPr>
              <p:nvPr/>
            </p:nvSpPr>
            <p:spPr bwMode="auto">
              <a:xfrm>
                <a:off x="502" y="1883"/>
                <a:ext cx="40" cy="87"/>
              </a:xfrm>
              <a:prstGeom prst="rect">
                <a:avLst/>
              </a:prstGeom>
              <a:grpFill/>
              <a:ln w="9525">
                <a:noFill/>
                <a:miter lim="800000"/>
                <a:headEnd/>
                <a:tailEnd/>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S</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339" name="Rectangle 280"/>
              <p:cNvSpPr>
                <a:spLocks noChangeArrowheads="1"/>
              </p:cNvSpPr>
              <p:nvPr/>
            </p:nvSpPr>
            <p:spPr bwMode="auto">
              <a:xfrm>
                <a:off x="542" y="1883"/>
                <a:ext cx="53" cy="87"/>
              </a:xfrm>
              <a:prstGeom prst="rect">
                <a:avLst/>
              </a:prstGeom>
              <a:grpFill/>
              <a:ln w="9525">
                <a:noFill/>
                <a:miter lim="800000"/>
                <a:headEnd/>
                <a:tailEnd/>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D</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340" name="Rectangle 281"/>
              <p:cNvSpPr>
                <a:spLocks noChangeArrowheads="1"/>
              </p:cNvSpPr>
              <p:nvPr/>
            </p:nvSpPr>
            <p:spPr bwMode="auto">
              <a:xfrm>
                <a:off x="589" y="1883"/>
                <a:ext cx="53" cy="87"/>
              </a:xfrm>
              <a:prstGeom prst="rect">
                <a:avLst/>
              </a:prstGeom>
              <a:grpFill/>
              <a:ln w="9525">
                <a:noFill/>
                <a:miter lim="800000"/>
                <a:headEnd/>
                <a:tailEnd/>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A</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341" name="Rectangle 282"/>
              <p:cNvSpPr>
                <a:spLocks noChangeArrowheads="1"/>
              </p:cNvSpPr>
              <p:nvPr/>
            </p:nvSpPr>
            <p:spPr bwMode="auto">
              <a:xfrm>
                <a:off x="173" y="1953"/>
                <a:ext cx="44" cy="87"/>
              </a:xfrm>
              <a:prstGeom prst="rect">
                <a:avLst/>
              </a:prstGeom>
              <a:grpFill/>
              <a:ln w="9525">
                <a:noFill/>
                <a:miter lim="800000"/>
                <a:headEnd/>
                <a:tailEnd/>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P</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342" name="Rectangle 283"/>
              <p:cNvSpPr>
                <a:spLocks noChangeArrowheads="1"/>
              </p:cNvSpPr>
              <p:nvPr/>
            </p:nvSpPr>
            <p:spPr bwMode="auto">
              <a:xfrm>
                <a:off x="212" y="1953"/>
                <a:ext cx="36" cy="87"/>
              </a:xfrm>
              <a:prstGeom prst="rect">
                <a:avLst/>
              </a:prstGeom>
              <a:grpFill/>
              <a:ln w="9525">
                <a:noFill/>
                <a:miter lim="800000"/>
                <a:headEnd/>
                <a:tailEnd/>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3</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343" name="Rectangle 284"/>
              <p:cNvSpPr>
                <a:spLocks noChangeArrowheads="1"/>
              </p:cNvSpPr>
              <p:nvPr/>
            </p:nvSpPr>
            <p:spPr bwMode="auto">
              <a:xfrm>
                <a:off x="251" y="1953"/>
                <a:ext cx="18" cy="87"/>
              </a:xfrm>
              <a:prstGeom prst="rect">
                <a:avLst/>
              </a:prstGeom>
              <a:grpFill/>
              <a:ln w="9525">
                <a:noFill/>
                <a:miter lim="800000"/>
                <a:headEnd/>
                <a:tailEnd/>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344" name="Rectangle 285"/>
              <p:cNvSpPr>
                <a:spLocks noChangeArrowheads="1"/>
              </p:cNvSpPr>
              <p:nvPr/>
            </p:nvSpPr>
            <p:spPr bwMode="auto">
              <a:xfrm>
                <a:off x="267" y="1953"/>
                <a:ext cx="36" cy="87"/>
              </a:xfrm>
              <a:prstGeom prst="rect">
                <a:avLst/>
              </a:prstGeom>
              <a:grpFill/>
              <a:ln w="9525">
                <a:noFill/>
                <a:miter lim="800000"/>
                <a:headEnd/>
                <a:tailEnd/>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5</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345" name="Rectangle 286"/>
              <p:cNvSpPr>
                <a:spLocks noChangeArrowheads="1"/>
              </p:cNvSpPr>
              <p:nvPr/>
            </p:nvSpPr>
            <p:spPr bwMode="auto">
              <a:xfrm>
                <a:off x="298" y="1953"/>
                <a:ext cx="20" cy="87"/>
              </a:xfrm>
              <a:prstGeom prst="rect">
                <a:avLst/>
              </a:prstGeom>
              <a:grpFill/>
              <a:ln w="9525">
                <a:noFill/>
                <a:miter lim="800000"/>
                <a:headEnd/>
                <a:tailEnd/>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346" name="Rectangle 287"/>
              <p:cNvSpPr>
                <a:spLocks noChangeArrowheads="1"/>
              </p:cNvSpPr>
              <p:nvPr/>
            </p:nvSpPr>
            <p:spPr bwMode="auto">
              <a:xfrm>
                <a:off x="322" y="1953"/>
                <a:ext cx="53" cy="87"/>
              </a:xfrm>
              <a:prstGeom prst="rect">
                <a:avLst/>
              </a:prstGeom>
              <a:grpFill/>
              <a:ln w="9525">
                <a:noFill/>
                <a:miter lim="800000"/>
                <a:headEnd/>
                <a:tailEnd/>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U</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347" name="Rectangle 288"/>
              <p:cNvSpPr>
                <a:spLocks noChangeArrowheads="1"/>
              </p:cNvSpPr>
              <p:nvPr/>
            </p:nvSpPr>
            <p:spPr bwMode="auto">
              <a:xfrm>
                <a:off x="369" y="1953"/>
                <a:ext cx="53" cy="87"/>
              </a:xfrm>
              <a:prstGeom prst="rect">
                <a:avLst/>
              </a:prstGeom>
              <a:grpFill/>
              <a:ln w="9525">
                <a:noFill/>
                <a:miter lim="800000"/>
                <a:headEnd/>
                <a:tailEnd/>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C</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348" name="Rectangle 289"/>
              <p:cNvSpPr>
                <a:spLocks noChangeArrowheads="1"/>
              </p:cNvSpPr>
              <p:nvPr/>
            </p:nvSpPr>
            <p:spPr bwMode="auto">
              <a:xfrm>
                <a:off x="416" y="1953"/>
                <a:ext cx="48" cy="87"/>
              </a:xfrm>
              <a:prstGeom prst="rect">
                <a:avLst/>
              </a:prstGeom>
              <a:grpFill/>
              <a:ln w="9525">
                <a:noFill/>
                <a:miter lim="800000"/>
                <a:headEnd/>
                <a:tailEnd/>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B</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349" name="Rectangle 290"/>
              <p:cNvSpPr>
                <a:spLocks noChangeArrowheads="1"/>
              </p:cNvSpPr>
              <p:nvPr/>
            </p:nvSpPr>
            <p:spPr bwMode="auto">
              <a:xfrm>
                <a:off x="463" y="1953"/>
                <a:ext cx="36" cy="87"/>
              </a:xfrm>
              <a:prstGeom prst="rect">
                <a:avLst/>
              </a:prstGeom>
              <a:grpFill/>
              <a:ln w="9525">
                <a:noFill/>
                <a:miter lim="800000"/>
                <a:headEnd/>
                <a:tailEnd/>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2</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350" name="Rectangle 291"/>
              <p:cNvSpPr>
                <a:spLocks noChangeArrowheads="1"/>
              </p:cNvSpPr>
              <p:nvPr/>
            </p:nvSpPr>
            <p:spPr bwMode="auto">
              <a:xfrm>
                <a:off x="502" y="1953"/>
                <a:ext cx="53" cy="87"/>
              </a:xfrm>
              <a:prstGeom prst="rect">
                <a:avLst/>
              </a:prstGeom>
              <a:grpFill/>
              <a:ln w="9525">
                <a:noFill/>
                <a:miter lim="800000"/>
                <a:headEnd/>
                <a:tailEnd/>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C</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351" name="Rectangle 292"/>
              <p:cNvSpPr>
                <a:spLocks noChangeArrowheads="1"/>
              </p:cNvSpPr>
              <p:nvPr/>
            </p:nvSpPr>
            <p:spPr bwMode="auto">
              <a:xfrm>
                <a:off x="549" y="1953"/>
                <a:ext cx="48" cy="87"/>
              </a:xfrm>
              <a:prstGeom prst="rect">
                <a:avLst/>
              </a:prstGeom>
              <a:grpFill/>
              <a:ln w="9525">
                <a:noFill/>
                <a:miter lim="800000"/>
                <a:headEnd/>
                <a:tailEnd/>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L</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352" name="Rectangle 293"/>
              <p:cNvSpPr>
                <a:spLocks noChangeArrowheads="1"/>
              </p:cNvSpPr>
              <p:nvPr/>
            </p:nvSpPr>
            <p:spPr bwMode="auto">
              <a:xfrm>
                <a:off x="589" y="1953"/>
                <a:ext cx="57" cy="87"/>
              </a:xfrm>
              <a:prstGeom prst="rect">
                <a:avLst/>
              </a:prstGeom>
              <a:grpFill/>
              <a:ln w="9525">
                <a:noFill/>
                <a:miter lim="800000"/>
                <a:headEnd/>
                <a:tailEnd/>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K</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353" name="Rectangle 294"/>
              <p:cNvSpPr>
                <a:spLocks noChangeArrowheads="1"/>
              </p:cNvSpPr>
              <p:nvPr/>
            </p:nvSpPr>
            <p:spPr bwMode="auto">
              <a:xfrm>
                <a:off x="188" y="2024"/>
                <a:ext cx="44" cy="87"/>
              </a:xfrm>
              <a:prstGeom prst="rect">
                <a:avLst/>
              </a:prstGeom>
              <a:grpFill/>
              <a:ln w="9525">
                <a:noFill/>
                <a:miter lim="800000"/>
                <a:headEnd/>
                <a:tailEnd/>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P</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354" name="Rectangle 295"/>
              <p:cNvSpPr>
                <a:spLocks noChangeArrowheads="1"/>
              </p:cNvSpPr>
              <p:nvPr/>
            </p:nvSpPr>
            <p:spPr bwMode="auto">
              <a:xfrm>
                <a:off x="228" y="2024"/>
                <a:ext cx="36" cy="87"/>
              </a:xfrm>
              <a:prstGeom prst="rect">
                <a:avLst/>
              </a:prstGeom>
              <a:grpFill/>
              <a:ln w="9525">
                <a:noFill/>
                <a:miter lim="800000"/>
                <a:headEnd/>
                <a:tailEnd/>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3</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355" name="Rectangle 296"/>
              <p:cNvSpPr>
                <a:spLocks noChangeArrowheads="1"/>
              </p:cNvSpPr>
              <p:nvPr/>
            </p:nvSpPr>
            <p:spPr bwMode="auto">
              <a:xfrm>
                <a:off x="267" y="2024"/>
                <a:ext cx="18" cy="87"/>
              </a:xfrm>
              <a:prstGeom prst="rect">
                <a:avLst/>
              </a:prstGeom>
              <a:grpFill/>
              <a:ln w="9525">
                <a:noFill/>
                <a:miter lim="800000"/>
                <a:headEnd/>
                <a:tailEnd/>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356" name="Rectangle 297"/>
              <p:cNvSpPr>
                <a:spLocks noChangeArrowheads="1"/>
              </p:cNvSpPr>
              <p:nvPr/>
            </p:nvSpPr>
            <p:spPr bwMode="auto">
              <a:xfrm>
                <a:off x="283" y="2024"/>
                <a:ext cx="36" cy="87"/>
              </a:xfrm>
              <a:prstGeom prst="rect">
                <a:avLst/>
              </a:prstGeom>
              <a:grpFill/>
              <a:ln w="9525">
                <a:noFill/>
                <a:miter lim="800000"/>
                <a:headEnd/>
                <a:tailEnd/>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4</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357" name="Rectangle 298"/>
              <p:cNvSpPr>
                <a:spLocks noChangeArrowheads="1"/>
              </p:cNvSpPr>
              <p:nvPr/>
            </p:nvSpPr>
            <p:spPr bwMode="auto">
              <a:xfrm>
                <a:off x="314" y="2024"/>
                <a:ext cx="20" cy="87"/>
              </a:xfrm>
              <a:prstGeom prst="rect">
                <a:avLst/>
              </a:prstGeom>
              <a:grpFill/>
              <a:ln w="9525">
                <a:noFill/>
                <a:miter lim="800000"/>
                <a:headEnd/>
                <a:tailEnd/>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358" name="Rectangle 299"/>
              <p:cNvSpPr>
                <a:spLocks noChangeArrowheads="1"/>
              </p:cNvSpPr>
              <p:nvPr/>
            </p:nvSpPr>
            <p:spPr bwMode="auto">
              <a:xfrm>
                <a:off x="338" y="2024"/>
                <a:ext cx="53" cy="87"/>
              </a:xfrm>
              <a:prstGeom prst="rect">
                <a:avLst/>
              </a:prstGeom>
              <a:grpFill/>
              <a:ln w="9525">
                <a:noFill/>
                <a:miter lim="800000"/>
                <a:headEnd/>
                <a:tailEnd/>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U</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359" name="Rectangle 300"/>
              <p:cNvSpPr>
                <a:spLocks noChangeArrowheads="1"/>
              </p:cNvSpPr>
              <p:nvPr/>
            </p:nvSpPr>
            <p:spPr bwMode="auto">
              <a:xfrm>
                <a:off x="385" y="2024"/>
                <a:ext cx="53" cy="87"/>
              </a:xfrm>
              <a:prstGeom prst="rect">
                <a:avLst/>
              </a:prstGeom>
              <a:grpFill/>
              <a:ln w="9525">
                <a:noFill/>
                <a:miter lim="800000"/>
                <a:headEnd/>
                <a:tailEnd/>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C</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360" name="Rectangle 301"/>
              <p:cNvSpPr>
                <a:spLocks noChangeArrowheads="1"/>
              </p:cNvSpPr>
              <p:nvPr/>
            </p:nvSpPr>
            <p:spPr bwMode="auto">
              <a:xfrm>
                <a:off x="432" y="2024"/>
                <a:ext cx="48" cy="87"/>
              </a:xfrm>
              <a:prstGeom prst="rect">
                <a:avLst/>
              </a:prstGeom>
              <a:grpFill/>
              <a:ln w="9525">
                <a:noFill/>
                <a:miter lim="800000"/>
                <a:headEnd/>
                <a:tailEnd/>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B</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361" name="Rectangle 302"/>
              <p:cNvSpPr>
                <a:spLocks noChangeArrowheads="1"/>
              </p:cNvSpPr>
              <p:nvPr/>
            </p:nvSpPr>
            <p:spPr bwMode="auto">
              <a:xfrm>
                <a:off x="479" y="2024"/>
                <a:ext cx="36" cy="87"/>
              </a:xfrm>
              <a:prstGeom prst="rect">
                <a:avLst/>
              </a:prstGeom>
              <a:grpFill/>
              <a:ln w="9525">
                <a:noFill/>
                <a:miter lim="800000"/>
                <a:headEnd/>
                <a:tailEnd/>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2</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362" name="Rectangle 303"/>
              <p:cNvSpPr>
                <a:spLocks noChangeArrowheads="1"/>
              </p:cNvSpPr>
              <p:nvPr/>
            </p:nvSpPr>
            <p:spPr bwMode="auto">
              <a:xfrm>
                <a:off x="518" y="2024"/>
                <a:ext cx="40" cy="87"/>
              </a:xfrm>
              <a:prstGeom prst="rect">
                <a:avLst/>
              </a:prstGeom>
              <a:grpFill/>
              <a:ln w="9525">
                <a:noFill/>
                <a:miter lim="800000"/>
                <a:headEnd/>
                <a:tailEnd/>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S</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363" name="Rectangle 304"/>
              <p:cNvSpPr>
                <a:spLocks noChangeArrowheads="1"/>
              </p:cNvSpPr>
              <p:nvPr/>
            </p:nvSpPr>
            <p:spPr bwMode="auto">
              <a:xfrm>
                <a:off x="557" y="2024"/>
                <a:ext cx="48" cy="87"/>
              </a:xfrm>
              <a:prstGeom prst="rect">
                <a:avLst/>
              </a:prstGeom>
              <a:grpFill/>
              <a:ln w="9525">
                <a:noFill/>
                <a:miter lim="800000"/>
                <a:headEnd/>
                <a:tailEnd/>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T</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364" name="Rectangle 305"/>
              <p:cNvSpPr>
                <a:spLocks noChangeArrowheads="1"/>
              </p:cNvSpPr>
              <p:nvPr/>
            </p:nvSpPr>
            <p:spPr bwMode="auto">
              <a:xfrm>
                <a:off x="597" y="2024"/>
                <a:ext cx="48" cy="87"/>
              </a:xfrm>
              <a:prstGeom prst="rect">
                <a:avLst/>
              </a:prstGeom>
              <a:grpFill/>
              <a:ln w="9525">
                <a:noFill/>
                <a:miter lim="800000"/>
                <a:headEnd/>
                <a:tailEnd/>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E</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365" name="Rectangle 306"/>
              <p:cNvSpPr>
                <a:spLocks noChangeArrowheads="1"/>
              </p:cNvSpPr>
              <p:nvPr/>
            </p:nvSpPr>
            <p:spPr bwMode="auto">
              <a:xfrm>
                <a:off x="165" y="2094"/>
                <a:ext cx="44" cy="87"/>
              </a:xfrm>
              <a:prstGeom prst="rect">
                <a:avLst/>
              </a:prstGeom>
              <a:grpFill/>
              <a:ln w="9525">
                <a:noFill/>
                <a:miter lim="800000"/>
                <a:headEnd/>
                <a:tailEnd/>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P</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366" name="Rectangle 307"/>
              <p:cNvSpPr>
                <a:spLocks noChangeArrowheads="1"/>
              </p:cNvSpPr>
              <p:nvPr/>
            </p:nvSpPr>
            <p:spPr bwMode="auto">
              <a:xfrm>
                <a:off x="204" y="2094"/>
                <a:ext cx="36" cy="87"/>
              </a:xfrm>
              <a:prstGeom prst="rect">
                <a:avLst/>
              </a:prstGeom>
              <a:grpFill/>
              <a:ln w="9525">
                <a:noFill/>
                <a:miter lim="800000"/>
                <a:headEnd/>
                <a:tailEnd/>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3</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367" name="Rectangle 308"/>
              <p:cNvSpPr>
                <a:spLocks noChangeArrowheads="1"/>
              </p:cNvSpPr>
              <p:nvPr/>
            </p:nvSpPr>
            <p:spPr bwMode="auto">
              <a:xfrm>
                <a:off x="243" y="2094"/>
                <a:ext cx="18" cy="87"/>
              </a:xfrm>
              <a:prstGeom prst="rect">
                <a:avLst/>
              </a:prstGeom>
              <a:grpFill/>
              <a:ln w="9525">
                <a:noFill/>
                <a:miter lim="800000"/>
                <a:headEnd/>
                <a:tailEnd/>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368" name="Rectangle 309"/>
              <p:cNvSpPr>
                <a:spLocks noChangeArrowheads="1"/>
              </p:cNvSpPr>
              <p:nvPr/>
            </p:nvSpPr>
            <p:spPr bwMode="auto">
              <a:xfrm>
                <a:off x="259" y="2094"/>
                <a:ext cx="36" cy="87"/>
              </a:xfrm>
              <a:prstGeom prst="rect">
                <a:avLst/>
              </a:prstGeom>
              <a:grpFill/>
              <a:ln w="9525">
                <a:noFill/>
                <a:miter lim="800000"/>
                <a:headEnd/>
                <a:tailEnd/>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3</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369" name="Rectangle 310"/>
              <p:cNvSpPr>
                <a:spLocks noChangeArrowheads="1"/>
              </p:cNvSpPr>
              <p:nvPr/>
            </p:nvSpPr>
            <p:spPr bwMode="auto">
              <a:xfrm>
                <a:off x="290" y="2094"/>
                <a:ext cx="20" cy="87"/>
              </a:xfrm>
              <a:prstGeom prst="rect">
                <a:avLst/>
              </a:prstGeom>
              <a:grpFill/>
              <a:ln w="9525">
                <a:noFill/>
                <a:miter lim="800000"/>
                <a:headEnd/>
                <a:tailEnd/>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370" name="Rectangle 311"/>
              <p:cNvSpPr>
                <a:spLocks noChangeArrowheads="1"/>
              </p:cNvSpPr>
              <p:nvPr/>
            </p:nvSpPr>
            <p:spPr bwMode="auto">
              <a:xfrm>
                <a:off x="314" y="2094"/>
                <a:ext cx="53" cy="87"/>
              </a:xfrm>
              <a:prstGeom prst="rect">
                <a:avLst/>
              </a:prstGeom>
              <a:grpFill/>
              <a:ln w="9525">
                <a:noFill/>
                <a:miter lim="800000"/>
                <a:headEnd/>
                <a:tailEnd/>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U</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371" name="Rectangle 312"/>
              <p:cNvSpPr>
                <a:spLocks noChangeArrowheads="1"/>
              </p:cNvSpPr>
              <p:nvPr/>
            </p:nvSpPr>
            <p:spPr bwMode="auto">
              <a:xfrm>
                <a:off x="361" y="2094"/>
                <a:ext cx="53" cy="87"/>
              </a:xfrm>
              <a:prstGeom prst="rect">
                <a:avLst/>
              </a:prstGeom>
              <a:grpFill/>
              <a:ln w="9525">
                <a:noFill/>
                <a:miter lim="800000"/>
                <a:headEnd/>
                <a:tailEnd/>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C</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372" name="Rectangle 313"/>
              <p:cNvSpPr>
                <a:spLocks noChangeArrowheads="1"/>
              </p:cNvSpPr>
              <p:nvPr/>
            </p:nvSpPr>
            <p:spPr bwMode="auto">
              <a:xfrm>
                <a:off x="408" y="2094"/>
                <a:ext cx="53" cy="87"/>
              </a:xfrm>
              <a:prstGeom prst="rect">
                <a:avLst/>
              </a:prstGeom>
              <a:grpFill/>
              <a:ln w="9525">
                <a:noFill/>
                <a:miter lim="800000"/>
                <a:headEnd/>
                <a:tailEnd/>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A</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373" name="Rectangle 314"/>
              <p:cNvSpPr>
                <a:spLocks noChangeArrowheads="1"/>
              </p:cNvSpPr>
              <p:nvPr/>
            </p:nvSpPr>
            <p:spPr bwMode="auto">
              <a:xfrm>
                <a:off x="463" y="2094"/>
                <a:ext cx="36" cy="87"/>
              </a:xfrm>
              <a:prstGeom prst="rect">
                <a:avLst/>
              </a:prstGeom>
              <a:grpFill/>
              <a:ln w="9525">
                <a:noFill/>
                <a:miter lim="800000"/>
                <a:headEnd/>
                <a:tailEnd/>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2</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374" name="Rectangle 315"/>
              <p:cNvSpPr>
                <a:spLocks noChangeArrowheads="1"/>
              </p:cNvSpPr>
              <p:nvPr/>
            </p:nvSpPr>
            <p:spPr bwMode="auto">
              <a:xfrm>
                <a:off x="495" y="2094"/>
                <a:ext cx="48" cy="87"/>
              </a:xfrm>
              <a:prstGeom prst="rect">
                <a:avLst/>
              </a:prstGeom>
              <a:grpFill/>
              <a:ln w="9525">
                <a:noFill/>
                <a:miter lim="800000"/>
                <a:headEnd/>
                <a:tailEnd/>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T</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375" name="Rectangle 316"/>
              <p:cNvSpPr>
                <a:spLocks noChangeArrowheads="1"/>
              </p:cNvSpPr>
              <p:nvPr/>
            </p:nvSpPr>
            <p:spPr bwMode="auto">
              <a:xfrm>
                <a:off x="542" y="2094"/>
                <a:ext cx="53" cy="87"/>
              </a:xfrm>
              <a:prstGeom prst="rect">
                <a:avLst/>
              </a:prstGeom>
              <a:grpFill/>
              <a:ln w="9525">
                <a:noFill/>
                <a:miter lim="800000"/>
                <a:headEnd/>
                <a:tailEnd/>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X</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376" name="Rectangle 317"/>
              <p:cNvSpPr>
                <a:spLocks noChangeArrowheads="1"/>
              </p:cNvSpPr>
              <p:nvPr/>
            </p:nvSpPr>
            <p:spPr bwMode="auto">
              <a:xfrm>
                <a:off x="589" y="2094"/>
                <a:ext cx="53" cy="87"/>
              </a:xfrm>
              <a:prstGeom prst="rect">
                <a:avLst/>
              </a:prstGeom>
              <a:grpFill/>
              <a:ln w="9525">
                <a:noFill/>
                <a:miter lim="800000"/>
                <a:headEnd/>
                <a:tailEnd/>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D</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377" name="Rectangle 318"/>
              <p:cNvSpPr>
                <a:spLocks noChangeArrowheads="1"/>
              </p:cNvSpPr>
              <p:nvPr/>
            </p:nvSpPr>
            <p:spPr bwMode="auto">
              <a:xfrm>
                <a:off x="165" y="2165"/>
                <a:ext cx="44" cy="87"/>
              </a:xfrm>
              <a:prstGeom prst="rect">
                <a:avLst/>
              </a:prstGeom>
              <a:grpFill/>
              <a:ln w="9525">
                <a:noFill/>
                <a:miter lim="800000"/>
                <a:headEnd/>
                <a:tailEnd/>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P</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378" name="Rectangle 319"/>
              <p:cNvSpPr>
                <a:spLocks noChangeArrowheads="1"/>
              </p:cNvSpPr>
              <p:nvPr/>
            </p:nvSpPr>
            <p:spPr bwMode="auto">
              <a:xfrm>
                <a:off x="204" y="2165"/>
                <a:ext cx="36" cy="87"/>
              </a:xfrm>
              <a:prstGeom prst="rect">
                <a:avLst/>
              </a:prstGeom>
              <a:grpFill/>
              <a:ln w="9525">
                <a:noFill/>
                <a:miter lim="800000"/>
                <a:headEnd/>
                <a:tailEnd/>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3</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379" name="Rectangle 320"/>
              <p:cNvSpPr>
                <a:spLocks noChangeArrowheads="1"/>
              </p:cNvSpPr>
              <p:nvPr/>
            </p:nvSpPr>
            <p:spPr bwMode="auto">
              <a:xfrm>
                <a:off x="235" y="2165"/>
                <a:ext cx="18" cy="87"/>
              </a:xfrm>
              <a:prstGeom prst="rect">
                <a:avLst/>
              </a:prstGeom>
              <a:grpFill/>
              <a:ln w="9525">
                <a:noFill/>
                <a:miter lim="800000"/>
                <a:headEnd/>
                <a:tailEnd/>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380" name="Rectangle 321"/>
              <p:cNvSpPr>
                <a:spLocks noChangeArrowheads="1"/>
              </p:cNvSpPr>
              <p:nvPr/>
            </p:nvSpPr>
            <p:spPr bwMode="auto">
              <a:xfrm>
                <a:off x="251" y="2165"/>
                <a:ext cx="36" cy="87"/>
              </a:xfrm>
              <a:prstGeom prst="rect">
                <a:avLst/>
              </a:prstGeom>
              <a:grpFill/>
              <a:ln w="9525">
                <a:noFill/>
                <a:miter lim="800000"/>
                <a:headEnd/>
                <a:tailEnd/>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2</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381" name="Rectangle 322"/>
              <p:cNvSpPr>
                <a:spLocks noChangeArrowheads="1"/>
              </p:cNvSpPr>
              <p:nvPr/>
            </p:nvSpPr>
            <p:spPr bwMode="auto">
              <a:xfrm>
                <a:off x="290" y="2165"/>
                <a:ext cx="20" cy="87"/>
              </a:xfrm>
              <a:prstGeom prst="rect">
                <a:avLst/>
              </a:prstGeom>
              <a:grpFill/>
              <a:ln w="9525">
                <a:noFill/>
                <a:miter lim="800000"/>
                <a:headEnd/>
                <a:tailEnd/>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382" name="Rectangle 323"/>
              <p:cNvSpPr>
                <a:spLocks noChangeArrowheads="1"/>
              </p:cNvSpPr>
              <p:nvPr/>
            </p:nvSpPr>
            <p:spPr bwMode="auto">
              <a:xfrm>
                <a:off x="306" y="2165"/>
                <a:ext cx="53" cy="87"/>
              </a:xfrm>
              <a:prstGeom prst="rect">
                <a:avLst/>
              </a:prstGeom>
              <a:grpFill/>
              <a:ln w="9525">
                <a:noFill/>
                <a:miter lim="800000"/>
                <a:headEnd/>
                <a:tailEnd/>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U</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383" name="Rectangle 324"/>
              <p:cNvSpPr>
                <a:spLocks noChangeArrowheads="1"/>
              </p:cNvSpPr>
              <p:nvPr/>
            </p:nvSpPr>
            <p:spPr bwMode="auto">
              <a:xfrm>
                <a:off x="361" y="2165"/>
                <a:ext cx="53" cy="87"/>
              </a:xfrm>
              <a:prstGeom prst="rect">
                <a:avLst/>
              </a:prstGeom>
              <a:grpFill/>
              <a:ln w="9525">
                <a:noFill/>
                <a:miter lim="800000"/>
                <a:headEnd/>
                <a:tailEnd/>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C</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384" name="Rectangle 325"/>
              <p:cNvSpPr>
                <a:spLocks noChangeArrowheads="1"/>
              </p:cNvSpPr>
              <p:nvPr/>
            </p:nvSpPr>
            <p:spPr bwMode="auto">
              <a:xfrm>
                <a:off x="408" y="2165"/>
                <a:ext cx="53" cy="87"/>
              </a:xfrm>
              <a:prstGeom prst="rect">
                <a:avLst/>
              </a:prstGeom>
              <a:grpFill/>
              <a:ln w="9525">
                <a:noFill/>
                <a:miter lim="800000"/>
                <a:headEnd/>
                <a:tailEnd/>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A</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385" name="Rectangle 326"/>
              <p:cNvSpPr>
                <a:spLocks noChangeArrowheads="1"/>
              </p:cNvSpPr>
              <p:nvPr/>
            </p:nvSpPr>
            <p:spPr bwMode="auto">
              <a:xfrm>
                <a:off x="455" y="2165"/>
                <a:ext cx="36" cy="87"/>
              </a:xfrm>
              <a:prstGeom prst="rect">
                <a:avLst/>
              </a:prstGeom>
              <a:grpFill/>
              <a:ln w="9525">
                <a:noFill/>
                <a:miter lim="800000"/>
                <a:headEnd/>
                <a:tailEnd/>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2</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386" name="Rectangle 327"/>
              <p:cNvSpPr>
                <a:spLocks noChangeArrowheads="1"/>
              </p:cNvSpPr>
              <p:nvPr/>
            </p:nvSpPr>
            <p:spPr bwMode="auto">
              <a:xfrm>
                <a:off x="495" y="2165"/>
                <a:ext cx="53" cy="87"/>
              </a:xfrm>
              <a:prstGeom prst="rect">
                <a:avLst/>
              </a:prstGeom>
              <a:grpFill/>
              <a:ln w="9525">
                <a:noFill/>
                <a:miter lim="800000"/>
                <a:headEnd/>
                <a:tailEnd/>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R</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387" name="Rectangle 328"/>
              <p:cNvSpPr>
                <a:spLocks noChangeArrowheads="1"/>
              </p:cNvSpPr>
              <p:nvPr/>
            </p:nvSpPr>
            <p:spPr bwMode="auto">
              <a:xfrm>
                <a:off x="542" y="2165"/>
                <a:ext cx="53" cy="87"/>
              </a:xfrm>
              <a:prstGeom prst="rect">
                <a:avLst/>
              </a:prstGeom>
              <a:grpFill/>
              <a:ln w="9525">
                <a:noFill/>
                <a:miter lim="800000"/>
                <a:headEnd/>
                <a:tailEnd/>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X</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388" name="Rectangle 329"/>
              <p:cNvSpPr>
                <a:spLocks noChangeArrowheads="1"/>
              </p:cNvSpPr>
              <p:nvPr/>
            </p:nvSpPr>
            <p:spPr bwMode="auto">
              <a:xfrm>
                <a:off x="589" y="2165"/>
                <a:ext cx="53" cy="87"/>
              </a:xfrm>
              <a:prstGeom prst="rect">
                <a:avLst/>
              </a:prstGeom>
              <a:grpFill/>
              <a:ln w="9525">
                <a:noFill/>
                <a:miter lim="800000"/>
                <a:headEnd/>
                <a:tailEnd/>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D</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389" name="Rectangle 330"/>
              <p:cNvSpPr>
                <a:spLocks noChangeArrowheads="1"/>
              </p:cNvSpPr>
              <p:nvPr/>
            </p:nvSpPr>
            <p:spPr bwMode="auto">
              <a:xfrm>
                <a:off x="173" y="2235"/>
                <a:ext cx="44" cy="87"/>
              </a:xfrm>
              <a:prstGeom prst="rect">
                <a:avLst/>
              </a:prstGeom>
              <a:grpFill/>
              <a:ln w="9525">
                <a:noFill/>
                <a:miter lim="800000"/>
                <a:headEnd/>
                <a:tailEnd/>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P</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390" name="Rectangle 331"/>
              <p:cNvSpPr>
                <a:spLocks noChangeArrowheads="1"/>
              </p:cNvSpPr>
              <p:nvPr/>
            </p:nvSpPr>
            <p:spPr bwMode="auto">
              <a:xfrm>
                <a:off x="212" y="2235"/>
                <a:ext cx="36" cy="87"/>
              </a:xfrm>
              <a:prstGeom prst="rect">
                <a:avLst/>
              </a:prstGeom>
              <a:grpFill/>
              <a:ln w="9525">
                <a:noFill/>
                <a:miter lim="800000"/>
                <a:headEnd/>
                <a:tailEnd/>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3</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391" name="Rectangle 332"/>
              <p:cNvSpPr>
                <a:spLocks noChangeArrowheads="1"/>
              </p:cNvSpPr>
              <p:nvPr/>
            </p:nvSpPr>
            <p:spPr bwMode="auto">
              <a:xfrm>
                <a:off x="243" y="2235"/>
                <a:ext cx="18" cy="87"/>
              </a:xfrm>
              <a:prstGeom prst="rect">
                <a:avLst/>
              </a:prstGeom>
              <a:grpFill/>
              <a:ln w="9525">
                <a:noFill/>
                <a:miter lim="800000"/>
                <a:headEnd/>
                <a:tailEnd/>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392" name="Rectangle 333"/>
              <p:cNvSpPr>
                <a:spLocks noChangeArrowheads="1"/>
              </p:cNvSpPr>
              <p:nvPr/>
            </p:nvSpPr>
            <p:spPr bwMode="auto">
              <a:xfrm>
                <a:off x="259" y="2235"/>
                <a:ext cx="36" cy="87"/>
              </a:xfrm>
              <a:prstGeom prst="rect">
                <a:avLst/>
              </a:prstGeom>
              <a:grpFill/>
              <a:ln w="9525">
                <a:noFill/>
                <a:miter lim="800000"/>
                <a:headEnd/>
                <a:tailEnd/>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1</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393" name="Rectangle 334"/>
              <p:cNvSpPr>
                <a:spLocks noChangeArrowheads="1"/>
              </p:cNvSpPr>
              <p:nvPr/>
            </p:nvSpPr>
            <p:spPr bwMode="auto">
              <a:xfrm>
                <a:off x="298" y="2235"/>
                <a:ext cx="20" cy="87"/>
              </a:xfrm>
              <a:prstGeom prst="rect">
                <a:avLst/>
              </a:prstGeom>
              <a:grpFill/>
              <a:ln w="9525">
                <a:noFill/>
                <a:miter lim="800000"/>
                <a:headEnd/>
                <a:tailEnd/>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394" name="Rectangle 335"/>
              <p:cNvSpPr>
                <a:spLocks noChangeArrowheads="1"/>
              </p:cNvSpPr>
              <p:nvPr/>
            </p:nvSpPr>
            <p:spPr bwMode="auto">
              <a:xfrm>
                <a:off x="314" y="2235"/>
                <a:ext cx="53" cy="87"/>
              </a:xfrm>
              <a:prstGeom prst="rect">
                <a:avLst/>
              </a:prstGeom>
              <a:grpFill/>
              <a:ln w="9525">
                <a:noFill/>
                <a:miter lim="800000"/>
                <a:headEnd/>
                <a:tailEnd/>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U</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395" name="Rectangle 336"/>
              <p:cNvSpPr>
                <a:spLocks noChangeArrowheads="1"/>
              </p:cNvSpPr>
              <p:nvPr/>
            </p:nvSpPr>
            <p:spPr bwMode="auto">
              <a:xfrm>
                <a:off x="369" y="2235"/>
                <a:ext cx="53" cy="87"/>
              </a:xfrm>
              <a:prstGeom prst="rect">
                <a:avLst/>
              </a:prstGeom>
              <a:grpFill/>
              <a:ln w="9525">
                <a:noFill/>
                <a:miter lim="800000"/>
                <a:headEnd/>
                <a:tailEnd/>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C</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396" name="Rectangle 337"/>
              <p:cNvSpPr>
                <a:spLocks noChangeArrowheads="1"/>
              </p:cNvSpPr>
              <p:nvPr/>
            </p:nvSpPr>
            <p:spPr bwMode="auto">
              <a:xfrm>
                <a:off x="416" y="2235"/>
                <a:ext cx="53" cy="87"/>
              </a:xfrm>
              <a:prstGeom prst="rect">
                <a:avLst/>
              </a:prstGeom>
              <a:grpFill/>
              <a:ln w="9525">
                <a:noFill/>
                <a:miter lim="800000"/>
                <a:headEnd/>
                <a:tailEnd/>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A</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397" name="Rectangle 338"/>
              <p:cNvSpPr>
                <a:spLocks noChangeArrowheads="1"/>
              </p:cNvSpPr>
              <p:nvPr/>
            </p:nvSpPr>
            <p:spPr bwMode="auto">
              <a:xfrm>
                <a:off x="463" y="2235"/>
                <a:ext cx="36" cy="87"/>
              </a:xfrm>
              <a:prstGeom prst="rect">
                <a:avLst/>
              </a:prstGeom>
              <a:grpFill/>
              <a:ln w="9525">
                <a:noFill/>
                <a:miter lim="800000"/>
                <a:headEnd/>
                <a:tailEnd/>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2</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398" name="Rectangle 339"/>
              <p:cNvSpPr>
                <a:spLocks noChangeArrowheads="1"/>
              </p:cNvSpPr>
              <p:nvPr/>
            </p:nvSpPr>
            <p:spPr bwMode="auto">
              <a:xfrm>
                <a:off x="502" y="2235"/>
                <a:ext cx="53" cy="87"/>
              </a:xfrm>
              <a:prstGeom prst="rect">
                <a:avLst/>
              </a:prstGeom>
              <a:grpFill/>
              <a:ln w="9525">
                <a:noFill/>
                <a:miter lim="800000"/>
                <a:headEnd/>
                <a:tailEnd/>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C</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399" name="Rectangle 340"/>
              <p:cNvSpPr>
                <a:spLocks noChangeArrowheads="1"/>
              </p:cNvSpPr>
              <p:nvPr/>
            </p:nvSpPr>
            <p:spPr bwMode="auto">
              <a:xfrm>
                <a:off x="549" y="2235"/>
                <a:ext cx="48" cy="87"/>
              </a:xfrm>
              <a:prstGeom prst="rect">
                <a:avLst/>
              </a:prstGeom>
              <a:grpFill/>
              <a:ln w="9525">
                <a:noFill/>
                <a:miter lim="800000"/>
                <a:headEnd/>
                <a:tailEnd/>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L</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400" name="Rectangle 341"/>
              <p:cNvSpPr>
                <a:spLocks noChangeArrowheads="1"/>
              </p:cNvSpPr>
              <p:nvPr/>
            </p:nvSpPr>
            <p:spPr bwMode="auto">
              <a:xfrm>
                <a:off x="589" y="2235"/>
                <a:ext cx="57" cy="87"/>
              </a:xfrm>
              <a:prstGeom prst="rect">
                <a:avLst/>
              </a:prstGeom>
              <a:grpFill/>
              <a:ln w="9525">
                <a:noFill/>
                <a:miter lim="800000"/>
                <a:headEnd/>
                <a:tailEnd/>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K</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401" name="Rectangle 342"/>
              <p:cNvSpPr>
                <a:spLocks noChangeArrowheads="1"/>
              </p:cNvSpPr>
              <p:nvPr/>
            </p:nvSpPr>
            <p:spPr bwMode="auto">
              <a:xfrm>
                <a:off x="188" y="2306"/>
                <a:ext cx="44" cy="87"/>
              </a:xfrm>
              <a:prstGeom prst="rect">
                <a:avLst/>
              </a:prstGeom>
              <a:grpFill/>
              <a:ln w="9525">
                <a:noFill/>
                <a:miter lim="800000"/>
                <a:headEnd/>
                <a:tailEnd/>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P</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402" name="Rectangle 343"/>
              <p:cNvSpPr>
                <a:spLocks noChangeArrowheads="1"/>
              </p:cNvSpPr>
              <p:nvPr/>
            </p:nvSpPr>
            <p:spPr bwMode="auto">
              <a:xfrm>
                <a:off x="228" y="2306"/>
                <a:ext cx="36" cy="87"/>
              </a:xfrm>
              <a:prstGeom prst="rect">
                <a:avLst/>
              </a:prstGeom>
              <a:grpFill/>
              <a:ln w="9525">
                <a:noFill/>
                <a:miter lim="800000"/>
                <a:headEnd/>
                <a:tailEnd/>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3</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403" name="Rectangle 344"/>
              <p:cNvSpPr>
                <a:spLocks noChangeArrowheads="1"/>
              </p:cNvSpPr>
              <p:nvPr/>
            </p:nvSpPr>
            <p:spPr bwMode="auto">
              <a:xfrm>
                <a:off x="259" y="2306"/>
                <a:ext cx="18" cy="87"/>
              </a:xfrm>
              <a:prstGeom prst="rect">
                <a:avLst/>
              </a:prstGeom>
              <a:grpFill/>
              <a:ln w="9525">
                <a:noFill/>
                <a:miter lim="800000"/>
                <a:headEnd/>
                <a:tailEnd/>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404" name="Rectangle 345"/>
              <p:cNvSpPr>
                <a:spLocks noChangeArrowheads="1"/>
              </p:cNvSpPr>
              <p:nvPr/>
            </p:nvSpPr>
            <p:spPr bwMode="auto">
              <a:xfrm>
                <a:off x="275" y="2306"/>
                <a:ext cx="36" cy="87"/>
              </a:xfrm>
              <a:prstGeom prst="rect">
                <a:avLst/>
              </a:prstGeom>
              <a:grpFill/>
              <a:ln w="9525">
                <a:noFill/>
                <a:miter lim="800000"/>
                <a:headEnd/>
                <a:tailEnd/>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0</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405" name="Rectangle 346"/>
              <p:cNvSpPr>
                <a:spLocks noChangeArrowheads="1"/>
              </p:cNvSpPr>
              <p:nvPr/>
            </p:nvSpPr>
            <p:spPr bwMode="auto">
              <a:xfrm>
                <a:off x="314" y="2306"/>
                <a:ext cx="20" cy="87"/>
              </a:xfrm>
              <a:prstGeom prst="rect">
                <a:avLst/>
              </a:prstGeom>
              <a:grpFill/>
              <a:ln w="9525">
                <a:noFill/>
                <a:miter lim="800000"/>
                <a:headEnd/>
                <a:tailEnd/>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406" name="Rectangle 347"/>
              <p:cNvSpPr>
                <a:spLocks noChangeArrowheads="1"/>
              </p:cNvSpPr>
              <p:nvPr/>
            </p:nvSpPr>
            <p:spPr bwMode="auto">
              <a:xfrm>
                <a:off x="330" y="2306"/>
                <a:ext cx="53" cy="87"/>
              </a:xfrm>
              <a:prstGeom prst="rect">
                <a:avLst/>
              </a:prstGeom>
              <a:grpFill/>
              <a:ln w="9525">
                <a:noFill/>
                <a:miter lim="800000"/>
                <a:headEnd/>
                <a:tailEnd/>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U</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407" name="Rectangle 348"/>
              <p:cNvSpPr>
                <a:spLocks noChangeArrowheads="1"/>
              </p:cNvSpPr>
              <p:nvPr/>
            </p:nvSpPr>
            <p:spPr bwMode="auto">
              <a:xfrm>
                <a:off x="385" y="2306"/>
                <a:ext cx="53" cy="87"/>
              </a:xfrm>
              <a:prstGeom prst="rect">
                <a:avLst/>
              </a:prstGeom>
              <a:grpFill/>
              <a:ln w="9525">
                <a:noFill/>
                <a:miter lim="800000"/>
                <a:headEnd/>
                <a:tailEnd/>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C</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408" name="Rectangle 349"/>
              <p:cNvSpPr>
                <a:spLocks noChangeArrowheads="1"/>
              </p:cNvSpPr>
              <p:nvPr/>
            </p:nvSpPr>
            <p:spPr bwMode="auto">
              <a:xfrm>
                <a:off x="432" y="2306"/>
                <a:ext cx="53" cy="87"/>
              </a:xfrm>
              <a:prstGeom prst="rect">
                <a:avLst/>
              </a:prstGeom>
              <a:grpFill/>
              <a:ln w="9525">
                <a:noFill/>
                <a:miter lim="800000"/>
                <a:headEnd/>
                <a:tailEnd/>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A</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409" name="Rectangle 350"/>
              <p:cNvSpPr>
                <a:spLocks noChangeArrowheads="1"/>
              </p:cNvSpPr>
              <p:nvPr/>
            </p:nvSpPr>
            <p:spPr bwMode="auto">
              <a:xfrm>
                <a:off x="479" y="2306"/>
                <a:ext cx="36" cy="87"/>
              </a:xfrm>
              <a:prstGeom prst="rect">
                <a:avLst/>
              </a:prstGeom>
              <a:grpFill/>
              <a:ln w="9525">
                <a:noFill/>
                <a:miter lim="800000"/>
                <a:headEnd/>
                <a:tailEnd/>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2</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410" name="Rectangle 351"/>
              <p:cNvSpPr>
                <a:spLocks noChangeArrowheads="1"/>
              </p:cNvSpPr>
              <p:nvPr/>
            </p:nvSpPr>
            <p:spPr bwMode="auto">
              <a:xfrm>
                <a:off x="518" y="2306"/>
                <a:ext cx="40" cy="87"/>
              </a:xfrm>
              <a:prstGeom prst="rect">
                <a:avLst/>
              </a:prstGeom>
              <a:grpFill/>
              <a:ln w="9525">
                <a:noFill/>
                <a:miter lim="800000"/>
                <a:headEnd/>
                <a:tailEnd/>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S</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411" name="Rectangle 352"/>
              <p:cNvSpPr>
                <a:spLocks noChangeArrowheads="1"/>
              </p:cNvSpPr>
              <p:nvPr/>
            </p:nvSpPr>
            <p:spPr bwMode="auto">
              <a:xfrm>
                <a:off x="557" y="2306"/>
                <a:ext cx="48" cy="87"/>
              </a:xfrm>
              <a:prstGeom prst="rect">
                <a:avLst/>
              </a:prstGeom>
              <a:grpFill/>
              <a:ln w="9525">
                <a:noFill/>
                <a:miter lim="800000"/>
                <a:headEnd/>
                <a:tailEnd/>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T</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412" name="Rectangle 353"/>
              <p:cNvSpPr>
                <a:spLocks noChangeArrowheads="1"/>
              </p:cNvSpPr>
              <p:nvPr/>
            </p:nvSpPr>
            <p:spPr bwMode="auto">
              <a:xfrm>
                <a:off x="597" y="2306"/>
                <a:ext cx="48" cy="87"/>
              </a:xfrm>
              <a:prstGeom prst="rect">
                <a:avLst/>
              </a:prstGeom>
              <a:grpFill/>
              <a:ln w="9525">
                <a:noFill/>
                <a:miter lim="800000"/>
                <a:headEnd/>
                <a:tailEnd/>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E</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413" name="Rectangle 354"/>
              <p:cNvSpPr>
                <a:spLocks noChangeArrowheads="1"/>
              </p:cNvSpPr>
              <p:nvPr/>
            </p:nvSpPr>
            <p:spPr bwMode="auto">
              <a:xfrm>
                <a:off x="408" y="2518"/>
                <a:ext cx="44" cy="87"/>
              </a:xfrm>
              <a:prstGeom prst="rect">
                <a:avLst/>
              </a:prstGeom>
              <a:grpFill/>
              <a:ln w="9525">
                <a:noFill/>
                <a:miter lim="800000"/>
                <a:headEnd/>
                <a:tailEnd/>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P</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414" name="Rectangle 355"/>
              <p:cNvSpPr>
                <a:spLocks noChangeArrowheads="1"/>
              </p:cNvSpPr>
              <p:nvPr/>
            </p:nvSpPr>
            <p:spPr bwMode="auto">
              <a:xfrm>
                <a:off x="447" y="2518"/>
                <a:ext cx="36" cy="87"/>
              </a:xfrm>
              <a:prstGeom prst="rect">
                <a:avLst/>
              </a:prstGeom>
              <a:grpFill/>
              <a:ln w="9525">
                <a:noFill/>
                <a:miter lim="800000"/>
                <a:headEnd/>
                <a:tailEnd/>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4</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415" name="Rectangle 356"/>
              <p:cNvSpPr>
                <a:spLocks noChangeArrowheads="1"/>
              </p:cNvSpPr>
              <p:nvPr/>
            </p:nvSpPr>
            <p:spPr bwMode="auto">
              <a:xfrm>
                <a:off x="487" y="2518"/>
                <a:ext cx="18" cy="87"/>
              </a:xfrm>
              <a:prstGeom prst="rect">
                <a:avLst/>
              </a:prstGeom>
              <a:grpFill/>
              <a:ln w="9525">
                <a:noFill/>
                <a:miter lim="800000"/>
                <a:headEnd/>
                <a:tailEnd/>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416" name="Rectangle 357"/>
              <p:cNvSpPr>
                <a:spLocks noChangeArrowheads="1"/>
              </p:cNvSpPr>
              <p:nvPr/>
            </p:nvSpPr>
            <p:spPr bwMode="auto">
              <a:xfrm>
                <a:off x="502" y="2518"/>
                <a:ext cx="36" cy="87"/>
              </a:xfrm>
              <a:prstGeom prst="rect">
                <a:avLst/>
              </a:prstGeom>
              <a:grpFill/>
              <a:ln w="9525">
                <a:noFill/>
                <a:miter lim="800000"/>
                <a:headEnd/>
                <a:tailEnd/>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7</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417" name="Rectangle 358"/>
              <p:cNvSpPr>
                <a:spLocks noChangeArrowheads="1"/>
              </p:cNvSpPr>
              <p:nvPr/>
            </p:nvSpPr>
            <p:spPr bwMode="auto">
              <a:xfrm>
                <a:off x="534" y="2518"/>
                <a:ext cx="20" cy="87"/>
              </a:xfrm>
              <a:prstGeom prst="rect">
                <a:avLst/>
              </a:prstGeom>
              <a:grpFill/>
              <a:ln w="9525">
                <a:noFill/>
                <a:miter lim="800000"/>
                <a:headEnd/>
                <a:tailEnd/>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418" name="Rectangle 359"/>
              <p:cNvSpPr>
                <a:spLocks noChangeArrowheads="1"/>
              </p:cNvSpPr>
              <p:nvPr/>
            </p:nvSpPr>
            <p:spPr bwMode="auto">
              <a:xfrm>
                <a:off x="557" y="2518"/>
                <a:ext cx="53" cy="87"/>
              </a:xfrm>
              <a:prstGeom prst="rect">
                <a:avLst/>
              </a:prstGeom>
              <a:grpFill/>
              <a:ln w="9525">
                <a:noFill/>
                <a:miter lim="800000"/>
                <a:headEnd/>
                <a:tailEnd/>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A</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419" name="Rectangle 360"/>
              <p:cNvSpPr>
                <a:spLocks noChangeArrowheads="1"/>
              </p:cNvSpPr>
              <p:nvPr/>
            </p:nvSpPr>
            <p:spPr bwMode="auto">
              <a:xfrm>
                <a:off x="604" y="2518"/>
                <a:ext cx="36" cy="87"/>
              </a:xfrm>
              <a:prstGeom prst="rect">
                <a:avLst/>
              </a:prstGeom>
              <a:grpFill/>
              <a:ln w="9525">
                <a:noFill/>
                <a:miter lim="800000"/>
                <a:headEnd/>
                <a:tailEnd/>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6</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420" name="Rectangle 361"/>
              <p:cNvSpPr>
                <a:spLocks noChangeArrowheads="1"/>
              </p:cNvSpPr>
              <p:nvPr/>
            </p:nvSpPr>
            <p:spPr bwMode="auto">
              <a:xfrm>
                <a:off x="408" y="2588"/>
                <a:ext cx="44" cy="87"/>
              </a:xfrm>
              <a:prstGeom prst="rect">
                <a:avLst/>
              </a:prstGeom>
              <a:grpFill/>
              <a:ln w="9525">
                <a:noFill/>
                <a:miter lim="800000"/>
                <a:headEnd/>
                <a:tailEnd/>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P</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421" name="Rectangle 362"/>
              <p:cNvSpPr>
                <a:spLocks noChangeArrowheads="1"/>
              </p:cNvSpPr>
              <p:nvPr/>
            </p:nvSpPr>
            <p:spPr bwMode="auto">
              <a:xfrm>
                <a:off x="447" y="2588"/>
                <a:ext cx="36" cy="87"/>
              </a:xfrm>
              <a:prstGeom prst="rect">
                <a:avLst/>
              </a:prstGeom>
              <a:grpFill/>
              <a:ln w="9525">
                <a:noFill/>
                <a:miter lim="800000"/>
                <a:headEnd/>
                <a:tailEnd/>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4</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422" name="Rectangle 363"/>
              <p:cNvSpPr>
                <a:spLocks noChangeArrowheads="1"/>
              </p:cNvSpPr>
              <p:nvPr/>
            </p:nvSpPr>
            <p:spPr bwMode="auto">
              <a:xfrm>
                <a:off x="487" y="2588"/>
                <a:ext cx="18" cy="87"/>
              </a:xfrm>
              <a:prstGeom prst="rect">
                <a:avLst/>
              </a:prstGeom>
              <a:grpFill/>
              <a:ln w="9525">
                <a:noFill/>
                <a:miter lim="800000"/>
                <a:headEnd/>
                <a:tailEnd/>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423" name="Rectangle 364"/>
              <p:cNvSpPr>
                <a:spLocks noChangeArrowheads="1"/>
              </p:cNvSpPr>
              <p:nvPr/>
            </p:nvSpPr>
            <p:spPr bwMode="auto">
              <a:xfrm>
                <a:off x="502" y="2588"/>
                <a:ext cx="36" cy="87"/>
              </a:xfrm>
              <a:prstGeom prst="rect">
                <a:avLst/>
              </a:prstGeom>
              <a:grpFill/>
              <a:ln w="9525">
                <a:noFill/>
                <a:miter lim="800000"/>
                <a:headEnd/>
                <a:tailEnd/>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6</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424" name="Rectangle 365"/>
              <p:cNvSpPr>
                <a:spLocks noChangeArrowheads="1"/>
              </p:cNvSpPr>
              <p:nvPr/>
            </p:nvSpPr>
            <p:spPr bwMode="auto">
              <a:xfrm>
                <a:off x="534" y="2588"/>
                <a:ext cx="20" cy="87"/>
              </a:xfrm>
              <a:prstGeom prst="rect">
                <a:avLst/>
              </a:prstGeom>
              <a:grpFill/>
              <a:ln w="9525">
                <a:noFill/>
                <a:miter lim="800000"/>
                <a:headEnd/>
                <a:tailEnd/>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425" name="Rectangle 366"/>
              <p:cNvSpPr>
                <a:spLocks noChangeArrowheads="1"/>
              </p:cNvSpPr>
              <p:nvPr/>
            </p:nvSpPr>
            <p:spPr bwMode="auto">
              <a:xfrm>
                <a:off x="557" y="2588"/>
                <a:ext cx="53" cy="87"/>
              </a:xfrm>
              <a:prstGeom prst="rect">
                <a:avLst/>
              </a:prstGeom>
              <a:grpFill/>
              <a:ln w="9525">
                <a:noFill/>
                <a:miter lim="800000"/>
                <a:headEnd/>
                <a:tailEnd/>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A</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426" name="Rectangle 367"/>
              <p:cNvSpPr>
                <a:spLocks noChangeArrowheads="1"/>
              </p:cNvSpPr>
              <p:nvPr/>
            </p:nvSpPr>
            <p:spPr bwMode="auto">
              <a:xfrm>
                <a:off x="604" y="2588"/>
                <a:ext cx="36" cy="87"/>
              </a:xfrm>
              <a:prstGeom prst="rect">
                <a:avLst/>
              </a:prstGeom>
              <a:grpFill/>
              <a:ln w="9525">
                <a:noFill/>
                <a:miter lim="800000"/>
                <a:headEnd/>
                <a:tailEnd/>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7</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427" name="Rectangle 368"/>
              <p:cNvSpPr>
                <a:spLocks noChangeArrowheads="1"/>
              </p:cNvSpPr>
              <p:nvPr/>
            </p:nvSpPr>
            <p:spPr bwMode="auto">
              <a:xfrm>
                <a:off x="408" y="2659"/>
                <a:ext cx="44" cy="87"/>
              </a:xfrm>
              <a:prstGeom prst="rect">
                <a:avLst/>
              </a:prstGeom>
              <a:grpFill/>
              <a:ln w="9525">
                <a:noFill/>
                <a:miter lim="800000"/>
                <a:headEnd/>
                <a:tailEnd/>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P</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428" name="Rectangle 369"/>
              <p:cNvSpPr>
                <a:spLocks noChangeArrowheads="1"/>
              </p:cNvSpPr>
              <p:nvPr/>
            </p:nvSpPr>
            <p:spPr bwMode="auto">
              <a:xfrm>
                <a:off x="447" y="2659"/>
                <a:ext cx="36" cy="87"/>
              </a:xfrm>
              <a:prstGeom prst="rect">
                <a:avLst/>
              </a:prstGeom>
              <a:grpFill/>
              <a:ln w="9525">
                <a:noFill/>
                <a:miter lim="800000"/>
                <a:headEnd/>
                <a:tailEnd/>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4</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429" name="Rectangle 370"/>
              <p:cNvSpPr>
                <a:spLocks noChangeArrowheads="1"/>
              </p:cNvSpPr>
              <p:nvPr/>
            </p:nvSpPr>
            <p:spPr bwMode="auto">
              <a:xfrm>
                <a:off x="487" y="2659"/>
                <a:ext cx="18" cy="87"/>
              </a:xfrm>
              <a:prstGeom prst="rect">
                <a:avLst/>
              </a:prstGeom>
              <a:grpFill/>
              <a:ln w="9525">
                <a:noFill/>
                <a:miter lim="800000"/>
                <a:headEnd/>
                <a:tailEnd/>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430" name="Rectangle 371"/>
              <p:cNvSpPr>
                <a:spLocks noChangeArrowheads="1"/>
              </p:cNvSpPr>
              <p:nvPr/>
            </p:nvSpPr>
            <p:spPr bwMode="auto">
              <a:xfrm>
                <a:off x="502" y="2659"/>
                <a:ext cx="36" cy="87"/>
              </a:xfrm>
              <a:prstGeom prst="rect">
                <a:avLst/>
              </a:prstGeom>
              <a:grpFill/>
              <a:ln w="9525">
                <a:noFill/>
                <a:miter lim="800000"/>
                <a:headEnd/>
                <a:tailEnd/>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5</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431" name="Rectangle 372"/>
              <p:cNvSpPr>
                <a:spLocks noChangeArrowheads="1"/>
              </p:cNvSpPr>
              <p:nvPr/>
            </p:nvSpPr>
            <p:spPr bwMode="auto">
              <a:xfrm>
                <a:off x="534" y="2659"/>
                <a:ext cx="20" cy="87"/>
              </a:xfrm>
              <a:prstGeom prst="rect">
                <a:avLst/>
              </a:prstGeom>
              <a:grpFill/>
              <a:ln w="9525">
                <a:noFill/>
                <a:miter lim="800000"/>
                <a:headEnd/>
                <a:tailEnd/>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432" name="Rectangle 373"/>
              <p:cNvSpPr>
                <a:spLocks noChangeArrowheads="1"/>
              </p:cNvSpPr>
              <p:nvPr/>
            </p:nvSpPr>
            <p:spPr bwMode="auto">
              <a:xfrm>
                <a:off x="557" y="2659"/>
                <a:ext cx="53" cy="87"/>
              </a:xfrm>
              <a:prstGeom prst="rect">
                <a:avLst/>
              </a:prstGeom>
              <a:grpFill/>
              <a:ln w="9525">
                <a:noFill/>
                <a:miter lim="800000"/>
                <a:headEnd/>
                <a:tailEnd/>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A</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433" name="Rectangle 374"/>
              <p:cNvSpPr>
                <a:spLocks noChangeArrowheads="1"/>
              </p:cNvSpPr>
              <p:nvPr/>
            </p:nvSpPr>
            <p:spPr bwMode="auto">
              <a:xfrm>
                <a:off x="604" y="2659"/>
                <a:ext cx="36" cy="87"/>
              </a:xfrm>
              <a:prstGeom prst="rect">
                <a:avLst/>
              </a:prstGeom>
              <a:grpFill/>
              <a:ln w="9525">
                <a:noFill/>
                <a:miter lim="800000"/>
                <a:headEnd/>
                <a:tailEnd/>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8</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434" name="Rectangle 375"/>
              <p:cNvSpPr>
                <a:spLocks noChangeArrowheads="1"/>
              </p:cNvSpPr>
              <p:nvPr/>
            </p:nvSpPr>
            <p:spPr bwMode="auto">
              <a:xfrm>
                <a:off x="392" y="2729"/>
                <a:ext cx="44" cy="87"/>
              </a:xfrm>
              <a:prstGeom prst="rect">
                <a:avLst/>
              </a:prstGeom>
              <a:grpFill/>
              <a:ln w="9525">
                <a:noFill/>
                <a:miter lim="800000"/>
                <a:headEnd/>
                <a:tailEnd/>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P</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435" name="Rectangle 376"/>
              <p:cNvSpPr>
                <a:spLocks noChangeArrowheads="1"/>
              </p:cNvSpPr>
              <p:nvPr/>
            </p:nvSpPr>
            <p:spPr bwMode="auto">
              <a:xfrm>
                <a:off x="432" y="2729"/>
                <a:ext cx="36" cy="87"/>
              </a:xfrm>
              <a:prstGeom prst="rect">
                <a:avLst/>
              </a:prstGeom>
              <a:grpFill/>
              <a:ln w="9525">
                <a:noFill/>
                <a:miter lim="800000"/>
                <a:headEnd/>
                <a:tailEnd/>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4</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436" name="Rectangle 377"/>
              <p:cNvSpPr>
                <a:spLocks noChangeArrowheads="1"/>
              </p:cNvSpPr>
              <p:nvPr/>
            </p:nvSpPr>
            <p:spPr bwMode="auto">
              <a:xfrm>
                <a:off x="463" y="2729"/>
                <a:ext cx="18" cy="87"/>
              </a:xfrm>
              <a:prstGeom prst="rect">
                <a:avLst/>
              </a:prstGeom>
              <a:grpFill/>
              <a:ln w="9525">
                <a:noFill/>
                <a:miter lim="800000"/>
                <a:headEnd/>
                <a:tailEnd/>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437" name="Rectangle 378"/>
              <p:cNvSpPr>
                <a:spLocks noChangeArrowheads="1"/>
              </p:cNvSpPr>
              <p:nvPr/>
            </p:nvSpPr>
            <p:spPr bwMode="auto">
              <a:xfrm>
                <a:off x="487" y="2729"/>
                <a:ext cx="36" cy="87"/>
              </a:xfrm>
              <a:prstGeom prst="rect">
                <a:avLst/>
              </a:prstGeom>
              <a:grpFill/>
              <a:ln w="9525">
                <a:noFill/>
                <a:miter lim="800000"/>
                <a:headEnd/>
                <a:tailEnd/>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4</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438" name="Rectangle 379"/>
              <p:cNvSpPr>
                <a:spLocks noChangeArrowheads="1"/>
              </p:cNvSpPr>
              <p:nvPr/>
            </p:nvSpPr>
            <p:spPr bwMode="auto">
              <a:xfrm>
                <a:off x="518" y="2729"/>
                <a:ext cx="18" cy="87"/>
              </a:xfrm>
              <a:prstGeom prst="rect">
                <a:avLst/>
              </a:prstGeom>
              <a:grpFill/>
              <a:ln w="9525">
                <a:noFill/>
                <a:miter lim="800000"/>
                <a:headEnd/>
                <a:tailEnd/>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 </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439" name="Rectangle 380"/>
              <p:cNvSpPr>
                <a:spLocks noChangeArrowheads="1"/>
              </p:cNvSpPr>
              <p:nvPr/>
            </p:nvSpPr>
            <p:spPr bwMode="auto">
              <a:xfrm>
                <a:off x="534" y="2729"/>
                <a:ext cx="20" cy="87"/>
              </a:xfrm>
              <a:prstGeom prst="rect">
                <a:avLst/>
              </a:prstGeom>
              <a:grpFill/>
              <a:ln w="9525">
                <a:noFill/>
                <a:miter lim="800000"/>
                <a:headEnd/>
                <a:tailEnd/>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440" name="Rectangle 381"/>
              <p:cNvSpPr>
                <a:spLocks noChangeArrowheads="1"/>
              </p:cNvSpPr>
              <p:nvPr/>
            </p:nvSpPr>
            <p:spPr bwMode="auto">
              <a:xfrm>
                <a:off x="557" y="2729"/>
                <a:ext cx="53" cy="87"/>
              </a:xfrm>
              <a:prstGeom prst="rect">
                <a:avLst/>
              </a:prstGeom>
              <a:grpFill/>
              <a:ln w="9525">
                <a:noFill/>
                <a:miter lim="800000"/>
                <a:headEnd/>
                <a:tailEnd/>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A</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441" name="Rectangle 382"/>
              <p:cNvSpPr>
                <a:spLocks noChangeArrowheads="1"/>
              </p:cNvSpPr>
              <p:nvPr/>
            </p:nvSpPr>
            <p:spPr bwMode="auto">
              <a:xfrm>
                <a:off x="604" y="2729"/>
                <a:ext cx="36" cy="87"/>
              </a:xfrm>
              <a:prstGeom prst="rect">
                <a:avLst/>
              </a:prstGeom>
              <a:grpFill/>
              <a:ln w="9525">
                <a:noFill/>
                <a:miter lim="800000"/>
                <a:headEnd/>
                <a:tailEnd/>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9</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442" name="Rectangle 383"/>
              <p:cNvSpPr>
                <a:spLocks noChangeArrowheads="1"/>
              </p:cNvSpPr>
              <p:nvPr/>
            </p:nvSpPr>
            <p:spPr bwMode="auto">
              <a:xfrm>
                <a:off x="63" y="2800"/>
                <a:ext cx="44" cy="87"/>
              </a:xfrm>
              <a:prstGeom prst="rect">
                <a:avLst/>
              </a:prstGeom>
              <a:grpFill/>
              <a:ln w="9525">
                <a:noFill/>
                <a:miter lim="800000"/>
                <a:headEnd/>
                <a:tailEnd/>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P</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443" name="Rectangle 384"/>
              <p:cNvSpPr>
                <a:spLocks noChangeArrowheads="1"/>
              </p:cNvSpPr>
              <p:nvPr/>
            </p:nvSpPr>
            <p:spPr bwMode="auto">
              <a:xfrm>
                <a:off x="102" y="2800"/>
                <a:ext cx="36" cy="87"/>
              </a:xfrm>
              <a:prstGeom prst="rect">
                <a:avLst/>
              </a:prstGeom>
              <a:grpFill/>
              <a:ln w="9525">
                <a:noFill/>
                <a:miter lim="800000"/>
                <a:headEnd/>
                <a:tailEnd/>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4</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444" name="Rectangle 385"/>
              <p:cNvSpPr>
                <a:spLocks noChangeArrowheads="1"/>
              </p:cNvSpPr>
              <p:nvPr/>
            </p:nvSpPr>
            <p:spPr bwMode="auto">
              <a:xfrm>
                <a:off x="133" y="2800"/>
                <a:ext cx="18" cy="87"/>
              </a:xfrm>
              <a:prstGeom prst="rect">
                <a:avLst/>
              </a:prstGeom>
              <a:grpFill/>
              <a:ln w="9525">
                <a:noFill/>
                <a:miter lim="800000"/>
                <a:headEnd/>
                <a:tailEnd/>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445" name="Rectangle 386"/>
              <p:cNvSpPr>
                <a:spLocks noChangeArrowheads="1"/>
              </p:cNvSpPr>
              <p:nvPr/>
            </p:nvSpPr>
            <p:spPr bwMode="auto">
              <a:xfrm>
                <a:off x="157" y="2800"/>
                <a:ext cx="36" cy="87"/>
              </a:xfrm>
              <a:prstGeom prst="rect">
                <a:avLst/>
              </a:prstGeom>
              <a:grpFill/>
              <a:ln w="9525">
                <a:noFill/>
                <a:miter lim="800000"/>
                <a:headEnd/>
                <a:tailEnd/>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3</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446" name="Rectangle 387"/>
              <p:cNvSpPr>
                <a:spLocks noChangeArrowheads="1"/>
              </p:cNvSpPr>
              <p:nvPr/>
            </p:nvSpPr>
            <p:spPr bwMode="auto">
              <a:xfrm>
                <a:off x="188" y="2800"/>
                <a:ext cx="18" cy="87"/>
              </a:xfrm>
              <a:prstGeom prst="rect">
                <a:avLst/>
              </a:prstGeom>
              <a:grpFill/>
              <a:ln w="9525">
                <a:noFill/>
                <a:miter lim="800000"/>
                <a:headEnd/>
                <a:tailEnd/>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 </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447" name="Rectangle 388"/>
              <p:cNvSpPr>
                <a:spLocks noChangeArrowheads="1"/>
              </p:cNvSpPr>
              <p:nvPr/>
            </p:nvSpPr>
            <p:spPr bwMode="auto">
              <a:xfrm>
                <a:off x="204" y="2800"/>
                <a:ext cx="20" cy="87"/>
              </a:xfrm>
              <a:prstGeom prst="rect">
                <a:avLst/>
              </a:prstGeom>
              <a:grpFill/>
              <a:ln w="9525">
                <a:noFill/>
                <a:miter lim="800000"/>
                <a:headEnd/>
                <a:tailEnd/>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448" name="Rectangle 389"/>
              <p:cNvSpPr>
                <a:spLocks noChangeArrowheads="1"/>
              </p:cNvSpPr>
              <p:nvPr/>
            </p:nvSpPr>
            <p:spPr bwMode="auto">
              <a:xfrm>
                <a:off x="228" y="2800"/>
                <a:ext cx="53" cy="87"/>
              </a:xfrm>
              <a:prstGeom prst="rect">
                <a:avLst/>
              </a:prstGeom>
              <a:grpFill/>
              <a:ln w="9525">
                <a:noFill/>
                <a:miter lim="800000"/>
                <a:headEnd/>
                <a:tailEnd/>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R</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449" name="Rectangle 390"/>
              <p:cNvSpPr>
                <a:spLocks noChangeArrowheads="1"/>
              </p:cNvSpPr>
              <p:nvPr/>
            </p:nvSpPr>
            <p:spPr bwMode="auto">
              <a:xfrm>
                <a:off x="267" y="2800"/>
                <a:ext cx="48" cy="87"/>
              </a:xfrm>
              <a:prstGeom prst="rect">
                <a:avLst/>
              </a:prstGeom>
              <a:grpFill/>
              <a:ln w="9525">
                <a:noFill/>
                <a:miter lim="800000"/>
                <a:headEnd/>
                <a:tailEnd/>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T</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450" name="Rectangle 391"/>
              <p:cNvSpPr>
                <a:spLocks noChangeArrowheads="1"/>
              </p:cNvSpPr>
              <p:nvPr/>
            </p:nvSpPr>
            <p:spPr bwMode="auto">
              <a:xfrm>
                <a:off x="314" y="2800"/>
                <a:ext cx="53" cy="87"/>
              </a:xfrm>
              <a:prstGeom prst="rect">
                <a:avLst/>
              </a:prstGeom>
              <a:grpFill/>
              <a:ln w="9525">
                <a:noFill/>
                <a:miter lim="800000"/>
                <a:headEnd/>
                <a:tailEnd/>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C</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451" name="Rectangle 392"/>
              <p:cNvSpPr>
                <a:spLocks noChangeArrowheads="1"/>
              </p:cNvSpPr>
              <p:nvPr/>
            </p:nvSpPr>
            <p:spPr bwMode="auto">
              <a:xfrm>
                <a:off x="361" y="2800"/>
                <a:ext cx="53" cy="87"/>
              </a:xfrm>
              <a:prstGeom prst="rect">
                <a:avLst/>
              </a:prstGeom>
              <a:grpFill/>
              <a:ln w="9525">
                <a:noFill/>
                <a:miter lim="800000"/>
                <a:headEnd/>
                <a:tailEnd/>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C</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452" name="Rectangle 393"/>
              <p:cNvSpPr>
                <a:spLocks noChangeArrowheads="1"/>
              </p:cNvSpPr>
              <p:nvPr/>
            </p:nvSpPr>
            <p:spPr bwMode="auto">
              <a:xfrm>
                <a:off x="408" y="2800"/>
                <a:ext cx="48" cy="87"/>
              </a:xfrm>
              <a:prstGeom prst="rect">
                <a:avLst/>
              </a:prstGeom>
              <a:grpFill/>
              <a:ln w="9525">
                <a:noFill/>
                <a:miter lim="800000"/>
                <a:headEnd/>
                <a:tailEnd/>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L</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453" name="Rectangle 394"/>
              <p:cNvSpPr>
                <a:spLocks noChangeArrowheads="1"/>
              </p:cNvSpPr>
              <p:nvPr/>
            </p:nvSpPr>
            <p:spPr bwMode="auto">
              <a:xfrm>
                <a:off x="447" y="2800"/>
                <a:ext cx="57" cy="87"/>
              </a:xfrm>
              <a:prstGeom prst="rect">
                <a:avLst/>
              </a:prstGeom>
              <a:grpFill/>
              <a:ln w="9525">
                <a:noFill/>
                <a:miter lim="800000"/>
                <a:headEnd/>
                <a:tailEnd/>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K</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454" name="Rectangle 395"/>
              <p:cNvSpPr>
                <a:spLocks noChangeArrowheads="1"/>
              </p:cNvSpPr>
              <p:nvPr/>
            </p:nvSpPr>
            <p:spPr bwMode="auto">
              <a:xfrm>
                <a:off x="502" y="2800"/>
                <a:ext cx="20" cy="87"/>
              </a:xfrm>
              <a:prstGeom prst="rect">
                <a:avLst/>
              </a:prstGeom>
              <a:grpFill/>
              <a:ln w="9525">
                <a:noFill/>
                <a:miter lim="800000"/>
                <a:headEnd/>
                <a:tailEnd/>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455" name="Rectangle 396"/>
              <p:cNvSpPr>
                <a:spLocks noChangeArrowheads="1"/>
              </p:cNvSpPr>
              <p:nvPr/>
            </p:nvSpPr>
            <p:spPr bwMode="auto">
              <a:xfrm>
                <a:off x="518" y="2800"/>
                <a:ext cx="53" cy="87"/>
              </a:xfrm>
              <a:prstGeom prst="rect">
                <a:avLst/>
              </a:prstGeom>
              <a:grpFill/>
              <a:ln w="9525">
                <a:noFill/>
                <a:miter lim="800000"/>
                <a:headEnd/>
                <a:tailEnd/>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A</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456" name="Rectangle 397"/>
              <p:cNvSpPr>
                <a:spLocks noChangeArrowheads="1"/>
              </p:cNvSpPr>
              <p:nvPr/>
            </p:nvSpPr>
            <p:spPr bwMode="auto">
              <a:xfrm>
                <a:off x="573" y="2800"/>
                <a:ext cx="36" cy="87"/>
              </a:xfrm>
              <a:prstGeom prst="rect">
                <a:avLst/>
              </a:prstGeom>
              <a:grpFill/>
              <a:ln w="9525">
                <a:noFill/>
                <a:miter lim="800000"/>
                <a:headEnd/>
                <a:tailEnd/>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1</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457" name="Rectangle 398"/>
              <p:cNvSpPr>
                <a:spLocks noChangeArrowheads="1"/>
              </p:cNvSpPr>
              <p:nvPr/>
            </p:nvSpPr>
            <p:spPr bwMode="auto">
              <a:xfrm>
                <a:off x="604" y="2800"/>
                <a:ext cx="36" cy="87"/>
              </a:xfrm>
              <a:prstGeom prst="rect">
                <a:avLst/>
              </a:prstGeom>
              <a:grpFill/>
              <a:ln w="9525">
                <a:noFill/>
                <a:miter lim="800000"/>
                <a:headEnd/>
                <a:tailEnd/>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0</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458" name="Rectangle 399"/>
              <p:cNvSpPr>
                <a:spLocks noChangeArrowheads="1"/>
              </p:cNvSpPr>
              <p:nvPr/>
            </p:nvSpPr>
            <p:spPr bwMode="auto">
              <a:xfrm>
                <a:off x="71" y="2871"/>
                <a:ext cx="44" cy="87"/>
              </a:xfrm>
              <a:prstGeom prst="rect">
                <a:avLst/>
              </a:prstGeom>
              <a:grpFill/>
              <a:ln w="9525">
                <a:noFill/>
                <a:miter lim="800000"/>
                <a:headEnd/>
                <a:tailEnd/>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P</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459" name="Rectangle 400"/>
              <p:cNvSpPr>
                <a:spLocks noChangeArrowheads="1"/>
              </p:cNvSpPr>
              <p:nvPr/>
            </p:nvSpPr>
            <p:spPr bwMode="auto">
              <a:xfrm>
                <a:off x="110" y="2871"/>
                <a:ext cx="36" cy="87"/>
              </a:xfrm>
              <a:prstGeom prst="rect">
                <a:avLst/>
              </a:prstGeom>
              <a:grpFill/>
              <a:ln w="9525">
                <a:noFill/>
                <a:miter lim="800000"/>
                <a:headEnd/>
                <a:tailEnd/>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4</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460" name="Rectangle 401"/>
              <p:cNvSpPr>
                <a:spLocks noChangeArrowheads="1"/>
              </p:cNvSpPr>
              <p:nvPr/>
            </p:nvSpPr>
            <p:spPr bwMode="auto">
              <a:xfrm>
                <a:off x="149" y="2871"/>
                <a:ext cx="18" cy="87"/>
              </a:xfrm>
              <a:prstGeom prst="rect">
                <a:avLst/>
              </a:prstGeom>
              <a:grpFill/>
              <a:ln w="9525">
                <a:noFill/>
                <a:miter lim="800000"/>
                <a:headEnd/>
                <a:tailEnd/>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461" name="Rectangle 402"/>
              <p:cNvSpPr>
                <a:spLocks noChangeArrowheads="1"/>
              </p:cNvSpPr>
              <p:nvPr/>
            </p:nvSpPr>
            <p:spPr bwMode="auto">
              <a:xfrm>
                <a:off x="165" y="2871"/>
                <a:ext cx="36" cy="87"/>
              </a:xfrm>
              <a:prstGeom prst="rect">
                <a:avLst/>
              </a:prstGeom>
              <a:grpFill/>
              <a:ln w="9525">
                <a:noFill/>
                <a:miter lim="800000"/>
                <a:headEnd/>
                <a:tailEnd/>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2</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462" name="Rectangle 403"/>
              <p:cNvSpPr>
                <a:spLocks noChangeArrowheads="1"/>
              </p:cNvSpPr>
              <p:nvPr/>
            </p:nvSpPr>
            <p:spPr bwMode="auto">
              <a:xfrm>
                <a:off x="204" y="2871"/>
                <a:ext cx="18" cy="87"/>
              </a:xfrm>
              <a:prstGeom prst="rect">
                <a:avLst/>
              </a:prstGeom>
              <a:grpFill/>
              <a:ln w="9525">
                <a:noFill/>
                <a:miter lim="800000"/>
                <a:headEnd/>
                <a:tailEnd/>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 </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463" name="Rectangle 404"/>
              <p:cNvSpPr>
                <a:spLocks noChangeArrowheads="1"/>
              </p:cNvSpPr>
              <p:nvPr/>
            </p:nvSpPr>
            <p:spPr bwMode="auto">
              <a:xfrm>
                <a:off x="220" y="2871"/>
                <a:ext cx="20" cy="87"/>
              </a:xfrm>
              <a:prstGeom prst="rect">
                <a:avLst/>
              </a:prstGeom>
              <a:grpFill/>
              <a:ln w="9525">
                <a:noFill/>
                <a:miter lim="800000"/>
                <a:headEnd/>
                <a:tailEnd/>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464" name="Rectangle 405"/>
              <p:cNvSpPr>
                <a:spLocks noChangeArrowheads="1"/>
              </p:cNvSpPr>
              <p:nvPr/>
            </p:nvSpPr>
            <p:spPr bwMode="auto">
              <a:xfrm>
                <a:off x="235" y="2871"/>
                <a:ext cx="48" cy="87"/>
              </a:xfrm>
              <a:prstGeom prst="rect">
                <a:avLst/>
              </a:prstGeom>
              <a:grpFill/>
              <a:ln w="9525">
                <a:noFill/>
                <a:miter lim="800000"/>
                <a:headEnd/>
                <a:tailEnd/>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T</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grpSp>
        <p:sp>
          <p:nvSpPr>
            <p:cNvPr id="1065" name="Rectangle 407"/>
            <p:cNvSpPr>
              <a:spLocks noChangeArrowheads="1"/>
            </p:cNvSpPr>
            <p:nvPr/>
          </p:nvSpPr>
          <p:spPr bwMode="auto">
            <a:xfrm>
              <a:off x="4159250" y="4503282"/>
              <a:ext cx="84138" cy="138113"/>
            </a:xfrm>
            <a:prstGeom prst="rect">
              <a:avLst/>
            </a:prstGeom>
            <a:noFill/>
            <a:ln>
              <a:noFill/>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A</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066" name="Rectangle 408"/>
            <p:cNvSpPr>
              <a:spLocks noChangeArrowheads="1"/>
            </p:cNvSpPr>
            <p:nvPr/>
          </p:nvSpPr>
          <p:spPr bwMode="auto">
            <a:xfrm>
              <a:off x="4246563" y="4503282"/>
              <a:ext cx="57150" cy="138113"/>
            </a:xfrm>
            <a:prstGeom prst="rect">
              <a:avLst/>
            </a:prstGeom>
            <a:noFill/>
            <a:ln>
              <a:noFill/>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2</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067" name="Rectangle 409"/>
            <p:cNvSpPr>
              <a:spLocks noChangeArrowheads="1"/>
            </p:cNvSpPr>
            <p:nvPr/>
          </p:nvSpPr>
          <p:spPr bwMode="auto">
            <a:xfrm>
              <a:off x="4295775" y="4503282"/>
              <a:ext cx="84138" cy="138113"/>
            </a:xfrm>
            <a:prstGeom prst="rect">
              <a:avLst/>
            </a:prstGeom>
            <a:noFill/>
            <a:ln>
              <a:noFill/>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C</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068" name="Rectangle 410"/>
            <p:cNvSpPr>
              <a:spLocks noChangeArrowheads="1"/>
            </p:cNvSpPr>
            <p:nvPr/>
          </p:nvSpPr>
          <p:spPr bwMode="auto">
            <a:xfrm>
              <a:off x="4370388" y="4503282"/>
              <a:ext cx="76200" cy="138113"/>
            </a:xfrm>
            <a:prstGeom prst="rect">
              <a:avLst/>
            </a:prstGeom>
            <a:noFill/>
            <a:ln>
              <a:noFill/>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L</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069" name="Rectangle 411"/>
            <p:cNvSpPr>
              <a:spLocks noChangeArrowheads="1"/>
            </p:cNvSpPr>
            <p:nvPr/>
          </p:nvSpPr>
          <p:spPr bwMode="auto">
            <a:xfrm>
              <a:off x="4445000" y="4503282"/>
              <a:ext cx="90488" cy="138113"/>
            </a:xfrm>
            <a:prstGeom prst="rect">
              <a:avLst/>
            </a:prstGeom>
            <a:noFill/>
            <a:ln>
              <a:noFill/>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K</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070" name="Rectangle 412"/>
            <p:cNvSpPr>
              <a:spLocks noChangeArrowheads="1"/>
            </p:cNvSpPr>
            <p:nvPr/>
          </p:nvSpPr>
          <p:spPr bwMode="auto">
            <a:xfrm>
              <a:off x="4519613" y="4503282"/>
              <a:ext cx="31750" cy="138113"/>
            </a:xfrm>
            <a:prstGeom prst="rect">
              <a:avLst/>
            </a:prstGeom>
            <a:noFill/>
            <a:ln>
              <a:noFill/>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071" name="Rectangle 413"/>
            <p:cNvSpPr>
              <a:spLocks noChangeArrowheads="1"/>
            </p:cNvSpPr>
            <p:nvPr/>
          </p:nvSpPr>
          <p:spPr bwMode="auto">
            <a:xfrm>
              <a:off x="4557713" y="4503282"/>
              <a:ext cx="84138" cy="138113"/>
            </a:xfrm>
            <a:prstGeom prst="rect">
              <a:avLst/>
            </a:prstGeom>
            <a:noFill/>
            <a:ln>
              <a:noFill/>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A</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072" name="Rectangle 414"/>
            <p:cNvSpPr>
              <a:spLocks noChangeArrowheads="1"/>
            </p:cNvSpPr>
            <p:nvPr/>
          </p:nvSpPr>
          <p:spPr bwMode="auto">
            <a:xfrm>
              <a:off x="4632325" y="4503282"/>
              <a:ext cx="57150" cy="138113"/>
            </a:xfrm>
            <a:prstGeom prst="rect">
              <a:avLst/>
            </a:prstGeom>
            <a:noFill/>
            <a:ln>
              <a:noFill/>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1</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073" name="Rectangle 415"/>
            <p:cNvSpPr>
              <a:spLocks noChangeArrowheads="1"/>
            </p:cNvSpPr>
            <p:nvPr/>
          </p:nvSpPr>
          <p:spPr bwMode="auto">
            <a:xfrm>
              <a:off x="4681538" y="4503282"/>
              <a:ext cx="57150" cy="138113"/>
            </a:xfrm>
            <a:prstGeom prst="rect">
              <a:avLst/>
            </a:prstGeom>
            <a:noFill/>
            <a:ln>
              <a:noFill/>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1</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074" name="Rectangle 416"/>
            <p:cNvSpPr>
              <a:spLocks noChangeArrowheads="1"/>
            </p:cNvSpPr>
            <p:nvPr/>
          </p:nvSpPr>
          <p:spPr bwMode="auto">
            <a:xfrm>
              <a:off x="4321175" y="4614407"/>
              <a:ext cx="69850" cy="138113"/>
            </a:xfrm>
            <a:prstGeom prst="rect">
              <a:avLst/>
            </a:prstGeom>
            <a:noFill/>
            <a:ln>
              <a:noFill/>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P</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075" name="Rectangle 417"/>
            <p:cNvSpPr>
              <a:spLocks noChangeArrowheads="1"/>
            </p:cNvSpPr>
            <p:nvPr/>
          </p:nvSpPr>
          <p:spPr bwMode="auto">
            <a:xfrm>
              <a:off x="4383088" y="4614407"/>
              <a:ext cx="57150" cy="138113"/>
            </a:xfrm>
            <a:prstGeom prst="rect">
              <a:avLst/>
            </a:prstGeom>
            <a:noFill/>
            <a:ln>
              <a:noFill/>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4</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076" name="Rectangle 418"/>
            <p:cNvSpPr>
              <a:spLocks noChangeArrowheads="1"/>
            </p:cNvSpPr>
            <p:nvPr/>
          </p:nvSpPr>
          <p:spPr bwMode="auto">
            <a:xfrm>
              <a:off x="4432300" y="4614407"/>
              <a:ext cx="28575" cy="138113"/>
            </a:xfrm>
            <a:prstGeom prst="rect">
              <a:avLst/>
            </a:prstGeom>
            <a:noFill/>
            <a:ln>
              <a:noFill/>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077" name="Rectangle 419"/>
            <p:cNvSpPr>
              <a:spLocks noChangeArrowheads="1"/>
            </p:cNvSpPr>
            <p:nvPr/>
          </p:nvSpPr>
          <p:spPr bwMode="auto">
            <a:xfrm>
              <a:off x="4457700" y="4614407"/>
              <a:ext cx="57150" cy="138113"/>
            </a:xfrm>
            <a:prstGeom prst="rect">
              <a:avLst/>
            </a:prstGeom>
            <a:noFill/>
            <a:ln>
              <a:noFill/>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1</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078" name="Rectangle 420"/>
            <p:cNvSpPr>
              <a:spLocks noChangeArrowheads="1"/>
            </p:cNvSpPr>
            <p:nvPr/>
          </p:nvSpPr>
          <p:spPr bwMode="auto">
            <a:xfrm>
              <a:off x="4519613" y="4614407"/>
              <a:ext cx="31750" cy="138113"/>
            </a:xfrm>
            <a:prstGeom prst="rect">
              <a:avLst/>
            </a:prstGeom>
            <a:noFill/>
            <a:ln>
              <a:noFill/>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079" name="Rectangle 421"/>
            <p:cNvSpPr>
              <a:spLocks noChangeArrowheads="1"/>
            </p:cNvSpPr>
            <p:nvPr/>
          </p:nvSpPr>
          <p:spPr bwMode="auto">
            <a:xfrm>
              <a:off x="4545013" y="4614407"/>
              <a:ext cx="84138" cy="138113"/>
            </a:xfrm>
            <a:prstGeom prst="rect">
              <a:avLst/>
            </a:prstGeom>
            <a:noFill/>
            <a:ln>
              <a:noFill/>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A</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080" name="Rectangle 422"/>
            <p:cNvSpPr>
              <a:spLocks noChangeArrowheads="1"/>
            </p:cNvSpPr>
            <p:nvPr/>
          </p:nvSpPr>
          <p:spPr bwMode="auto">
            <a:xfrm>
              <a:off x="4632325" y="4614407"/>
              <a:ext cx="57150" cy="138113"/>
            </a:xfrm>
            <a:prstGeom prst="rect">
              <a:avLst/>
            </a:prstGeom>
            <a:noFill/>
            <a:ln>
              <a:noFill/>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1</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081" name="Rectangle 423"/>
            <p:cNvSpPr>
              <a:spLocks noChangeArrowheads="1"/>
            </p:cNvSpPr>
            <p:nvPr/>
          </p:nvSpPr>
          <p:spPr bwMode="auto">
            <a:xfrm>
              <a:off x="4681538" y="4614407"/>
              <a:ext cx="57150" cy="138113"/>
            </a:xfrm>
            <a:prstGeom prst="rect">
              <a:avLst/>
            </a:prstGeom>
            <a:noFill/>
            <a:ln>
              <a:noFill/>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2</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082" name="Rectangle 424"/>
            <p:cNvSpPr>
              <a:spLocks noChangeArrowheads="1"/>
            </p:cNvSpPr>
            <p:nvPr/>
          </p:nvSpPr>
          <p:spPr bwMode="auto">
            <a:xfrm>
              <a:off x="5747431" y="5043032"/>
              <a:ext cx="69850" cy="13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P</a:t>
              </a:r>
              <a:endParaRPr kumimoji="0" lang="en-US" alt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1083" name="Rectangle 425"/>
            <p:cNvSpPr>
              <a:spLocks noChangeArrowheads="1"/>
            </p:cNvSpPr>
            <p:nvPr/>
          </p:nvSpPr>
          <p:spPr bwMode="auto">
            <a:xfrm>
              <a:off x="4383088" y="4727120"/>
              <a:ext cx="57150" cy="138113"/>
            </a:xfrm>
            <a:prstGeom prst="rect">
              <a:avLst/>
            </a:prstGeom>
            <a:noFill/>
            <a:ln>
              <a:noFill/>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4</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084" name="Rectangle 426"/>
            <p:cNvSpPr>
              <a:spLocks noChangeArrowheads="1"/>
            </p:cNvSpPr>
            <p:nvPr/>
          </p:nvSpPr>
          <p:spPr bwMode="auto">
            <a:xfrm>
              <a:off x="4432300" y="4727120"/>
              <a:ext cx="28575" cy="138113"/>
            </a:xfrm>
            <a:prstGeom prst="rect">
              <a:avLst/>
            </a:prstGeom>
            <a:noFill/>
            <a:ln>
              <a:noFill/>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085" name="Rectangle 427"/>
            <p:cNvSpPr>
              <a:spLocks noChangeArrowheads="1"/>
            </p:cNvSpPr>
            <p:nvPr/>
          </p:nvSpPr>
          <p:spPr bwMode="auto">
            <a:xfrm>
              <a:off x="4457700" y="4727120"/>
              <a:ext cx="57150" cy="138113"/>
            </a:xfrm>
            <a:prstGeom prst="rect">
              <a:avLst/>
            </a:prstGeom>
            <a:noFill/>
            <a:ln>
              <a:noFill/>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0</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086" name="Rectangle 428"/>
            <p:cNvSpPr>
              <a:spLocks noChangeArrowheads="1"/>
            </p:cNvSpPr>
            <p:nvPr/>
          </p:nvSpPr>
          <p:spPr bwMode="auto">
            <a:xfrm>
              <a:off x="4519613" y="4727120"/>
              <a:ext cx="31750" cy="138113"/>
            </a:xfrm>
            <a:prstGeom prst="rect">
              <a:avLst/>
            </a:prstGeom>
            <a:noFill/>
            <a:ln>
              <a:noFill/>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087" name="Rectangle 429"/>
            <p:cNvSpPr>
              <a:spLocks noChangeArrowheads="1"/>
            </p:cNvSpPr>
            <p:nvPr/>
          </p:nvSpPr>
          <p:spPr bwMode="auto">
            <a:xfrm>
              <a:off x="4545013" y="4727120"/>
              <a:ext cx="84138" cy="138113"/>
            </a:xfrm>
            <a:prstGeom prst="rect">
              <a:avLst/>
            </a:prstGeom>
            <a:noFill/>
            <a:ln>
              <a:noFill/>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A</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088" name="Rectangle 430"/>
            <p:cNvSpPr>
              <a:spLocks noChangeArrowheads="1"/>
            </p:cNvSpPr>
            <p:nvPr/>
          </p:nvSpPr>
          <p:spPr bwMode="auto">
            <a:xfrm>
              <a:off x="4632325" y="4727120"/>
              <a:ext cx="57150" cy="138113"/>
            </a:xfrm>
            <a:prstGeom prst="rect">
              <a:avLst/>
            </a:prstGeom>
            <a:noFill/>
            <a:ln>
              <a:noFill/>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1</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089" name="Rectangle 431"/>
            <p:cNvSpPr>
              <a:spLocks noChangeArrowheads="1"/>
            </p:cNvSpPr>
            <p:nvPr/>
          </p:nvSpPr>
          <p:spPr bwMode="auto">
            <a:xfrm>
              <a:off x="4681538" y="4727120"/>
              <a:ext cx="57150" cy="138113"/>
            </a:xfrm>
            <a:prstGeom prst="rect">
              <a:avLst/>
            </a:prstGeom>
            <a:noFill/>
            <a:ln>
              <a:noFill/>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3</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090" name="Rectangle 432"/>
            <p:cNvSpPr>
              <a:spLocks noChangeArrowheads="1"/>
            </p:cNvSpPr>
            <p:nvPr/>
          </p:nvSpPr>
          <p:spPr bwMode="auto">
            <a:xfrm>
              <a:off x="4233863" y="5062082"/>
              <a:ext cx="69850" cy="138113"/>
            </a:xfrm>
            <a:prstGeom prst="rect">
              <a:avLst/>
            </a:prstGeom>
            <a:noFill/>
            <a:ln>
              <a:noFill/>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P</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091" name="Rectangle 433"/>
            <p:cNvSpPr>
              <a:spLocks noChangeArrowheads="1"/>
            </p:cNvSpPr>
            <p:nvPr/>
          </p:nvSpPr>
          <p:spPr bwMode="auto">
            <a:xfrm>
              <a:off x="4295775" y="5062082"/>
              <a:ext cx="57150" cy="138113"/>
            </a:xfrm>
            <a:prstGeom prst="rect">
              <a:avLst/>
            </a:prstGeom>
            <a:noFill/>
            <a:ln>
              <a:noFill/>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5</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092" name="Rectangle 434"/>
            <p:cNvSpPr>
              <a:spLocks noChangeArrowheads="1"/>
            </p:cNvSpPr>
            <p:nvPr/>
          </p:nvSpPr>
          <p:spPr bwMode="auto">
            <a:xfrm>
              <a:off x="4344988" y="5062082"/>
              <a:ext cx="28575" cy="138113"/>
            </a:xfrm>
            <a:prstGeom prst="rect">
              <a:avLst/>
            </a:prstGeom>
            <a:noFill/>
            <a:ln>
              <a:noFill/>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093" name="Rectangle 435"/>
            <p:cNvSpPr>
              <a:spLocks noChangeArrowheads="1"/>
            </p:cNvSpPr>
            <p:nvPr/>
          </p:nvSpPr>
          <p:spPr bwMode="auto">
            <a:xfrm>
              <a:off x="4370388" y="5062082"/>
              <a:ext cx="57150" cy="138113"/>
            </a:xfrm>
            <a:prstGeom prst="rect">
              <a:avLst/>
            </a:prstGeom>
            <a:noFill/>
            <a:ln>
              <a:noFill/>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7</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094" name="Rectangle 436"/>
            <p:cNvSpPr>
              <a:spLocks noChangeArrowheads="1"/>
            </p:cNvSpPr>
            <p:nvPr/>
          </p:nvSpPr>
          <p:spPr bwMode="auto">
            <a:xfrm>
              <a:off x="4432300" y="5062082"/>
              <a:ext cx="31750" cy="138113"/>
            </a:xfrm>
            <a:prstGeom prst="rect">
              <a:avLst/>
            </a:prstGeom>
            <a:noFill/>
            <a:ln>
              <a:noFill/>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095" name="Rectangle 437"/>
            <p:cNvSpPr>
              <a:spLocks noChangeArrowheads="1"/>
            </p:cNvSpPr>
            <p:nvPr/>
          </p:nvSpPr>
          <p:spPr bwMode="auto">
            <a:xfrm>
              <a:off x="4457700" y="5062082"/>
              <a:ext cx="76200" cy="138113"/>
            </a:xfrm>
            <a:prstGeom prst="rect">
              <a:avLst/>
            </a:prstGeom>
            <a:noFill/>
            <a:ln>
              <a:noFill/>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T</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096" name="Rectangle 438"/>
            <p:cNvSpPr>
              <a:spLocks noChangeArrowheads="1"/>
            </p:cNvSpPr>
            <p:nvPr/>
          </p:nvSpPr>
          <p:spPr bwMode="auto">
            <a:xfrm>
              <a:off x="4519613" y="5062082"/>
              <a:ext cx="84138" cy="138113"/>
            </a:xfrm>
            <a:prstGeom prst="rect">
              <a:avLst/>
            </a:prstGeom>
            <a:noFill/>
            <a:ln>
              <a:noFill/>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A</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097" name="Rectangle 439"/>
            <p:cNvSpPr>
              <a:spLocks noChangeArrowheads="1"/>
            </p:cNvSpPr>
            <p:nvPr/>
          </p:nvSpPr>
          <p:spPr bwMode="auto">
            <a:xfrm>
              <a:off x="4606925" y="5062082"/>
              <a:ext cx="57150" cy="138113"/>
            </a:xfrm>
            <a:prstGeom prst="rect">
              <a:avLst/>
            </a:prstGeom>
            <a:noFill/>
            <a:ln>
              <a:noFill/>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2</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098" name="Rectangle 440"/>
            <p:cNvSpPr>
              <a:spLocks noChangeArrowheads="1"/>
            </p:cNvSpPr>
            <p:nvPr/>
          </p:nvSpPr>
          <p:spPr bwMode="auto">
            <a:xfrm>
              <a:off x="4657725" y="5062082"/>
              <a:ext cx="28575" cy="138113"/>
            </a:xfrm>
            <a:prstGeom prst="rect">
              <a:avLst/>
            </a:prstGeom>
            <a:noFill/>
            <a:ln>
              <a:noFill/>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099" name="Rectangle 441"/>
            <p:cNvSpPr>
              <a:spLocks noChangeArrowheads="1"/>
            </p:cNvSpPr>
            <p:nvPr/>
          </p:nvSpPr>
          <p:spPr bwMode="auto">
            <a:xfrm>
              <a:off x="4681538" y="5062082"/>
              <a:ext cx="57150" cy="138113"/>
            </a:xfrm>
            <a:prstGeom prst="rect">
              <a:avLst/>
            </a:prstGeom>
            <a:noFill/>
            <a:ln>
              <a:noFill/>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2</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100" name="Rectangle 442"/>
            <p:cNvSpPr>
              <a:spLocks noChangeArrowheads="1"/>
            </p:cNvSpPr>
            <p:nvPr/>
          </p:nvSpPr>
          <p:spPr bwMode="auto">
            <a:xfrm>
              <a:off x="4233863" y="5174795"/>
              <a:ext cx="69850" cy="138113"/>
            </a:xfrm>
            <a:prstGeom prst="rect">
              <a:avLst/>
            </a:prstGeom>
            <a:noFill/>
            <a:ln>
              <a:noFill/>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P</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101" name="Rectangle 443"/>
            <p:cNvSpPr>
              <a:spLocks noChangeArrowheads="1"/>
            </p:cNvSpPr>
            <p:nvPr/>
          </p:nvSpPr>
          <p:spPr bwMode="auto">
            <a:xfrm>
              <a:off x="4295775" y="5174795"/>
              <a:ext cx="57150" cy="138113"/>
            </a:xfrm>
            <a:prstGeom prst="rect">
              <a:avLst/>
            </a:prstGeom>
            <a:noFill/>
            <a:ln>
              <a:noFill/>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5</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102" name="Rectangle 444"/>
            <p:cNvSpPr>
              <a:spLocks noChangeArrowheads="1"/>
            </p:cNvSpPr>
            <p:nvPr/>
          </p:nvSpPr>
          <p:spPr bwMode="auto">
            <a:xfrm>
              <a:off x="4344988" y="5174795"/>
              <a:ext cx="28575" cy="138113"/>
            </a:xfrm>
            <a:prstGeom prst="rect">
              <a:avLst/>
            </a:prstGeom>
            <a:noFill/>
            <a:ln>
              <a:noFill/>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103" name="Rectangle 445"/>
            <p:cNvSpPr>
              <a:spLocks noChangeArrowheads="1"/>
            </p:cNvSpPr>
            <p:nvPr/>
          </p:nvSpPr>
          <p:spPr bwMode="auto">
            <a:xfrm>
              <a:off x="4370388" y="5174795"/>
              <a:ext cx="57150" cy="138113"/>
            </a:xfrm>
            <a:prstGeom prst="rect">
              <a:avLst/>
            </a:prstGeom>
            <a:noFill/>
            <a:ln>
              <a:noFill/>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6</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104" name="Rectangle 446"/>
            <p:cNvSpPr>
              <a:spLocks noChangeArrowheads="1"/>
            </p:cNvSpPr>
            <p:nvPr/>
          </p:nvSpPr>
          <p:spPr bwMode="auto">
            <a:xfrm>
              <a:off x="4432300" y="5174795"/>
              <a:ext cx="31750" cy="138113"/>
            </a:xfrm>
            <a:prstGeom prst="rect">
              <a:avLst/>
            </a:prstGeom>
            <a:noFill/>
            <a:ln>
              <a:noFill/>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105" name="Rectangle 447"/>
            <p:cNvSpPr>
              <a:spLocks noChangeArrowheads="1"/>
            </p:cNvSpPr>
            <p:nvPr/>
          </p:nvSpPr>
          <p:spPr bwMode="auto">
            <a:xfrm>
              <a:off x="4457700" y="5174795"/>
              <a:ext cx="76200" cy="138113"/>
            </a:xfrm>
            <a:prstGeom prst="rect">
              <a:avLst/>
            </a:prstGeom>
            <a:noFill/>
            <a:ln>
              <a:noFill/>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T</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106" name="Rectangle 448"/>
            <p:cNvSpPr>
              <a:spLocks noChangeArrowheads="1"/>
            </p:cNvSpPr>
            <p:nvPr/>
          </p:nvSpPr>
          <p:spPr bwMode="auto">
            <a:xfrm>
              <a:off x="4519613" y="5174795"/>
              <a:ext cx="84138" cy="138113"/>
            </a:xfrm>
            <a:prstGeom prst="rect">
              <a:avLst/>
            </a:prstGeom>
            <a:noFill/>
            <a:ln>
              <a:noFill/>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A</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107" name="Rectangle 449"/>
            <p:cNvSpPr>
              <a:spLocks noChangeArrowheads="1"/>
            </p:cNvSpPr>
            <p:nvPr/>
          </p:nvSpPr>
          <p:spPr bwMode="auto">
            <a:xfrm>
              <a:off x="4606925" y="5174795"/>
              <a:ext cx="57150" cy="138113"/>
            </a:xfrm>
            <a:prstGeom prst="rect">
              <a:avLst/>
            </a:prstGeom>
            <a:noFill/>
            <a:ln>
              <a:noFill/>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2</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108" name="Rectangle 450"/>
            <p:cNvSpPr>
              <a:spLocks noChangeArrowheads="1"/>
            </p:cNvSpPr>
            <p:nvPr/>
          </p:nvSpPr>
          <p:spPr bwMode="auto">
            <a:xfrm>
              <a:off x="4657725" y="5174795"/>
              <a:ext cx="28575" cy="138113"/>
            </a:xfrm>
            <a:prstGeom prst="rect">
              <a:avLst/>
            </a:prstGeom>
            <a:noFill/>
            <a:ln>
              <a:noFill/>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109" name="Rectangle 451"/>
            <p:cNvSpPr>
              <a:spLocks noChangeArrowheads="1"/>
            </p:cNvSpPr>
            <p:nvPr/>
          </p:nvSpPr>
          <p:spPr bwMode="auto">
            <a:xfrm>
              <a:off x="4681538" y="5174795"/>
              <a:ext cx="57150" cy="138113"/>
            </a:xfrm>
            <a:prstGeom prst="rect">
              <a:avLst/>
            </a:prstGeom>
            <a:noFill/>
            <a:ln>
              <a:noFill/>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1</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110" name="Rectangle 452"/>
            <p:cNvSpPr>
              <a:spLocks noChangeArrowheads="1"/>
            </p:cNvSpPr>
            <p:nvPr/>
          </p:nvSpPr>
          <p:spPr bwMode="auto">
            <a:xfrm>
              <a:off x="4370388" y="5287507"/>
              <a:ext cx="69850" cy="138113"/>
            </a:xfrm>
            <a:prstGeom prst="rect">
              <a:avLst/>
            </a:prstGeom>
            <a:noFill/>
            <a:ln>
              <a:noFill/>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P</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111" name="Rectangle 453"/>
            <p:cNvSpPr>
              <a:spLocks noChangeArrowheads="1"/>
            </p:cNvSpPr>
            <p:nvPr/>
          </p:nvSpPr>
          <p:spPr bwMode="auto">
            <a:xfrm>
              <a:off x="4432300" y="5287507"/>
              <a:ext cx="57150" cy="138113"/>
            </a:xfrm>
            <a:prstGeom prst="rect">
              <a:avLst/>
            </a:prstGeom>
            <a:noFill/>
            <a:ln>
              <a:noFill/>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5</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112" name="Rectangle 454"/>
            <p:cNvSpPr>
              <a:spLocks noChangeArrowheads="1"/>
            </p:cNvSpPr>
            <p:nvPr/>
          </p:nvSpPr>
          <p:spPr bwMode="auto">
            <a:xfrm>
              <a:off x="4495800" y="5287507"/>
              <a:ext cx="28575" cy="138113"/>
            </a:xfrm>
            <a:prstGeom prst="rect">
              <a:avLst/>
            </a:prstGeom>
            <a:noFill/>
            <a:ln>
              <a:noFill/>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113" name="Rectangle 455"/>
            <p:cNvSpPr>
              <a:spLocks noChangeArrowheads="1"/>
            </p:cNvSpPr>
            <p:nvPr/>
          </p:nvSpPr>
          <p:spPr bwMode="auto">
            <a:xfrm>
              <a:off x="4519613" y="5287507"/>
              <a:ext cx="57150" cy="138113"/>
            </a:xfrm>
            <a:prstGeom prst="rect">
              <a:avLst/>
            </a:prstGeom>
            <a:noFill/>
            <a:ln>
              <a:noFill/>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5</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114" name="Rectangle 456"/>
            <p:cNvSpPr>
              <a:spLocks noChangeArrowheads="1"/>
            </p:cNvSpPr>
            <p:nvPr/>
          </p:nvSpPr>
          <p:spPr bwMode="auto">
            <a:xfrm>
              <a:off x="4570413" y="5287507"/>
              <a:ext cx="31750" cy="138113"/>
            </a:xfrm>
            <a:prstGeom prst="rect">
              <a:avLst/>
            </a:prstGeom>
            <a:noFill/>
            <a:ln>
              <a:noFill/>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115" name="Rectangle 457"/>
            <p:cNvSpPr>
              <a:spLocks noChangeArrowheads="1"/>
            </p:cNvSpPr>
            <p:nvPr/>
          </p:nvSpPr>
          <p:spPr bwMode="auto">
            <a:xfrm>
              <a:off x="4606925" y="5287507"/>
              <a:ext cx="84138" cy="138113"/>
            </a:xfrm>
            <a:prstGeom prst="rect">
              <a:avLst/>
            </a:prstGeom>
            <a:noFill/>
            <a:ln>
              <a:noFill/>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A</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116" name="Rectangle 458"/>
            <p:cNvSpPr>
              <a:spLocks noChangeArrowheads="1"/>
            </p:cNvSpPr>
            <p:nvPr/>
          </p:nvSpPr>
          <p:spPr bwMode="auto">
            <a:xfrm>
              <a:off x="4681538" y="5287507"/>
              <a:ext cx="57150" cy="138113"/>
            </a:xfrm>
            <a:prstGeom prst="rect">
              <a:avLst/>
            </a:prstGeom>
            <a:noFill/>
            <a:ln>
              <a:noFill/>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0</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117" name="Rectangle 459"/>
            <p:cNvSpPr>
              <a:spLocks noChangeArrowheads="1"/>
            </p:cNvSpPr>
            <p:nvPr/>
          </p:nvSpPr>
          <p:spPr bwMode="auto">
            <a:xfrm>
              <a:off x="4370388" y="5398632"/>
              <a:ext cx="69850" cy="138113"/>
            </a:xfrm>
            <a:prstGeom prst="rect">
              <a:avLst/>
            </a:prstGeom>
            <a:noFill/>
            <a:ln>
              <a:noFill/>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P</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118" name="Rectangle 460"/>
            <p:cNvSpPr>
              <a:spLocks noChangeArrowheads="1"/>
            </p:cNvSpPr>
            <p:nvPr/>
          </p:nvSpPr>
          <p:spPr bwMode="auto">
            <a:xfrm>
              <a:off x="4432300" y="5398632"/>
              <a:ext cx="57150" cy="138113"/>
            </a:xfrm>
            <a:prstGeom prst="rect">
              <a:avLst/>
            </a:prstGeom>
            <a:noFill/>
            <a:ln>
              <a:noFill/>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5</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119" name="Rectangle 461"/>
            <p:cNvSpPr>
              <a:spLocks noChangeArrowheads="1"/>
            </p:cNvSpPr>
            <p:nvPr/>
          </p:nvSpPr>
          <p:spPr bwMode="auto">
            <a:xfrm>
              <a:off x="4495800" y="5398632"/>
              <a:ext cx="28575" cy="138113"/>
            </a:xfrm>
            <a:prstGeom prst="rect">
              <a:avLst/>
            </a:prstGeom>
            <a:noFill/>
            <a:ln>
              <a:noFill/>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120" name="Rectangle 462"/>
            <p:cNvSpPr>
              <a:spLocks noChangeArrowheads="1"/>
            </p:cNvSpPr>
            <p:nvPr/>
          </p:nvSpPr>
          <p:spPr bwMode="auto">
            <a:xfrm>
              <a:off x="4519613" y="5398632"/>
              <a:ext cx="57150" cy="138113"/>
            </a:xfrm>
            <a:prstGeom prst="rect">
              <a:avLst/>
            </a:prstGeom>
            <a:noFill/>
            <a:ln>
              <a:noFill/>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4</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121" name="Rectangle 463"/>
            <p:cNvSpPr>
              <a:spLocks noChangeArrowheads="1"/>
            </p:cNvSpPr>
            <p:nvPr/>
          </p:nvSpPr>
          <p:spPr bwMode="auto">
            <a:xfrm>
              <a:off x="4570413" y="5398632"/>
              <a:ext cx="31750" cy="138113"/>
            </a:xfrm>
            <a:prstGeom prst="rect">
              <a:avLst/>
            </a:prstGeom>
            <a:noFill/>
            <a:ln>
              <a:noFill/>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122" name="Rectangle 464"/>
            <p:cNvSpPr>
              <a:spLocks noChangeArrowheads="1"/>
            </p:cNvSpPr>
            <p:nvPr/>
          </p:nvSpPr>
          <p:spPr bwMode="auto">
            <a:xfrm>
              <a:off x="4606925" y="5398632"/>
              <a:ext cx="84138" cy="138113"/>
            </a:xfrm>
            <a:prstGeom prst="rect">
              <a:avLst/>
            </a:prstGeom>
            <a:noFill/>
            <a:ln>
              <a:noFill/>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A</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123" name="Rectangle 465"/>
            <p:cNvSpPr>
              <a:spLocks noChangeArrowheads="1"/>
            </p:cNvSpPr>
            <p:nvPr/>
          </p:nvSpPr>
          <p:spPr bwMode="auto">
            <a:xfrm>
              <a:off x="4681538" y="5398632"/>
              <a:ext cx="57150" cy="138113"/>
            </a:xfrm>
            <a:prstGeom prst="rect">
              <a:avLst/>
            </a:prstGeom>
            <a:noFill/>
            <a:ln>
              <a:noFill/>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1</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124" name="Rectangle 466"/>
            <p:cNvSpPr>
              <a:spLocks noChangeArrowheads="1"/>
            </p:cNvSpPr>
            <p:nvPr/>
          </p:nvSpPr>
          <p:spPr bwMode="auto">
            <a:xfrm>
              <a:off x="4370388" y="5511345"/>
              <a:ext cx="69850" cy="138113"/>
            </a:xfrm>
            <a:prstGeom prst="rect">
              <a:avLst/>
            </a:prstGeom>
            <a:noFill/>
            <a:ln>
              <a:noFill/>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P</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125" name="Rectangle 467"/>
            <p:cNvSpPr>
              <a:spLocks noChangeArrowheads="1"/>
            </p:cNvSpPr>
            <p:nvPr/>
          </p:nvSpPr>
          <p:spPr bwMode="auto">
            <a:xfrm>
              <a:off x="4432300" y="5511345"/>
              <a:ext cx="57150" cy="138113"/>
            </a:xfrm>
            <a:prstGeom prst="rect">
              <a:avLst/>
            </a:prstGeom>
            <a:noFill/>
            <a:ln>
              <a:noFill/>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5</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126" name="Rectangle 468"/>
            <p:cNvSpPr>
              <a:spLocks noChangeArrowheads="1"/>
            </p:cNvSpPr>
            <p:nvPr/>
          </p:nvSpPr>
          <p:spPr bwMode="auto">
            <a:xfrm>
              <a:off x="4495800" y="5511345"/>
              <a:ext cx="28575" cy="138113"/>
            </a:xfrm>
            <a:prstGeom prst="rect">
              <a:avLst/>
            </a:prstGeom>
            <a:noFill/>
            <a:ln>
              <a:noFill/>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127" name="Rectangle 469"/>
            <p:cNvSpPr>
              <a:spLocks noChangeArrowheads="1"/>
            </p:cNvSpPr>
            <p:nvPr/>
          </p:nvSpPr>
          <p:spPr bwMode="auto">
            <a:xfrm>
              <a:off x="4519613" y="5511345"/>
              <a:ext cx="57150" cy="138113"/>
            </a:xfrm>
            <a:prstGeom prst="rect">
              <a:avLst/>
            </a:prstGeom>
            <a:noFill/>
            <a:ln>
              <a:noFill/>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3</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128" name="Rectangle 470"/>
            <p:cNvSpPr>
              <a:spLocks noChangeArrowheads="1"/>
            </p:cNvSpPr>
            <p:nvPr/>
          </p:nvSpPr>
          <p:spPr bwMode="auto">
            <a:xfrm>
              <a:off x="4570413" y="5511345"/>
              <a:ext cx="31750" cy="138113"/>
            </a:xfrm>
            <a:prstGeom prst="rect">
              <a:avLst/>
            </a:prstGeom>
            <a:noFill/>
            <a:ln>
              <a:noFill/>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129" name="Rectangle 471"/>
            <p:cNvSpPr>
              <a:spLocks noChangeArrowheads="1"/>
            </p:cNvSpPr>
            <p:nvPr/>
          </p:nvSpPr>
          <p:spPr bwMode="auto">
            <a:xfrm>
              <a:off x="4606925" y="5511345"/>
              <a:ext cx="84138" cy="138113"/>
            </a:xfrm>
            <a:prstGeom prst="rect">
              <a:avLst/>
            </a:prstGeom>
            <a:noFill/>
            <a:ln>
              <a:noFill/>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A</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130" name="Rectangle 472"/>
            <p:cNvSpPr>
              <a:spLocks noChangeArrowheads="1"/>
            </p:cNvSpPr>
            <p:nvPr/>
          </p:nvSpPr>
          <p:spPr bwMode="auto">
            <a:xfrm>
              <a:off x="4681538" y="5511345"/>
              <a:ext cx="57150" cy="138113"/>
            </a:xfrm>
            <a:prstGeom prst="rect">
              <a:avLst/>
            </a:prstGeom>
            <a:noFill/>
            <a:ln>
              <a:noFill/>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2</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131" name="Rectangle 473"/>
            <p:cNvSpPr>
              <a:spLocks noChangeArrowheads="1"/>
            </p:cNvSpPr>
            <p:nvPr/>
          </p:nvSpPr>
          <p:spPr bwMode="auto">
            <a:xfrm>
              <a:off x="4370388" y="5622470"/>
              <a:ext cx="69850" cy="138113"/>
            </a:xfrm>
            <a:prstGeom prst="rect">
              <a:avLst/>
            </a:prstGeom>
            <a:noFill/>
            <a:ln>
              <a:noFill/>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P</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132" name="Rectangle 474"/>
            <p:cNvSpPr>
              <a:spLocks noChangeArrowheads="1"/>
            </p:cNvSpPr>
            <p:nvPr/>
          </p:nvSpPr>
          <p:spPr bwMode="auto">
            <a:xfrm>
              <a:off x="4432300" y="5622470"/>
              <a:ext cx="57150" cy="138113"/>
            </a:xfrm>
            <a:prstGeom prst="rect">
              <a:avLst/>
            </a:prstGeom>
            <a:noFill/>
            <a:ln>
              <a:noFill/>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5</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133" name="Rectangle 475"/>
            <p:cNvSpPr>
              <a:spLocks noChangeArrowheads="1"/>
            </p:cNvSpPr>
            <p:nvPr/>
          </p:nvSpPr>
          <p:spPr bwMode="auto">
            <a:xfrm>
              <a:off x="4495800" y="5622470"/>
              <a:ext cx="28575" cy="138113"/>
            </a:xfrm>
            <a:prstGeom prst="rect">
              <a:avLst/>
            </a:prstGeom>
            <a:noFill/>
            <a:ln>
              <a:noFill/>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134" name="Rectangle 476"/>
            <p:cNvSpPr>
              <a:spLocks noChangeArrowheads="1"/>
            </p:cNvSpPr>
            <p:nvPr/>
          </p:nvSpPr>
          <p:spPr bwMode="auto">
            <a:xfrm>
              <a:off x="4519613" y="5622470"/>
              <a:ext cx="57150" cy="138113"/>
            </a:xfrm>
            <a:prstGeom prst="rect">
              <a:avLst/>
            </a:prstGeom>
            <a:noFill/>
            <a:ln>
              <a:noFill/>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2</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135" name="Rectangle 477"/>
            <p:cNvSpPr>
              <a:spLocks noChangeArrowheads="1"/>
            </p:cNvSpPr>
            <p:nvPr/>
          </p:nvSpPr>
          <p:spPr bwMode="auto">
            <a:xfrm>
              <a:off x="4570413" y="5622470"/>
              <a:ext cx="31750" cy="138113"/>
            </a:xfrm>
            <a:prstGeom prst="rect">
              <a:avLst/>
            </a:prstGeom>
            <a:noFill/>
            <a:ln>
              <a:noFill/>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136" name="Rectangle 478"/>
            <p:cNvSpPr>
              <a:spLocks noChangeArrowheads="1"/>
            </p:cNvSpPr>
            <p:nvPr/>
          </p:nvSpPr>
          <p:spPr bwMode="auto">
            <a:xfrm>
              <a:off x="4606925" y="5622470"/>
              <a:ext cx="84138" cy="138113"/>
            </a:xfrm>
            <a:prstGeom prst="rect">
              <a:avLst/>
            </a:prstGeom>
            <a:noFill/>
            <a:ln>
              <a:noFill/>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A</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137" name="Rectangle 479"/>
            <p:cNvSpPr>
              <a:spLocks noChangeArrowheads="1"/>
            </p:cNvSpPr>
            <p:nvPr/>
          </p:nvSpPr>
          <p:spPr bwMode="auto">
            <a:xfrm>
              <a:off x="4681538" y="5622470"/>
              <a:ext cx="57150" cy="138113"/>
            </a:xfrm>
            <a:prstGeom prst="rect">
              <a:avLst/>
            </a:prstGeom>
            <a:noFill/>
            <a:ln>
              <a:noFill/>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3</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138" name="Rectangle 480"/>
            <p:cNvSpPr>
              <a:spLocks noChangeArrowheads="1"/>
            </p:cNvSpPr>
            <p:nvPr/>
          </p:nvSpPr>
          <p:spPr bwMode="auto">
            <a:xfrm>
              <a:off x="4370388" y="5735182"/>
              <a:ext cx="69850" cy="138113"/>
            </a:xfrm>
            <a:prstGeom prst="rect">
              <a:avLst/>
            </a:prstGeom>
            <a:noFill/>
            <a:ln>
              <a:noFill/>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P</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139" name="Rectangle 481"/>
            <p:cNvSpPr>
              <a:spLocks noChangeArrowheads="1"/>
            </p:cNvSpPr>
            <p:nvPr/>
          </p:nvSpPr>
          <p:spPr bwMode="auto">
            <a:xfrm>
              <a:off x="4432300" y="5735182"/>
              <a:ext cx="57150" cy="138113"/>
            </a:xfrm>
            <a:prstGeom prst="rect">
              <a:avLst/>
            </a:prstGeom>
            <a:noFill/>
            <a:ln>
              <a:noFill/>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5</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140" name="Rectangle 482"/>
            <p:cNvSpPr>
              <a:spLocks noChangeArrowheads="1"/>
            </p:cNvSpPr>
            <p:nvPr/>
          </p:nvSpPr>
          <p:spPr bwMode="auto">
            <a:xfrm>
              <a:off x="4495800" y="5735182"/>
              <a:ext cx="28575" cy="138113"/>
            </a:xfrm>
            <a:prstGeom prst="rect">
              <a:avLst/>
            </a:prstGeom>
            <a:noFill/>
            <a:ln>
              <a:noFill/>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141" name="Rectangle 483"/>
            <p:cNvSpPr>
              <a:spLocks noChangeArrowheads="1"/>
            </p:cNvSpPr>
            <p:nvPr/>
          </p:nvSpPr>
          <p:spPr bwMode="auto">
            <a:xfrm>
              <a:off x="4519613" y="5735182"/>
              <a:ext cx="57150" cy="138113"/>
            </a:xfrm>
            <a:prstGeom prst="rect">
              <a:avLst/>
            </a:prstGeom>
            <a:noFill/>
            <a:ln>
              <a:noFill/>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1</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142" name="Rectangle 484"/>
            <p:cNvSpPr>
              <a:spLocks noChangeArrowheads="1"/>
            </p:cNvSpPr>
            <p:nvPr/>
          </p:nvSpPr>
          <p:spPr bwMode="auto">
            <a:xfrm>
              <a:off x="4570413" y="5735182"/>
              <a:ext cx="31750" cy="138113"/>
            </a:xfrm>
            <a:prstGeom prst="rect">
              <a:avLst/>
            </a:prstGeom>
            <a:noFill/>
            <a:ln>
              <a:noFill/>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143" name="Rectangle 485"/>
            <p:cNvSpPr>
              <a:spLocks noChangeArrowheads="1"/>
            </p:cNvSpPr>
            <p:nvPr/>
          </p:nvSpPr>
          <p:spPr bwMode="auto">
            <a:xfrm>
              <a:off x="4606925" y="5735182"/>
              <a:ext cx="84138" cy="138113"/>
            </a:xfrm>
            <a:prstGeom prst="rect">
              <a:avLst/>
            </a:prstGeom>
            <a:noFill/>
            <a:ln>
              <a:noFill/>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A</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144" name="Rectangle 486"/>
            <p:cNvSpPr>
              <a:spLocks noChangeArrowheads="1"/>
            </p:cNvSpPr>
            <p:nvPr/>
          </p:nvSpPr>
          <p:spPr bwMode="auto">
            <a:xfrm>
              <a:off x="4681538" y="5735182"/>
              <a:ext cx="57150" cy="138113"/>
            </a:xfrm>
            <a:prstGeom prst="rect">
              <a:avLst/>
            </a:prstGeom>
            <a:noFill/>
            <a:ln>
              <a:noFill/>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4</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145" name="Rectangle 487"/>
            <p:cNvSpPr>
              <a:spLocks noChangeArrowheads="1"/>
            </p:cNvSpPr>
            <p:nvPr/>
          </p:nvSpPr>
          <p:spPr bwMode="auto">
            <a:xfrm>
              <a:off x="4370388" y="5846307"/>
              <a:ext cx="69850" cy="138113"/>
            </a:xfrm>
            <a:prstGeom prst="rect">
              <a:avLst/>
            </a:prstGeom>
            <a:noFill/>
            <a:ln>
              <a:noFill/>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P</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146" name="Rectangle 488"/>
            <p:cNvSpPr>
              <a:spLocks noChangeArrowheads="1"/>
            </p:cNvSpPr>
            <p:nvPr/>
          </p:nvSpPr>
          <p:spPr bwMode="auto">
            <a:xfrm>
              <a:off x="4432300" y="5846307"/>
              <a:ext cx="57150" cy="138113"/>
            </a:xfrm>
            <a:prstGeom prst="rect">
              <a:avLst/>
            </a:prstGeom>
            <a:noFill/>
            <a:ln>
              <a:noFill/>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5</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147" name="Rectangle 489"/>
            <p:cNvSpPr>
              <a:spLocks noChangeArrowheads="1"/>
            </p:cNvSpPr>
            <p:nvPr/>
          </p:nvSpPr>
          <p:spPr bwMode="auto">
            <a:xfrm>
              <a:off x="4495800" y="5846307"/>
              <a:ext cx="28575" cy="138113"/>
            </a:xfrm>
            <a:prstGeom prst="rect">
              <a:avLst/>
            </a:prstGeom>
            <a:noFill/>
            <a:ln>
              <a:noFill/>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148" name="Rectangle 490"/>
            <p:cNvSpPr>
              <a:spLocks noChangeArrowheads="1"/>
            </p:cNvSpPr>
            <p:nvPr/>
          </p:nvSpPr>
          <p:spPr bwMode="auto">
            <a:xfrm>
              <a:off x="4519613" y="5846307"/>
              <a:ext cx="57150" cy="138113"/>
            </a:xfrm>
            <a:prstGeom prst="rect">
              <a:avLst/>
            </a:prstGeom>
            <a:noFill/>
            <a:ln>
              <a:noFill/>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0</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149" name="Rectangle 491"/>
            <p:cNvSpPr>
              <a:spLocks noChangeArrowheads="1"/>
            </p:cNvSpPr>
            <p:nvPr/>
          </p:nvSpPr>
          <p:spPr bwMode="auto">
            <a:xfrm>
              <a:off x="4570413" y="5846307"/>
              <a:ext cx="31750" cy="138113"/>
            </a:xfrm>
            <a:prstGeom prst="rect">
              <a:avLst/>
            </a:prstGeom>
            <a:noFill/>
            <a:ln>
              <a:noFill/>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150" name="Rectangle 492"/>
            <p:cNvSpPr>
              <a:spLocks noChangeArrowheads="1"/>
            </p:cNvSpPr>
            <p:nvPr/>
          </p:nvSpPr>
          <p:spPr bwMode="auto">
            <a:xfrm>
              <a:off x="4606925" y="5846307"/>
              <a:ext cx="84138" cy="138113"/>
            </a:xfrm>
            <a:prstGeom prst="rect">
              <a:avLst/>
            </a:prstGeom>
            <a:noFill/>
            <a:ln>
              <a:noFill/>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A</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151" name="Rectangle 493"/>
            <p:cNvSpPr>
              <a:spLocks noChangeArrowheads="1"/>
            </p:cNvSpPr>
            <p:nvPr/>
          </p:nvSpPr>
          <p:spPr bwMode="auto">
            <a:xfrm>
              <a:off x="4681538" y="5846307"/>
              <a:ext cx="57150" cy="138113"/>
            </a:xfrm>
            <a:prstGeom prst="rect">
              <a:avLst/>
            </a:prstGeom>
            <a:noFill/>
            <a:ln>
              <a:noFill/>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5</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152" name="Line 494"/>
            <p:cNvSpPr>
              <a:spLocks noChangeShapeType="1"/>
            </p:cNvSpPr>
            <p:nvPr/>
          </p:nvSpPr>
          <p:spPr bwMode="auto">
            <a:xfrm>
              <a:off x="5081588" y="4714420"/>
              <a:ext cx="198438" cy="0"/>
            </a:xfrm>
            <a:prstGeom prst="line">
              <a:avLst/>
            </a:prstGeom>
            <a:noFill/>
            <a:ln w="12700">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1153" name="Freeform 495"/>
            <p:cNvSpPr>
              <a:spLocks/>
            </p:cNvSpPr>
            <p:nvPr/>
          </p:nvSpPr>
          <p:spPr bwMode="auto">
            <a:xfrm>
              <a:off x="5267325" y="4689020"/>
              <a:ext cx="74613" cy="61913"/>
            </a:xfrm>
            <a:custGeom>
              <a:avLst/>
              <a:gdLst>
                <a:gd name="T0" fmla="*/ 8 w 47"/>
                <a:gd name="T1" fmla="*/ 16 h 39"/>
                <a:gd name="T2" fmla="*/ 0 w 47"/>
                <a:gd name="T3" fmla="*/ 0 h 39"/>
                <a:gd name="T4" fmla="*/ 47 w 47"/>
                <a:gd name="T5" fmla="*/ 16 h 39"/>
                <a:gd name="T6" fmla="*/ 0 w 47"/>
                <a:gd name="T7" fmla="*/ 39 h 39"/>
                <a:gd name="T8" fmla="*/ 8 w 47"/>
                <a:gd name="T9" fmla="*/ 16 h 39"/>
              </a:gdLst>
              <a:ahLst/>
              <a:cxnLst>
                <a:cxn ang="0">
                  <a:pos x="T0" y="T1"/>
                </a:cxn>
                <a:cxn ang="0">
                  <a:pos x="T2" y="T3"/>
                </a:cxn>
                <a:cxn ang="0">
                  <a:pos x="T4" y="T5"/>
                </a:cxn>
                <a:cxn ang="0">
                  <a:pos x="T6" y="T7"/>
                </a:cxn>
                <a:cxn ang="0">
                  <a:pos x="T8" y="T9"/>
                </a:cxn>
              </a:cxnLst>
              <a:rect l="0" t="0" r="r" b="b"/>
              <a:pathLst>
                <a:path w="47" h="39">
                  <a:moveTo>
                    <a:pt x="8" y="16"/>
                  </a:moveTo>
                  <a:lnTo>
                    <a:pt x="0" y="0"/>
                  </a:lnTo>
                  <a:lnTo>
                    <a:pt x="47" y="16"/>
                  </a:lnTo>
                  <a:lnTo>
                    <a:pt x="0" y="39"/>
                  </a:lnTo>
                  <a:lnTo>
                    <a:pt x="8" y="16"/>
                  </a:lnTo>
                  <a:close/>
                </a:path>
              </a:pathLst>
            </a:custGeom>
            <a:solidFill>
              <a:schemeClr val="bg1"/>
            </a:solidFill>
            <a:ln>
              <a:solidFill>
                <a:schemeClr val="bg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1154" name="Line 496"/>
            <p:cNvSpPr>
              <a:spLocks noChangeShapeType="1"/>
            </p:cNvSpPr>
            <p:nvPr/>
          </p:nvSpPr>
          <p:spPr bwMode="auto">
            <a:xfrm>
              <a:off x="5081588" y="4825545"/>
              <a:ext cx="198438" cy="0"/>
            </a:xfrm>
            <a:prstGeom prst="line">
              <a:avLst/>
            </a:prstGeom>
            <a:noFill/>
            <a:ln w="12700">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1155" name="Freeform 497"/>
            <p:cNvSpPr>
              <a:spLocks/>
            </p:cNvSpPr>
            <p:nvPr/>
          </p:nvSpPr>
          <p:spPr bwMode="auto">
            <a:xfrm>
              <a:off x="5267325" y="4801732"/>
              <a:ext cx="74613" cy="61913"/>
            </a:xfrm>
            <a:custGeom>
              <a:avLst/>
              <a:gdLst>
                <a:gd name="T0" fmla="*/ 8 w 47"/>
                <a:gd name="T1" fmla="*/ 15 h 39"/>
                <a:gd name="T2" fmla="*/ 0 w 47"/>
                <a:gd name="T3" fmla="*/ 0 h 39"/>
                <a:gd name="T4" fmla="*/ 47 w 47"/>
                <a:gd name="T5" fmla="*/ 15 h 39"/>
                <a:gd name="T6" fmla="*/ 0 w 47"/>
                <a:gd name="T7" fmla="*/ 39 h 39"/>
                <a:gd name="T8" fmla="*/ 8 w 47"/>
                <a:gd name="T9" fmla="*/ 15 h 39"/>
              </a:gdLst>
              <a:ahLst/>
              <a:cxnLst>
                <a:cxn ang="0">
                  <a:pos x="T0" y="T1"/>
                </a:cxn>
                <a:cxn ang="0">
                  <a:pos x="T2" y="T3"/>
                </a:cxn>
                <a:cxn ang="0">
                  <a:pos x="T4" y="T5"/>
                </a:cxn>
                <a:cxn ang="0">
                  <a:pos x="T6" y="T7"/>
                </a:cxn>
                <a:cxn ang="0">
                  <a:pos x="T8" y="T9"/>
                </a:cxn>
              </a:cxnLst>
              <a:rect l="0" t="0" r="r" b="b"/>
              <a:pathLst>
                <a:path w="47" h="39">
                  <a:moveTo>
                    <a:pt x="8" y="15"/>
                  </a:moveTo>
                  <a:lnTo>
                    <a:pt x="0" y="0"/>
                  </a:lnTo>
                  <a:lnTo>
                    <a:pt x="47" y="15"/>
                  </a:lnTo>
                  <a:lnTo>
                    <a:pt x="0" y="39"/>
                  </a:lnTo>
                  <a:lnTo>
                    <a:pt x="8" y="15"/>
                  </a:lnTo>
                  <a:close/>
                </a:path>
              </a:pathLst>
            </a:custGeom>
            <a:solidFill>
              <a:schemeClr val="bg1"/>
            </a:solidFill>
            <a:ln>
              <a:solidFill>
                <a:schemeClr val="bg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1156" name="Line 498"/>
            <p:cNvSpPr>
              <a:spLocks noChangeShapeType="1"/>
            </p:cNvSpPr>
            <p:nvPr/>
          </p:nvSpPr>
          <p:spPr bwMode="auto">
            <a:xfrm>
              <a:off x="5081588" y="4041320"/>
              <a:ext cx="198438" cy="0"/>
            </a:xfrm>
            <a:prstGeom prst="line">
              <a:avLst/>
            </a:prstGeom>
            <a:noFill/>
            <a:ln w="12700">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1157" name="Freeform 499"/>
            <p:cNvSpPr>
              <a:spLocks/>
            </p:cNvSpPr>
            <p:nvPr/>
          </p:nvSpPr>
          <p:spPr bwMode="auto">
            <a:xfrm>
              <a:off x="5267325" y="4017507"/>
              <a:ext cx="74613" cy="61913"/>
            </a:xfrm>
            <a:custGeom>
              <a:avLst/>
              <a:gdLst>
                <a:gd name="T0" fmla="*/ 8 w 47"/>
                <a:gd name="T1" fmla="*/ 15 h 39"/>
                <a:gd name="T2" fmla="*/ 0 w 47"/>
                <a:gd name="T3" fmla="*/ 0 h 39"/>
                <a:gd name="T4" fmla="*/ 47 w 47"/>
                <a:gd name="T5" fmla="*/ 15 h 39"/>
                <a:gd name="T6" fmla="*/ 0 w 47"/>
                <a:gd name="T7" fmla="*/ 39 h 39"/>
                <a:gd name="T8" fmla="*/ 8 w 47"/>
                <a:gd name="T9" fmla="*/ 15 h 39"/>
              </a:gdLst>
              <a:ahLst/>
              <a:cxnLst>
                <a:cxn ang="0">
                  <a:pos x="T0" y="T1"/>
                </a:cxn>
                <a:cxn ang="0">
                  <a:pos x="T2" y="T3"/>
                </a:cxn>
                <a:cxn ang="0">
                  <a:pos x="T4" y="T5"/>
                </a:cxn>
                <a:cxn ang="0">
                  <a:pos x="T6" y="T7"/>
                </a:cxn>
                <a:cxn ang="0">
                  <a:pos x="T8" y="T9"/>
                </a:cxn>
              </a:cxnLst>
              <a:rect l="0" t="0" r="r" b="b"/>
              <a:pathLst>
                <a:path w="47" h="39">
                  <a:moveTo>
                    <a:pt x="8" y="15"/>
                  </a:moveTo>
                  <a:lnTo>
                    <a:pt x="0" y="0"/>
                  </a:lnTo>
                  <a:lnTo>
                    <a:pt x="47" y="15"/>
                  </a:lnTo>
                  <a:lnTo>
                    <a:pt x="0" y="39"/>
                  </a:lnTo>
                  <a:lnTo>
                    <a:pt x="8" y="15"/>
                  </a:lnTo>
                  <a:close/>
                </a:path>
              </a:pathLst>
            </a:custGeom>
            <a:solidFill>
              <a:schemeClr val="bg1"/>
            </a:solidFill>
            <a:ln>
              <a:solidFill>
                <a:schemeClr val="bg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1158" name="Line 500"/>
            <p:cNvSpPr>
              <a:spLocks noChangeShapeType="1"/>
            </p:cNvSpPr>
            <p:nvPr/>
          </p:nvSpPr>
          <p:spPr bwMode="auto">
            <a:xfrm>
              <a:off x="5081588" y="4154032"/>
              <a:ext cx="198438" cy="0"/>
            </a:xfrm>
            <a:prstGeom prst="line">
              <a:avLst/>
            </a:prstGeom>
            <a:noFill/>
            <a:ln w="12700">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1159" name="Freeform 501"/>
            <p:cNvSpPr>
              <a:spLocks/>
            </p:cNvSpPr>
            <p:nvPr/>
          </p:nvSpPr>
          <p:spPr bwMode="auto">
            <a:xfrm>
              <a:off x="5267325" y="4128632"/>
              <a:ext cx="74613" cy="63500"/>
            </a:xfrm>
            <a:custGeom>
              <a:avLst/>
              <a:gdLst>
                <a:gd name="T0" fmla="*/ 8 w 47"/>
                <a:gd name="T1" fmla="*/ 16 h 40"/>
                <a:gd name="T2" fmla="*/ 0 w 47"/>
                <a:gd name="T3" fmla="*/ 0 h 40"/>
                <a:gd name="T4" fmla="*/ 47 w 47"/>
                <a:gd name="T5" fmla="*/ 16 h 40"/>
                <a:gd name="T6" fmla="*/ 0 w 47"/>
                <a:gd name="T7" fmla="*/ 40 h 40"/>
                <a:gd name="T8" fmla="*/ 8 w 47"/>
                <a:gd name="T9" fmla="*/ 16 h 40"/>
              </a:gdLst>
              <a:ahLst/>
              <a:cxnLst>
                <a:cxn ang="0">
                  <a:pos x="T0" y="T1"/>
                </a:cxn>
                <a:cxn ang="0">
                  <a:pos x="T2" y="T3"/>
                </a:cxn>
                <a:cxn ang="0">
                  <a:pos x="T4" y="T5"/>
                </a:cxn>
                <a:cxn ang="0">
                  <a:pos x="T6" y="T7"/>
                </a:cxn>
                <a:cxn ang="0">
                  <a:pos x="T8" y="T9"/>
                </a:cxn>
              </a:cxnLst>
              <a:rect l="0" t="0" r="r" b="b"/>
              <a:pathLst>
                <a:path w="47" h="40">
                  <a:moveTo>
                    <a:pt x="8" y="16"/>
                  </a:moveTo>
                  <a:lnTo>
                    <a:pt x="0" y="0"/>
                  </a:lnTo>
                  <a:lnTo>
                    <a:pt x="47" y="16"/>
                  </a:lnTo>
                  <a:lnTo>
                    <a:pt x="0" y="40"/>
                  </a:lnTo>
                  <a:lnTo>
                    <a:pt x="8" y="16"/>
                  </a:lnTo>
                  <a:close/>
                </a:path>
              </a:pathLst>
            </a:custGeom>
            <a:solidFill>
              <a:schemeClr val="bg1"/>
            </a:solidFill>
            <a:ln>
              <a:solidFill>
                <a:schemeClr val="bg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1160" name="Rectangle 502"/>
            <p:cNvSpPr>
              <a:spLocks noChangeArrowheads="1"/>
            </p:cNvSpPr>
            <p:nvPr/>
          </p:nvSpPr>
          <p:spPr bwMode="auto">
            <a:xfrm>
              <a:off x="5367338" y="1752145"/>
              <a:ext cx="673100" cy="422275"/>
            </a:xfrm>
            <a:prstGeom prst="rect">
              <a:avLst/>
            </a:prstGeom>
            <a:solidFill>
              <a:srgbClr val="FF0000"/>
            </a:solidFill>
            <a:ln>
              <a:noFill/>
            </a:ln>
            <a:scene3d>
              <a:camera prst="orthographicFront"/>
              <a:lightRig rig="threePt" dir="t"/>
            </a:scene3d>
            <a:sp3d>
              <a:bevelT prst="angle"/>
            </a:sp3d>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1161" name="Rectangle 503"/>
            <p:cNvSpPr>
              <a:spLocks noChangeArrowheads="1"/>
            </p:cNvSpPr>
            <p:nvPr/>
          </p:nvSpPr>
          <p:spPr bwMode="auto">
            <a:xfrm>
              <a:off x="5373688" y="1758495"/>
              <a:ext cx="660400" cy="409575"/>
            </a:xfrm>
            <a:prstGeom prst="rect">
              <a:avLst/>
            </a:prstGeom>
            <a:noFill/>
            <a:ln w="12700">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1162" name="Rectangle 504"/>
            <p:cNvSpPr>
              <a:spLocks noChangeArrowheads="1"/>
            </p:cNvSpPr>
            <p:nvPr/>
          </p:nvSpPr>
          <p:spPr bwMode="auto">
            <a:xfrm>
              <a:off x="5367338" y="5100182"/>
              <a:ext cx="673100" cy="223838"/>
            </a:xfrm>
            <a:prstGeom prst="rect">
              <a:avLst/>
            </a:prstGeom>
            <a:solidFill>
              <a:srgbClr val="FF0000"/>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1163" name="Rectangle 505"/>
            <p:cNvSpPr>
              <a:spLocks noChangeArrowheads="1"/>
            </p:cNvSpPr>
            <p:nvPr/>
          </p:nvSpPr>
          <p:spPr bwMode="auto">
            <a:xfrm>
              <a:off x="5373688" y="5106532"/>
              <a:ext cx="660400" cy="211138"/>
            </a:xfrm>
            <a:prstGeom prst="rect">
              <a:avLst/>
            </a:prstGeom>
            <a:noFill/>
            <a:ln w="12700">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1164" name="Rectangle 506"/>
            <p:cNvSpPr>
              <a:spLocks noChangeArrowheads="1"/>
            </p:cNvSpPr>
            <p:nvPr/>
          </p:nvSpPr>
          <p:spPr bwMode="auto">
            <a:xfrm>
              <a:off x="5367338" y="2212520"/>
              <a:ext cx="673100" cy="385763"/>
            </a:xfrm>
            <a:prstGeom prst="rect">
              <a:avLst/>
            </a:prstGeom>
            <a:solidFill>
              <a:srgbClr val="FF99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1165" name="Rectangle 507"/>
            <p:cNvSpPr>
              <a:spLocks noChangeArrowheads="1"/>
            </p:cNvSpPr>
            <p:nvPr/>
          </p:nvSpPr>
          <p:spPr bwMode="auto">
            <a:xfrm>
              <a:off x="5373688" y="2218870"/>
              <a:ext cx="660400" cy="373063"/>
            </a:xfrm>
            <a:prstGeom prst="rect">
              <a:avLst/>
            </a:prstGeom>
            <a:noFill/>
            <a:ln w="12700">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1166" name="Rectangle 508"/>
            <p:cNvSpPr>
              <a:spLocks noChangeArrowheads="1"/>
            </p:cNvSpPr>
            <p:nvPr/>
          </p:nvSpPr>
          <p:spPr bwMode="auto">
            <a:xfrm>
              <a:off x="5541963" y="2312532"/>
              <a:ext cx="57150" cy="1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e</a:t>
              </a:r>
              <a:endParaRPr kumimoji="0" lang="en-US" alt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1167" name="Rectangle 509"/>
            <p:cNvSpPr>
              <a:spLocks noChangeArrowheads="1"/>
            </p:cNvSpPr>
            <p:nvPr/>
          </p:nvSpPr>
          <p:spPr bwMode="auto">
            <a:xfrm>
              <a:off x="5591175" y="2312532"/>
              <a:ext cx="93663" cy="1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U</a:t>
              </a:r>
              <a:endParaRPr kumimoji="0" lang="en-US" alt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1168" name="Rectangle 510"/>
            <p:cNvSpPr>
              <a:spLocks noChangeArrowheads="1"/>
            </p:cNvSpPr>
            <p:nvPr/>
          </p:nvSpPr>
          <p:spPr bwMode="auto">
            <a:xfrm>
              <a:off x="5691188" y="2312532"/>
              <a:ext cx="69850" cy="1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S</a:t>
              </a:r>
              <a:endParaRPr kumimoji="0" lang="en-US" alt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1169" name="Rectangle 511"/>
            <p:cNvSpPr>
              <a:spLocks noChangeArrowheads="1"/>
            </p:cNvSpPr>
            <p:nvPr/>
          </p:nvSpPr>
          <p:spPr bwMode="auto">
            <a:xfrm>
              <a:off x="5753100" y="2312532"/>
              <a:ext cx="93663" cy="1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C</a:t>
              </a:r>
              <a:endParaRPr kumimoji="0" lang="en-US" alt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1170" name="Rectangle 512"/>
            <p:cNvSpPr>
              <a:spLocks noChangeArrowheads="1"/>
            </p:cNvSpPr>
            <p:nvPr/>
          </p:nvSpPr>
          <p:spPr bwMode="auto">
            <a:xfrm>
              <a:off x="5840413" y="2312532"/>
              <a:ext cx="49213" cy="1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I</a:t>
              </a:r>
              <a:endParaRPr kumimoji="0" lang="en-US" alt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1171" name="Rectangle 513"/>
            <p:cNvSpPr>
              <a:spLocks noChangeArrowheads="1"/>
            </p:cNvSpPr>
            <p:nvPr/>
          </p:nvSpPr>
          <p:spPr bwMode="auto">
            <a:xfrm>
              <a:off x="8034338" y="582157"/>
              <a:ext cx="69850" cy="13811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P</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172" name="Rectangle 514"/>
            <p:cNvSpPr>
              <a:spLocks noChangeArrowheads="1"/>
            </p:cNvSpPr>
            <p:nvPr/>
          </p:nvSpPr>
          <p:spPr bwMode="auto">
            <a:xfrm>
              <a:off x="8096250" y="582157"/>
              <a:ext cx="57150" cy="13811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6</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173" name="Rectangle 515"/>
            <p:cNvSpPr>
              <a:spLocks noChangeArrowheads="1"/>
            </p:cNvSpPr>
            <p:nvPr/>
          </p:nvSpPr>
          <p:spPr bwMode="auto">
            <a:xfrm>
              <a:off x="8158163" y="582157"/>
              <a:ext cx="28575" cy="13811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174" name="Rectangle 516"/>
            <p:cNvSpPr>
              <a:spLocks noChangeArrowheads="1"/>
            </p:cNvSpPr>
            <p:nvPr/>
          </p:nvSpPr>
          <p:spPr bwMode="auto">
            <a:xfrm>
              <a:off x="8183563" y="582157"/>
              <a:ext cx="57150" cy="13811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7</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175" name="Rectangle 517"/>
            <p:cNvSpPr>
              <a:spLocks noChangeArrowheads="1"/>
            </p:cNvSpPr>
            <p:nvPr/>
          </p:nvSpPr>
          <p:spPr bwMode="auto">
            <a:xfrm>
              <a:off x="8245475" y="582157"/>
              <a:ext cx="31750" cy="13811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176" name="Rectangle 518"/>
            <p:cNvSpPr>
              <a:spLocks noChangeArrowheads="1"/>
            </p:cNvSpPr>
            <p:nvPr/>
          </p:nvSpPr>
          <p:spPr bwMode="auto">
            <a:xfrm>
              <a:off x="8270875" y="582157"/>
              <a:ext cx="76200" cy="13811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T</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177" name="Rectangle 519"/>
            <p:cNvSpPr>
              <a:spLocks noChangeArrowheads="1"/>
            </p:cNvSpPr>
            <p:nvPr/>
          </p:nvSpPr>
          <p:spPr bwMode="auto">
            <a:xfrm>
              <a:off x="8332788" y="582157"/>
              <a:ext cx="84138" cy="13811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A</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178" name="Rectangle 520"/>
            <p:cNvSpPr>
              <a:spLocks noChangeArrowheads="1"/>
            </p:cNvSpPr>
            <p:nvPr/>
          </p:nvSpPr>
          <p:spPr bwMode="auto">
            <a:xfrm>
              <a:off x="8420100" y="582157"/>
              <a:ext cx="57150" cy="13811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2</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179" name="Rectangle 521"/>
            <p:cNvSpPr>
              <a:spLocks noChangeArrowheads="1"/>
            </p:cNvSpPr>
            <p:nvPr/>
          </p:nvSpPr>
          <p:spPr bwMode="auto">
            <a:xfrm>
              <a:off x="8470900" y="582157"/>
              <a:ext cx="28575" cy="13811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180" name="Rectangle 522"/>
            <p:cNvSpPr>
              <a:spLocks noChangeArrowheads="1"/>
            </p:cNvSpPr>
            <p:nvPr/>
          </p:nvSpPr>
          <p:spPr bwMode="auto">
            <a:xfrm>
              <a:off x="8494713" y="582157"/>
              <a:ext cx="57150" cy="13811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4</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181" name="Rectangle 523"/>
            <p:cNvSpPr>
              <a:spLocks noChangeArrowheads="1"/>
            </p:cNvSpPr>
            <p:nvPr/>
          </p:nvSpPr>
          <p:spPr bwMode="auto">
            <a:xfrm>
              <a:off x="8558213" y="582157"/>
              <a:ext cx="31750" cy="13811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182" name="Rectangle 524"/>
            <p:cNvSpPr>
              <a:spLocks noChangeArrowheads="1"/>
            </p:cNvSpPr>
            <p:nvPr/>
          </p:nvSpPr>
          <p:spPr bwMode="auto">
            <a:xfrm>
              <a:off x="8582025" y="582157"/>
              <a:ext cx="28575" cy="13811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 </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183" name="Rectangle 525"/>
            <p:cNvSpPr>
              <a:spLocks noChangeArrowheads="1"/>
            </p:cNvSpPr>
            <p:nvPr/>
          </p:nvSpPr>
          <p:spPr bwMode="auto">
            <a:xfrm>
              <a:off x="8620125" y="582157"/>
              <a:ext cx="31750" cy="13811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184" name="Rectangle 526"/>
            <p:cNvSpPr>
              <a:spLocks noChangeArrowheads="1"/>
            </p:cNvSpPr>
            <p:nvPr/>
          </p:nvSpPr>
          <p:spPr bwMode="auto">
            <a:xfrm>
              <a:off x="8645525" y="582157"/>
              <a:ext cx="84138" cy="13811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U</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185" name="Rectangle 527"/>
            <p:cNvSpPr>
              <a:spLocks noChangeArrowheads="1"/>
            </p:cNvSpPr>
            <p:nvPr/>
          </p:nvSpPr>
          <p:spPr bwMode="auto">
            <a:xfrm>
              <a:off x="8732838" y="582157"/>
              <a:ext cx="84138" cy="13811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C</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186" name="Rectangle 528"/>
            <p:cNvSpPr>
              <a:spLocks noChangeArrowheads="1"/>
            </p:cNvSpPr>
            <p:nvPr/>
          </p:nvSpPr>
          <p:spPr bwMode="auto">
            <a:xfrm>
              <a:off x="8807450" y="582157"/>
              <a:ext cx="76200" cy="13811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B</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187" name="Rectangle 529"/>
            <p:cNvSpPr>
              <a:spLocks noChangeArrowheads="1"/>
            </p:cNvSpPr>
            <p:nvPr/>
          </p:nvSpPr>
          <p:spPr bwMode="auto">
            <a:xfrm>
              <a:off x="8882063" y="582157"/>
              <a:ext cx="57150" cy="13811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3</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188" name="Rectangle 530"/>
            <p:cNvSpPr>
              <a:spLocks noChangeArrowheads="1"/>
            </p:cNvSpPr>
            <p:nvPr/>
          </p:nvSpPr>
          <p:spPr bwMode="auto">
            <a:xfrm>
              <a:off x="8931275" y="582157"/>
              <a:ext cx="63500" cy="13811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S</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189" name="Rectangle 531"/>
            <p:cNvSpPr>
              <a:spLocks noChangeArrowheads="1"/>
            </p:cNvSpPr>
            <p:nvPr/>
          </p:nvSpPr>
          <p:spPr bwMode="auto">
            <a:xfrm>
              <a:off x="8993188" y="582157"/>
              <a:ext cx="84138" cy="13811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C</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190" name="Rectangle 532"/>
            <p:cNvSpPr>
              <a:spLocks noChangeArrowheads="1"/>
            </p:cNvSpPr>
            <p:nvPr/>
          </p:nvSpPr>
          <p:spPr bwMode="auto">
            <a:xfrm>
              <a:off x="9067800" y="582157"/>
              <a:ext cx="76200" cy="13811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L</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191" name="Rectangle 533"/>
            <p:cNvSpPr>
              <a:spLocks noChangeArrowheads="1"/>
            </p:cNvSpPr>
            <p:nvPr/>
          </p:nvSpPr>
          <p:spPr bwMode="auto">
            <a:xfrm>
              <a:off x="8034338" y="693282"/>
              <a:ext cx="69850" cy="13811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P</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192" name="Rectangle 534"/>
            <p:cNvSpPr>
              <a:spLocks noChangeArrowheads="1"/>
            </p:cNvSpPr>
            <p:nvPr/>
          </p:nvSpPr>
          <p:spPr bwMode="auto">
            <a:xfrm>
              <a:off x="8096250" y="693282"/>
              <a:ext cx="57150" cy="13811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6</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193" name="Rectangle 535"/>
            <p:cNvSpPr>
              <a:spLocks noChangeArrowheads="1"/>
            </p:cNvSpPr>
            <p:nvPr/>
          </p:nvSpPr>
          <p:spPr bwMode="auto">
            <a:xfrm>
              <a:off x="8158163" y="693282"/>
              <a:ext cx="28575" cy="13811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194" name="Rectangle 536"/>
            <p:cNvSpPr>
              <a:spLocks noChangeArrowheads="1"/>
            </p:cNvSpPr>
            <p:nvPr/>
          </p:nvSpPr>
          <p:spPr bwMode="auto">
            <a:xfrm>
              <a:off x="8183563" y="693282"/>
              <a:ext cx="57150" cy="13811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6</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195" name="Rectangle 537"/>
            <p:cNvSpPr>
              <a:spLocks noChangeArrowheads="1"/>
            </p:cNvSpPr>
            <p:nvPr/>
          </p:nvSpPr>
          <p:spPr bwMode="auto">
            <a:xfrm>
              <a:off x="8245475" y="693282"/>
              <a:ext cx="31750" cy="13811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196" name="Rectangle 538"/>
            <p:cNvSpPr>
              <a:spLocks noChangeArrowheads="1"/>
            </p:cNvSpPr>
            <p:nvPr/>
          </p:nvSpPr>
          <p:spPr bwMode="auto">
            <a:xfrm>
              <a:off x="8270875" y="693282"/>
              <a:ext cx="76200" cy="13811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T</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197" name="Rectangle 539"/>
            <p:cNvSpPr>
              <a:spLocks noChangeArrowheads="1"/>
            </p:cNvSpPr>
            <p:nvPr/>
          </p:nvSpPr>
          <p:spPr bwMode="auto">
            <a:xfrm>
              <a:off x="8332788" y="693282"/>
              <a:ext cx="84138" cy="13811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A</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198" name="Rectangle 540"/>
            <p:cNvSpPr>
              <a:spLocks noChangeArrowheads="1"/>
            </p:cNvSpPr>
            <p:nvPr/>
          </p:nvSpPr>
          <p:spPr bwMode="auto">
            <a:xfrm>
              <a:off x="8420100" y="693282"/>
              <a:ext cx="57150" cy="13811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2</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199" name="Rectangle 541"/>
            <p:cNvSpPr>
              <a:spLocks noChangeArrowheads="1"/>
            </p:cNvSpPr>
            <p:nvPr/>
          </p:nvSpPr>
          <p:spPr bwMode="auto">
            <a:xfrm>
              <a:off x="8470900" y="693282"/>
              <a:ext cx="28575" cy="13811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200" name="Rectangle 542"/>
            <p:cNvSpPr>
              <a:spLocks noChangeArrowheads="1"/>
            </p:cNvSpPr>
            <p:nvPr/>
          </p:nvSpPr>
          <p:spPr bwMode="auto">
            <a:xfrm>
              <a:off x="8494713" y="693282"/>
              <a:ext cx="57150" cy="13811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3</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201" name="Rectangle 543"/>
            <p:cNvSpPr>
              <a:spLocks noChangeArrowheads="1"/>
            </p:cNvSpPr>
            <p:nvPr/>
          </p:nvSpPr>
          <p:spPr bwMode="auto">
            <a:xfrm>
              <a:off x="8558213" y="693282"/>
              <a:ext cx="28575" cy="13811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 </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202" name="Rectangle 544"/>
            <p:cNvSpPr>
              <a:spLocks noChangeArrowheads="1"/>
            </p:cNvSpPr>
            <p:nvPr/>
          </p:nvSpPr>
          <p:spPr bwMode="auto">
            <a:xfrm>
              <a:off x="8582025" y="693282"/>
              <a:ext cx="31750" cy="13811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203" name="Rectangle 545"/>
            <p:cNvSpPr>
              <a:spLocks noChangeArrowheads="1"/>
            </p:cNvSpPr>
            <p:nvPr/>
          </p:nvSpPr>
          <p:spPr bwMode="auto">
            <a:xfrm>
              <a:off x="8620125" y="693282"/>
              <a:ext cx="84138" cy="13811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U</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204" name="Rectangle 546"/>
            <p:cNvSpPr>
              <a:spLocks noChangeArrowheads="1"/>
            </p:cNvSpPr>
            <p:nvPr/>
          </p:nvSpPr>
          <p:spPr bwMode="auto">
            <a:xfrm>
              <a:off x="8694738" y="693282"/>
              <a:ext cx="84138" cy="13811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C</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205" name="Rectangle 547"/>
            <p:cNvSpPr>
              <a:spLocks noChangeArrowheads="1"/>
            </p:cNvSpPr>
            <p:nvPr/>
          </p:nvSpPr>
          <p:spPr bwMode="auto">
            <a:xfrm>
              <a:off x="8769350" y="693282"/>
              <a:ext cx="76200" cy="13811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B</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206" name="Rectangle 548"/>
            <p:cNvSpPr>
              <a:spLocks noChangeArrowheads="1"/>
            </p:cNvSpPr>
            <p:nvPr/>
          </p:nvSpPr>
          <p:spPr bwMode="auto">
            <a:xfrm>
              <a:off x="8843963" y="693282"/>
              <a:ext cx="57150" cy="13811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3</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207" name="Rectangle 549"/>
            <p:cNvSpPr>
              <a:spLocks noChangeArrowheads="1"/>
            </p:cNvSpPr>
            <p:nvPr/>
          </p:nvSpPr>
          <p:spPr bwMode="auto">
            <a:xfrm>
              <a:off x="8905875" y="693282"/>
              <a:ext cx="63500" cy="13811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S</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208" name="Rectangle 550"/>
            <p:cNvSpPr>
              <a:spLocks noChangeArrowheads="1"/>
            </p:cNvSpPr>
            <p:nvPr/>
          </p:nvSpPr>
          <p:spPr bwMode="auto">
            <a:xfrm>
              <a:off x="8969375" y="693282"/>
              <a:ext cx="84138" cy="13811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D</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209" name="Rectangle 551"/>
            <p:cNvSpPr>
              <a:spLocks noChangeArrowheads="1"/>
            </p:cNvSpPr>
            <p:nvPr/>
          </p:nvSpPr>
          <p:spPr bwMode="auto">
            <a:xfrm>
              <a:off x="9043988" y="693282"/>
              <a:ext cx="84138" cy="13811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A</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210" name="Rectangle 552"/>
            <p:cNvSpPr>
              <a:spLocks noChangeArrowheads="1"/>
            </p:cNvSpPr>
            <p:nvPr/>
          </p:nvSpPr>
          <p:spPr bwMode="auto">
            <a:xfrm>
              <a:off x="8034338" y="805995"/>
              <a:ext cx="69850" cy="13811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P</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211" name="Rectangle 553"/>
            <p:cNvSpPr>
              <a:spLocks noChangeArrowheads="1"/>
            </p:cNvSpPr>
            <p:nvPr/>
          </p:nvSpPr>
          <p:spPr bwMode="auto">
            <a:xfrm>
              <a:off x="8096250" y="805995"/>
              <a:ext cx="57150" cy="13811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6</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212" name="Rectangle 554"/>
            <p:cNvSpPr>
              <a:spLocks noChangeArrowheads="1"/>
            </p:cNvSpPr>
            <p:nvPr/>
          </p:nvSpPr>
          <p:spPr bwMode="auto">
            <a:xfrm>
              <a:off x="8158163" y="805995"/>
              <a:ext cx="28575" cy="13811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213" name="Rectangle 555"/>
            <p:cNvSpPr>
              <a:spLocks noChangeArrowheads="1"/>
            </p:cNvSpPr>
            <p:nvPr/>
          </p:nvSpPr>
          <p:spPr bwMode="auto">
            <a:xfrm>
              <a:off x="8183563" y="805995"/>
              <a:ext cx="57150" cy="13811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5</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214" name="Rectangle 556"/>
            <p:cNvSpPr>
              <a:spLocks noChangeArrowheads="1"/>
            </p:cNvSpPr>
            <p:nvPr/>
          </p:nvSpPr>
          <p:spPr bwMode="auto">
            <a:xfrm>
              <a:off x="8245475" y="805995"/>
              <a:ext cx="28575" cy="13811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 </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215" name="Rectangle 557"/>
            <p:cNvSpPr>
              <a:spLocks noChangeArrowheads="1"/>
            </p:cNvSpPr>
            <p:nvPr/>
          </p:nvSpPr>
          <p:spPr bwMode="auto">
            <a:xfrm>
              <a:off x="8270875" y="805995"/>
              <a:ext cx="31750" cy="13811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216" name="Rectangle 558"/>
            <p:cNvSpPr>
              <a:spLocks noChangeArrowheads="1"/>
            </p:cNvSpPr>
            <p:nvPr/>
          </p:nvSpPr>
          <p:spPr bwMode="auto">
            <a:xfrm>
              <a:off x="8296275" y="805995"/>
              <a:ext cx="84138" cy="13811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U</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217" name="Rectangle 559"/>
            <p:cNvSpPr>
              <a:spLocks noChangeArrowheads="1"/>
            </p:cNvSpPr>
            <p:nvPr/>
          </p:nvSpPr>
          <p:spPr bwMode="auto">
            <a:xfrm>
              <a:off x="8383588" y="805995"/>
              <a:ext cx="84138" cy="13811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C</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218" name="Rectangle 560"/>
            <p:cNvSpPr>
              <a:spLocks noChangeArrowheads="1"/>
            </p:cNvSpPr>
            <p:nvPr/>
          </p:nvSpPr>
          <p:spPr bwMode="auto">
            <a:xfrm>
              <a:off x="8458200" y="805995"/>
              <a:ext cx="76200" cy="13811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B</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219" name="Rectangle 561"/>
            <p:cNvSpPr>
              <a:spLocks noChangeArrowheads="1"/>
            </p:cNvSpPr>
            <p:nvPr/>
          </p:nvSpPr>
          <p:spPr bwMode="auto">
            <a:xfrm>
              <a:off x="8532813" y="805995"/>
              <a:ext cx="57150" cy="13811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1</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220" name="Rectangle 562"/>
            <p:cNvSpPr>
              <a:spLocks noChangeArrowheads="1"/>
            </p:cNvSpPr>
            <p:nvPr/>
          </p:nvSpPr>
          <p:spPr bwMode="auto">
            <a:xfrm>
              <a:off x="8582025" y="805995"/>
              <a:ext cx="63500" cy="13811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S</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221" name="Rectangle 563"/>
            <p:cNvSpPr>
              <a:spLocks noChangeArrowheads="1"/>
            </p:cNvSpPr>
            <p:nvPr/>
          </p:nvSpPr>
          <p:spPr bwMode="auto">
            <a:xfrm>
              <a:off x="8645525" y="805995"/>
              <a:ext cx="84138" cy="13811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C</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222" name="Rectangle 564"/>
            <p:cNvSpPr>
              <a:spLocks noChangeArrowheads="1"/>
            </p:cNvSpPr>
            <p:nvPr/>
          </p:nvSpPr>
          <p:spPr bwMode="auto">
            <a:xfrm>
              <a:off x="8720138" y="805995"/>
              <a:ext cx="76200" cy="13811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L</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223" name="Rectangle 565"/>
            <p:cNvSpPr>
              <a:spLocks noChangeArrowheads="1"/>
            </p:cNvSpPr>
            <p:nvPr/>
          </p:nvSpPr>
          <p:spPr bwMode="auto">
            <a:xfrm>
              <a:off x="8034338" y="917120"/>
              <a:ext cx="69850" cy="13811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P</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224" name="Rectangle 566"/>
            <p:cNvSpPr>
              <a:spLocks noChangeArrowheads="1"/>
            </p:cNvSpPr>
            <p:nvPr/>
          </p:nvSpPr>
          <p:spPr bwMode="auto">
            <a:xfrm>
              <a:off x="8096250" y="917120"/>
              <a:ext cx="57150" cy="13811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6</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225" name="Rectangle 567"/>
            <p:cNvSpPr>
              <a:spLocks noChangeArrowheads="1"/>
            </p:cNvSpPr>
            <p:nvPr/>
          </p:nvSpPr>
          <p:spPr bwMode="auto">
            <a:xfrm>
              <a:off x="8158163" y="917120"/>
              <a:ext cx="28575" cy="13811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226" name="Rectangle 568"/>
            <p:cNvSpPr>
              <a:spLocks noChangeArrowheads="1"/>
            </p:cNvSpPr>
            <p:nvPr/>
          </p:nvSpPr>
          <p:spPr bwMode="auto">
            <a:xfrm>
              <a:off x="8183563" y="917120"/>
              <a:ext cx="57150" cy="13811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4</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227" name="Rectangle 569"/>
            <p:cNvSpPr>
              <a:spLocks noChangeArrowheads="1"/>
            </p:cNvSpPr>
            <p:nvPr/>
          </p:nvSpPr>
          <p:spPr bwMode="auto">
            <a:xfrm>
              <a:off x="8245475" y="917120"/>
              <a:ext cx="28575" cy="13811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 </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228" name="Rectangle 570"/>
            <p:cNvSpPr>
              <a:spLocks noChangeArrowheads="1"/>
            </p:cNvSpPr>
            <p:nvPr/>
          </p:nvSpPr>
          <p:spPr bwMode="auto">
            <a:xfrm>
              <a:off x="8270875" y="917120"/>
              <a:ext cx="31750" cy="13811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229" name="Rectangle 571"/>
            <p:cNvSpPr>
              <a:spLocks noChangeArrowheads="1"/>
            </p:cNvSpPr>
            <p:nvPr/>
          </p:nvSpPr>
          <p:spPr bwMode="auto">
            <a:xfrm>
              <a:off x="8296275" y="917120"/>
              <a:ext cx="84138" cy="13811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U</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230" name="Rectangle 572"/>
            <p:cNvSpPr>
              <a:spLocks noChangeArrowheads="1"/>
            </p:cNvSpPr>
            <p:nvPr/>
          </p:nvSpPr>
          <p:spPr bwMode="auto">
            <a:xfrm>
              <a:off x="8383588" y="917120"/>
              <a:ext cx="84138" cy="13811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C</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231" name="Rectangle 573"/>
            <p:cNvSpPr>
              <a:spLocks noChangeArrowheads="1"/>
            </p:cNvSpPr>
            <p:nvPr/>
          </p:nvSpPr>
          <p:spPr bwMode="auto">
            <a:xfrm>
              <a:off x="8458200" y="917120"/>
              <a:ext cx="76200" cy="13811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B</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232" name="Rectangle 574"/>
            <p:cNvSpPr>
              <a:spLocks noChangeArrowheads="1"/>
            </p:cNvSpPr>
            <p:nvPr/>
          </p:nvSpPr>
          <p:spPr bwMode="auto">
            <a:xfrm>
              <a:off x="8532813" y="917120"/>
              <a:ext cx="57150" cy="13811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1</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233" name="Rectangle 575"/>
            <p:cNvSpPr>
              <a:spLocks noChangeArrowheads="1"/>
            </p:cNvSpPr>
            <p:nvPr/>
          </p:nvSpPr>
          <p:spPr bwMode="auto">
            <a:xfrm>
              <a:off x="8582025" y="917120"/>
              <a:ext cx="63500" cy="13811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S</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234" name="Rectangle 576"/>
            <p:cNvSpPr>
              <a:spLocks noChangeArrowheads="1"/>
            </p:cNvSpPr>
            <p:nvPr/>
          </p:nvSpPr>
          <p:spPr bwMode="auto">
            <a:xfrm>
              <a:off x="8645525" y="917120"/>
              <a:ext cx="84138" cy="13811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D</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235" name="Rectangle 577"/>
            <p:cNvSpPr>
              <a:spLocks noChangeArrowheads="1"/>
            </p:cNvSpPr>
            <p:nvPr/>
          </p:nvSpPr>
          <p:spPr bwMode="auto">
            <a:xfrm>
              <a:off x="8732838" y="917120"/>
              <a:ext cx="84138" cy="13811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A</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236" name="Rectangle 578"/>
            <p:cNvSpPr>
              <a:spLocks noChangeArrowheads="1"/>
            </p:cNvSpPr>
            <p:nvPr/>
          </p:nvSpPr>
          <p:spPr bwMode="auto">
            <a:xfrm>
              <a:off x="8034338" y="1029832"/>
              <a:ext cx="69850" cy="13811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P</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237" name="Rectangle 579"/>
            <p:cNvSpPr>
              <a:spLocks noChangeArrowheads="1"/>
            </p:cNvSpPr>
            <p:nvPr/>
          </p:nvSpPr>
          <p:spPr bwMode="auto">
            <a:xfrm>
              <a:off x="8096250" y="1029832"/>
              <a:ext cx="57150" cy="13811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6</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238" name="Rectangle 580"/>
            <p:cNvSpPr>
              <a:spLocks noChangeArrowheads="1"/>
            </p:cNvSpPr>
            <p:nvPr/>
          </p:nvSpPr>
          <p:spPr bwMode="auto">
            <a:xfrm>
              <a:off x="8158163" y="1029832"/>
              <a:ext cx="28575" cy="13811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239" name="Rectangle 581"/>
            <p:cNvSpPr>
              <a:spLocks noChangeArrowheads="1"/>
            </p:cNvSpPr>
            <p:nvPr/>
          </p:nvSpPr>
          <p:spPr bwMode="auto">
            <a:xfrm>
              <a:off x="8183563" y="1029832"/>
              <a:ext cx="57150" cy="13811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3</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240" name="Rectangle 582"/>
            <p:cNvSpPr>
              <a:spLocks noChangeArrowheads="1"/>
            </p:cNvSpPr>
            <p:nvPr/>
          </p:nvSpPr>
          <p:spPr bwMode="auto">
            <a:xfrm>
              <a:off x="8245475" y="1029832"/>
              <a:ext cx="31750" cy="13811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241" name="Rectangle 583"/>
            <p:cNvSpPr>
              <a:spLocks noChangeArrowheads="1"/>
            </p:cNvSpPr>
            <p:nvPr/>
          </p:nvSpPr>
          <p:spPr bwMode="auto">
            <a:xfrm>
              <a:off x="8270875" y="1029832"/>
              <a:ext cx="84138" cy="13811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U</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242" name="Rectangle 584"/>
            <p:cNvSpPr>
              <a:spLocks noChangeArrowheads="1"/>
            </p:cNvSpPr>
            <p:nvPr/>
          </p:nvSpPr>
          <p:spPr bwMode="auto">
            <a:xfrm>
              <a:off x="8358188" y="1029832"/>
              <a:ext cx="84138" cy="13811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C</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243" name="Rectangle 585"/>
            <p:cNvSpPr>
              <a:spLocks noChangeArrowheads="1"/>
            </p:cNvSpPr>
            <p:nvPr/>
          </p:nvSpPr>
          <p:spPr bwMode="auto">
            <a:xfrm>
              <a:off x="8432800" y="1029832"/>
              <a:ext cx="76200" cy="13811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B</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244" name="Rectangle 586"/>
            <p:cNvSpPr>
              <a:spLocks noChangeArrowheads="1"/>
            </p:cNvSpPr>
            <p:nvPr/>
          </p:nvSpPr>
          <p:spPr bwMode="auto">
            <a:xfrm>
              <a:off x="8507413" y="1029832"/>
              <a:ext cx="57150" cy="13811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1</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245" name="Rectangle 587"/>
            <p:cNvSpPr>
              <a:spLocks noChangeArrowheads="1"/>
            </p:cNvSpPr>
            <p:nvPr/>
          </p:nvSpPr>
          <p:spPr bwMode="auto">
            <a:xfrm>
              <a:off x="8558213" y="1029832"/>
              <a:ext cx="84138" cy="13811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C</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246" name="Rectangle 588"/>
            <p:cNvSpPr>
              <a:spLocks noChangeArrowheads="1"/>
            </p:cNvSpPr>
            <p:nvPr/>
          </p:nvSpPr>
          <p:spPr bwMode="auto">
            <a:xfrm>
              <a:off x="8632825" y="1029832"/>
              <a:ext cx="76200" cy="13811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L</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247" name="Rectangle 589"/>
            <p:cNvSpPr>
              <a:spLocks noChangeArrowheads="1"/>
            </p:cNvSpPr>
            <p:nvPr/>
          </p:nvSpPr>
          <p:spPr bwMode="auto">
            <a:xfrm>
              <a:off x="8707438" y="1029832"/>
              <a:ext cx="90488" cy="13811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K</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248" name="Rectangle 590"/>
            <p:cNvSpPr>
              <a:spLocks noChangeArrowheads="1"/>
            </p:cNvSpPr>
            <p:nvPr/>
          </p:nvSpPr>
          <p:spPr bwMode="auto">
            <a:xfrm>
              <a:off x="8034338" y="1140957"/>
              <a:ext cx="69850" cy="13811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P</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249" name="Rectangle 591"/>
            <p:cNvSpPr>
              <a:spLocks noChangeArrowheads="1"/>
            </p:cNvSpPr>
            <p:nvPr/>
          </p:nvSpPr>
          <p:spPr bwMode="auto">
            <a:xfrm>
              <a:off x="8096250" y="1140957"/>
              <a:ext cx="57150" cy="13811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6</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250" name="Rectangle 592"/>
            <p:cNvSpPr>
              <a:spLocks noChangeArrowheads="1"/>
            </p:cNvSpPr>
            <p:nvPr/>
          </p:nvSpPr>
          <p:spPr bwMode="auto">
            <a:xfrm>
              <a:off x="8158163" y="1140957"/>
              <a:ext cx="28575" cy="13811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251" name="Rectangle 593"/>
            <p:cNvSpPr>
              <a:spLocks noChangeArrowheads="1"/>
            </p:cNvSpPr>
            <p:nvPr/>
          </p:nvSpPr>
          <p:spPr bwMode="auto">
            <a:xfrm>
              <a:off x="8183563" y="1140957"/>
              <a:ext cx="57150" cy="13811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2</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252" name="Rectangle 594"/>
            <p:cNvSpPr>
              <a:spLocks noChangeArrowheads="1"/>
            </p:cNvSpPr>
            <p:nvPr/>
          </p:nvSpPr>
          <p:spPr bwMode="auto">
            <a:xfrm>
              <a:off x="8245475" y="1140957"/>
              <a:ext cx="31750" cy="13811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253" name="Rectangle 595"/>
            <p:cNvSpPr>
              <a:spLocks noChangeArrowheads="1"/>
            </p:cNvSpPr>
            <p:nvPr/>
          </p:nvSpPr>
          <p:spPr bwMode="auto">
            <a:xfrm>
              <a:off x="8270875" y="1140957"/>
              <a:ext cx="84138" cy="13811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U</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254" name="Rectangle 596"/>
            <p:cNvSpPr>
              <a:spLocks noChangeArrowheads="1"/>
            </p:cNvSpPr>
            <p:nvPr/>
          </p:nvSpPr>
          <p:spPr bwMode="auto">
            <a:xfrm>
              <a:off x="8358188" y="1140957"/>
              <a:ext cx="84138" cy="13811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C</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255" name="Rectangle 597"/>
            <p:cNvSpPr>
              <a:spLocks noChangeArrowheads="1"/>
            </p:cNvSpPr>
            <p:nvPr/>
          </p:nvSpPr>
          <p:spPr bwMode="auto">
            <a:xfrm>
              <a:off x="8432800" y="1140957"/>
              <a:ext cx="76200" cy="13811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B</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256" name="Rectangle 598"/>
            <p:cNvSpPr>
              <a:spLocks noChangeArrowheads="1"/>
            </p:cNvSpPr>
            <p:nvPr/>
          </p:nvSpPr>
          <p:spPr bwMode="auto">
            <a:xfrm>
              <a:off x="8507413" y="1140957"/>
              <a:ext cx="57150" cy="13811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1</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257" name="Rectangle 599"/>
            <p:cNvSpPr>
              <a:spLocks noChangeArrowheads="1"/>
            </p:cNvSpPr>
            <p:nvPr/>
          </p:nvSpPr>
          <p:spPr bwMode="auto">
            <a:xfrm>
              <a:off x="8558213" y="1140957"/>
              <a:ext cx="63500" cy="13811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S</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258" name="Rectangle 600"/>
            <p:cNvSpPr>
              <a:spLocks noChangeArrowheads="1"/>
            </p:cNvSpPr>
            <p:nvPr/>
          </p:nvSpPr>
          <p:spPr bwMode="auto">
            <a:xfrm>
              <a:off x="8620125" y="1140957"/>
              <a:ext cx="76200" cy="13811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T</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259" name="Rectangle 601"/>
            <p:cNvSpPr>
              <a:spLocks noChangeArrowheads="1"/>
            </p:cNvSpPr>
            <p:nvPr/>
          </p:nvSpPr>
          <p:spPr bwMode="auto">
            <a:xfrm>
              <a:off x="8694738" y="1140957"/>
              <a:ext cx="76200" cy="13811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E</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260" name="Rectangle 602"/>
            <p:cNvSpPr>
              <a:spLocks noChangeArrowheads="1"/>
            </p:cNvSpPr>
            <p:nvPr/>
          </p:nvSpPr>
          <p:spPr bwMode="auto">
            <a:xfrm>
              <a:off x="8034338" y="1253670"/>
              <a:ext cx="69850" cy="13811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P</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261" name="Rectangle 603"/>
            <p:cNvSpPr>
              <a:spLocks noChangeArrowheads="1"/>
            </p:cNvSpPr>
            <p:nvPr/>
          </p:nvSpPr>
          <p:spPr bwMode="auto">
            <a:xfrm>
              <a:off x="8096250" y="1253670"/>
              <a:ext cx="57150" cy="13811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6</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262" name="Rectangle 604"/>
            <p:cNvSpPr>
              <a:spLocks noChangeArrowheads="1"/>
            </p:cNvSpPr>
            <p:nvPr/>
          </p:nvSpPr>
          <p:spPr bwMode="auto">
            <a:xfrm>
              <a:off x="8158163" y="1253670"/>
              <a:ext cx="28575" cy="13811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263" name="Rectangle 605"/>
            <p:cNvSpPr>
              <a:spLocks noChangeArrowheads="1"/>
            </p:cNvSpPr>
            <p:nvPr/>
          </p:nvSpPr>
          <p:spPr bwMode="auto">
            <a:xfrm>
              <a:off x="8183563" y="1253670"/>
              <a:ext cx="57150" cy="13811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1</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264" name="Rectangle 606"/>
            <p:cNvSpPr>
              <a:spLocks noChangeArrowheads="1"/>
            </p:cNvSpPr>
            <p:nvPr/>
          </p:nvSpPr>
          <p:spPr bwMode="auto">
            <a:xfrm>
              <a:off x="8245475" y="1253670"/>
              <a:ext cx="31750" cy="13811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grpSp>
          <p:nvGrpSpPr>
            <p:cNvPr id="14" name="Group 808"/>
            <p:cNvGrpSpPr>
              <a:grpSpLocks/>
            </p:cNvGrpSpPr>
            <p:nvPr/>
          </p:nvGrpSpPr>
          <p:grpSpPr bwMode="auto">
            <a:xfrm>
              <a:off x="8034337" y="1253670"/>
              <a:ext cx="1062038" cy="2378075"/>
              <a:chOff x="2716" y="824"/>
              <a:chExt cx="669" cy="1498"/>
            </a:xfrm>
          </p:grpSpPr>
          <p:sp>
            <p:nvSpPr>
              <p:cNvPr id="865" name="Rectangle 608"/>
              <p:cNvSpPr>
                <a:spLocks noChangeArrowheads="1"/>
              </p:cNvSpPr>
              <p:nvPr/>
            </p:nvSpPr>
            <p:spPr bwMode="auto">
              <a:xfrm>
                <a:off x="2865" y="824"/>
                <a:ext cx="53" cy="8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A</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866" name="Rectangle 609"/>
              <p:cNvSpPr>
                <a:spLocks noChangeArrowheads="1"/>
              </p:cNvSpPr>
              <p:nvPr/>
            </p:nvSpPr>
            <p:spPr bwMode="auto">
              <a:xfrm>
                <a:off x="2920" y="824"/>
                <a:ext cx="36" cy="8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1</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867" name="Rectangle 610"/>
              <p:cNvSpPr>
                <a:spLocks noChangeArrowheads="1"/>
              </p:cNvSpPr>
              <p:nvPr/>
            </p:nvSpPr>
            <p:spPr bwMode="auto">
              <a:xfrm>
                <a:off x="2951" y="824"/>
                <a:ext cx="36" cy="8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4</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868" name="Rectangle 611"/>
              <p:cNvSpPr>
                <a:spLocks noChangeArrowheads="1"/>
              </p:cNvSpPr>
              <p:nvPr/>
            </p:nvSpPr>
            <p:spPr bwMode="auto">
              <a:xfrm>
                <a:off x="2716" y="895"/>
                <a:ext cx="44" cy="8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P</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869" name="Rectangle 612"/>
              <p:cNvSpPr>
                <a:spLocks noChangeArrowheads="1"/>
              </p:cNvSpPr>
              <p:nvPr/>
            </p:nvSpPr>
            <p:spPr bwMode="auto">
              <a:xfrm>
                <a:off x="2755" y="895"/>
                <a:ext cx="36" cy="8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6</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870" name="Rectangle 613"/>
              <p:cNvSpPr>
                <a:spLocks noChangeArrowheads="1"/>
              </p:cNvSpPr>
              <p:nvPr/>
            </p:nvSpPr>
            <p:spPr bwMode="auto">
              <a:xfrm>
                <a:off x="2794" y="895"/>
                <a:ext cx="18" cy="8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871" name="Rectangle 614"/>
              <p:cNvSpPr>
                <a:spLocks noChangeArrowheads="1"/>
              </p:cNvSpPr>
              <p:nvPr/>
            </p:nvSpPr>
            <p:spPr bwMode="auto">
              <a:xfrm>
                <a:off x="2810" y="895"/>
                <a:ext cx="36" cy="8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0</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872" name="Rectangle 615"/>
              <p:cNvSpPr>
                <a:spLocks noChangeArrowheads="1"/>
              </p:cNvSpPr>
              <p:nvPr/>
            </p:nvSpPr>
            <p:spPr bwMode="auto">
              <a:xfrm>
                <a:off x="2849" y="895"/>
                <a:ext cx="20" cy="8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873" name="Rectangle 616"/>
              <p:cNvSpPr>
                <a:spLocks noChangeArrowheads="1"/>
              </p:cNvSpPr>
              <p:nvPr/>
            </p:nvSpPr>
            <p:spPr bwMode="auto">
              <a:xfrm>
                <a:off x="2865" y="895"/>
                <a:ext cx="53" cy="8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A</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874" name="Rectangle 617"/>
              <p:cNvSpPr>
                <a:spLocks noChangeArrowheads="1"/>
              </p:cNvSpPr>
              <p:nvPr/>
            </p:nvSpPr>
            <p:spPr bwMode="auto">
              <a:xfrm>
                <a:off x="2920" y="895"/>
                <a:ext cx="36" cy="8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1</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875" name="Rectangle 618"/>
              <p:cNvSpPr>
                <a:spLocks noChangeArrowheads="1"/>
              </p:cNvSpPr>
              <p:nvPr/>
            </p:nvSpPr>
            <p:spPr bwMode="auto">
              <a:xfrm>
                <a:off x="2951" y="895"/>
                <a:ext cx="36" cy="8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5</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876" name="Rectangle 619"/>
              <p:cNvSpPr>
                <a:spLocks noChangeArrowheads="1"/>
              </p:cNvSpPr>
              <p:nvPr/>
            </p:nvSpPr>
            <p:spPr bwMode="auto">
              <a:xfrm>
                <a:off x="2716" y="1106"/>
                <a:ext cx="44" cy="8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P</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877" name="Rectangle 620"/>
              <p:cNvSpPr>
                <a:spLocks noChangeArrowheads="1"/>
              </p:cNvSpPr>
              <p:nvPr/>
            </p:nvSpPr>
            <p:spPr bwMode="auto">
              <a:xfrm>
                <a:off x="2755" y="1106"/>
                <a:ext cx="36" cy="8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7</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878" name="Rectangle 621"/>
              <p:cNvSpPr>
                <a:spLocks noChangeArrowheads="1"/>
              </p:cNvSpPr>
              <p:nvPr/>
            </p:nvSpPr>
            <p:spPr bwMode="auto">
              <a:xfrm>
                <a:off x="2794" y="1106"/>
                <a:ext cx="18" cy="8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879" name="Rectangle 622"/>
              <p:cNvSpPr>
                <a:spLocks noChangeArrowheads="1"/>
              </p:cNvSpPr>
              <p:nvPr/>
            </p:nvSpPr>
            <p:spPr bwMode="auto">
              <a:xfrm>
                <a:off x="2810" y="1106"/>
                <a:ext cx="36" cy="8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7</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880" name="Rectangle 623"/>
              <p:cNvSpPr>
                <a:spLocks noChangeArrowheads="1"/>
              </p:cNvSpPr>
              <p:nvPr/>
            </p:nvSpPr>
            <p:spPr bwMode="auto">
              <a:xfrm>
                <a:off x="2849" y="1106"/>
                <a:ext cx="20" cy="8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881" name="Rectangle 624"/>
              <p:cNvSpPr>
                <a:spLocks noChangeArrowheads="1"/>
              </p:cNvSpPr>
              <p:nvPr/>
            </p:nvSpPr>
            <p:spPr bwMode="auto">
              <a:xfrm>
                <a:off x="2865" y="1106"/>
                <a:ext cx="48" cy="8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T</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882" name="Rectangle 625"/>
              <p:cNvSpPr>
                <a:spLocks noChangeArrowheads="1"/>
              </p:cNvSpPr>
              <p:nvPr/>
            </p:nvSpPr>
            <p:spPr bwMode="auto">
              <a:xfrm>
                <a:off x="2904" y="1106"/>
                <a:ext cx="53" cy="8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A</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883" name="Rectangle 626"/>
              <p:cNvSpPr>
                <a:spLocks noChangeArrowheads="1"/>
              </p:cNvSpPr>
              <p:nvPr/>
            </p:nvSpPr>
            <p:spPr bwMode="auto">
              <a:xfrm>
                <a:off x="2959" y="1106"/>
                <a:ext cx="36" cy="8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1</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884" name="Rectangle 627"/>
              <p:cNvSpPr>
                <a:spLocks noChangeArrowheads="1"/>
              </p:cNvSpPr>
              <p:nvPr/>
            </p:nvSpPr>
            <p:spPr bwMode="auto">
              <a:xfrm>
                <a:off x="2991" y="1106"/>
                <a:ext cx="18" cy="8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885" name="Rectangle 628"/>
              <p:cNvSpPr>
                <a:spLocks noChangeArrowheads="1"/>
              </p:cNvSpPr>
              <p:nvPr/>
            </p:nvSpPr>
            <p:spPr bwMode="auto">
              <a:xfrm>
                <a:off x="3006" y="1106"/>
                <a:ext cx="36" cy="8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1</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886" name="Rectangle 629"/>
              <p:cNvSpPr>
                <a:spLocks noChangeArrowheads="1"/>
              </p:cNvSpPr>
              <p:nvPr/>
            </p:nvSpPr>
            <p:spPr bwMode="auto">
              <a:xfrm>
                <a:off x="3046" y="1106"/>
                <a:ext cx="20" cy="8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887" name="Rectangle 630"/>
              <p:cNvSpPr>
                <a:spLocks noChangeArrowheads="1"/>
              </p:cNvSpPr>
              <p:nvPr/>
            </p:nvSpPr>
            <p:spPr bwMode="auto">
              <a:xfrm>
                <a:off x="3061" y="1106"/>
                <a:ext cx="53" cy="8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C</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888" name="Rectangle 631"/>
              <p:cNvSpPr>
                <a:spLocks noChangeArrowheads="1"/>
              </p:cNvSpPr>
              <p:nvPr/>
            </p:nvSpPr>
            <p:spPr bwMode="auto">
              <a:xfrm>
                <a:off x="3108" y="1106"/>
                <a:ext cx="36" cy="8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0</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889" name="Rectangle 632"/>
              <p:cNvSpPr>
                <a:spLocks noChangeArrowheads="1"/>
              </p:cNvSpPr>
              <p:nvPr/>
            </p:nvSpPr>
            <p:spPr bwMode="auto">
              <a:xfrm>
                <a:off x="3148" y="1106"/>
                <a:ext cx="18" cy="8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890" name="Rectangle 633"/>
              <p:cNvSpPr>
                <a:spLocks noChangeArrowheads="1"/>
              </p:cNvSpPr>
              <p:nvPr/>
            </p:nvSpPr>
            <p:spPr bwMode="auto">
              <a:xfrm>
                <a:off x="3163" y="1106"/>
                <a:ext cx="36" cy="8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2</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891" name="Rectangle 634"/>
              <p:cNvSpPr>
                <a:spLocks noChangeArrowheads="1"/>
              </p:cNvSpPr>
              <p:nvPr/>
            </p:nvSpPr>
            <p:spPr bwMode="auto">
              <a:xfrm>
                <a:off x="2716" y="1177"/>
                <a:ext cx="44" cy="8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P</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892" name="Rectangle 635"/>
              <p:cNvSpPr>
                <a:spLocks noChangeArrowheads="1"/>
              </p:cNvSpPr>
              <p:nvPr/>
            </p:nvSpPr>
            <p:spPr bwMode="auto">
              <a:xfrm>
                <a:off x="2755" y="1177"/>
                <a:ext cx="36" cy="8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7</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893" name="Rectangle 636"/>
              <p:cNvSpPr>
                <a:spLocks noChangeArrowheads="1"/>
              </p:cNvSpPr>
              <p:nvPr/>
            </p:nvSpPr>
            <p:spPr bwMode="auto">
              <a:xfrm>
                <a:off x="2794" y="1177"/>
                <a:ext cx="18" cy="8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894" name="Rectangle 637"/>
              <p:cNvSpPr>
                <a:spLocks noChangeArrowheads="1"/>
              </p:cNvSpPr>
              <p:nvPr/>
            </p:nvSpPr>
            <p:spPr bwMode="auto">
              <a:xfrm>
                <a:off x="2810" y="1177"/>
                <a:ext cx="36" cy="8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6</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895" name="Rectangle 638"/>
              <p:cNvSpPr>
                <a:spLocks noChangeArrowheads="1"/>
              </p:cNvSpPr>
              <p:nvPr/>
            </p:nvSpPr>
            <p:spPr bwMode="auto">
              <a:xfrm>
                <a:off x="2849" y="1177"/>
                <a:ext cx="20" cy="8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896" name="Rectangle 639"/>
              <p:cNvSpPr>
                <a:spLocks noChangeArrowheads="1"/>
              </p:cNvSpPr>
              <p:nvPr/>
            </p:nvSpPr>
            <p:spPr bwMode="auto">
              <a:xfrm>
                <a:off x="2865" y="1177"/>
                <a:ext cx="48" cy="8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T</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897" name="Rectangle 640"/>
              <p:cNvSpPr>
                <a:spLocks noChangeArrowheads="1"/>
              </p:cNvSpPr>
              <p:nvPr/>
            </p:nvSpPr>
            <p:spPr bwMode="auto">
              <a:xfrm>
                <a:off x="2904" y="1177"/>
                <a:ext cx="53" cy="8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A</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898" name="Rectangle 641"/>
              <p:cNvSpPr>
                <a:spLocks noChangeArrowheads="1"/>
              </p:cNvSpPr>
              <p:nvPr/>
            </p:nvSpPr>
            <p:spPr bwMode="auto">
              <a:xfrm>
                <a:off x="2959" y="1177"/>
                <a:ext cx="36" cy="8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1</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899" name="Rectangle 642"/>
              <p:cNvSpPr>
                <a:spLocks noChangeArrowheads="1"/>
              </p:cNvSpPr>
              <p:nvPr/>
            </p:nvSpPr>
            <p:spPr bwMode="auto">
              <a:xfrm>
                <a:off x="2991" y="1177"/>
                <a:ext cx="18" cy="8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900" name="Rectangle 643"/>
              <p:cNvSpPr>
                <a:spLocks noChangeArrowheads="1"/>
              </p:cNvSpPr>
              <p:nvPr/>
            </p:nvSpPr>
            <p:spPr bwMode="auto">
              <a:xfrm>
                <a:off x="3006" y="1177"/>
                <a:ext cx="36" cy="8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2</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901" name="Rectangle 644"/>
              <p:cNvSpPr>
                <a:spLocks noChangeArrowheads="1"/>
              </p:cNvSpPr>
              <p:nvPr/>
            </p:nvSpPr>
            <p:spPr bwMode="auto">
              <a:xfrm>
                <a:off x="3046" y="1177"/>
                <a:ext cx="20" cy="8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902" name="Rectangle 645"/>
              <p:cNvSpPr>
                <a:spLocks noChangeArrowheads="1"/>
              </p:cNvSpPr>
              <p:nvPr/>
            </p:nvSpPr>
            <p:spPr bwMode="auto">
              <a:xfrm>
                <a:off x="3061" y="1177"/>
                <a:ext cx="53" cy="8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C</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903" name="Rectangle 646"/>
              <p:cNvSpPr>
                <a:spLocks noChangeArrowheads="1"/>
              </p:cNvSpPr>
              <p:nvPr/>
            </p:nvSpPr>
            <p:spPr bwMode="auto">
              <a:xfrm>
                <a:off x="3108" y="1177"/>
                <a:ext cx="36" cy="8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0</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904" name="Rectangle 647"/>
              <p:cNvSpPr>
                <a:spLocks noChangeArrowheads="1"/>
              </p:cNvSpPr>
              <p:nvPr/>
            </p:nvSpPr>
            <p:spPr bwMode="auto">
              <a:xfrm>
                <a:off x="3148" y="1177"/>
                <a:ext cx="18" cy="8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905" name="Rectangle 648"/>
              <p:cNvSpPr>
                <a:spLocks noChangeArrowheads="1"/>
              </p:cNvSpPr>
              <p:nvPr/>
            </p:nvSpPr>
            <p:spPr bwMode="auto">
              <a:xfrm>
                <a:off x="3163" y="1177"/>
                <a:ext cx="36" cy="8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3</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906" name="Rectangle 649"/>
              <p:cNvSpPr>
                <a:spLocks noChangeArrowheads="1"/>
              </p:cNvSpPr>
              <p:nvPr/>
            </p:nvSpPr>
            <p:spPr bwMode="auto">
              <a:xfrm>
                <a:off x="2716" y="1247"/>
                <a:ext cx="44" cy="8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P</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907" name="Rectangle 650"/>
              <p:cNvSpPr>
                <a:spLocks noChangeArrowheads="1"/>
              </p:cNvSpPr>
              <p:nvPr/>
            </p:nvSpPr>
            <p:spPr bwMode="auto">
              <a:xfrm>
                <a:off x="2755" y="1247"/>
                <a:ext cx="36" cy="8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7</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908" name="Rectangle 651"/>
              <p:cNvSpPr>
                <a:spLocks noChangeArrowheads="1"/>
              </p:cNvSpPr>
              <p:nvPr/>
            </p:nvSpPr>
            <p:spPr bwMode="auto">
              <a:xfrm>
                <a:off x="2794" y="1247"/>
                <a:ext cx="18" cy="8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909" name="Rectangle 652"/>
              <p:cNvSpPr>
                <a:spLocks noChangeArrowheads="1"/>
              </p:cNvSpPr>
              <p:nvPr/>
            </p:nvSpPr>
            <p:spPr bwMode="auto">
              <a:xfrm>
                <a:off x="2810" y="1247"/>
                <a:ext cx="36" cy="8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5</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910" name="Rectangle 653"/>
              <p:cNvSpPr>
                <a:spLocks noChangeArrowheads="1"/>
              </p:cNvSpPr>
              <p:nvPr/>
            </p:nvSpPr>
            <p:spPr bwMode="auto">
              <a:xfrm>
                <a:off x="2849" y="1247"/>
                <a:ext cx="20" cy="8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911" name="Rectangle 654"/>
              <p:cNvSpPr>
                <a:spLocks noChangeArrowheads="1"/>
              </p:cNvSpPr>
              <p:nvPr/>
            </p:nvSpPr>
            <p:spPr bwMode="auto">
              <a:xfrm>
                <a:off x="2865" y="1247"/>
                <a:ext cx="48" cy="8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T</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912" name="Rectangle 655"/>
              <p:cNvSpPr>
                <a:spLocks noChangeArrowheads="1"/>
              </p:cNvSpPr>
              <p:nvPr/>
            </p:nvSpPr>
            <p:spPr bwMode="auto">
              <a:xfrm>
                <a:off x="2904" y="1247"/>
                <a:ext cx="53" cy="8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A</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913" name="Rectangle 656"/>
              <p:cNvSpPr>
                <a:spLocks noChangeArrowheads="1"/>
              </p:cNvSpPr>
              <p:nvPr/>
            </p:nvSpPr>
            <p:spPr bwMode="auto">
              <a:xfrm>
                <a:off x="2959" y="1247"/>
                <a:ext cx="36" cy="8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1</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914" name="Rectangle 657"/>
              <p:cNvSpPr>
                <a:spLocks noChangeArrowheads="1"/>
              </p:cNvSpPr>
              <p:nvPr/>
            </p:nvSpPr>
            <p:spPr bwMode="auto">
              <a:xfrm>
                <a:off x="2991" y="1247"/>
                <a:ext cx="18" cy="8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915" name="Rectangle 658"/>
              <p:cNvSpPr>
                <a:spLocks noChangeArrowheads="1"/>
              </p:cNvSpPr>
              <p:nvPr/>
            </p:nvSpPr>
            <p:spPr bwMode="auto">
              <a:xfrm>
                <a:off x="3006" y="1247"/>
                <a:ext cx="36" cy="8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3</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916" name="Rectangle 659"/>
              <p:cNvSpPr>
                <a:spLocks noChangeArrowheads="1"/>
              </p:cNvSpPr>
              <p:nvPr/>
            </p:nvSpPr>
            <p:spPr bwMode="auto">
              <a:xfrm>
                <a:off x="3046" y="1247"/>
                <a:ext cx="20" cy="8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917" name="Rectangle 660"/>
              <p:cNvSpPr>
                <a:spLocks noChangeArrowheads="1"/>
              </p:cNvSpPr>
              <p:nvPr/>
            </p:nvSpPr>
            <p:spPr bwMode="auto">
              <a:xfrm>
                <a:off x="3061" y="1247"/>
                <a:ext cx="53" cy="8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C</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918" name="Rectangle 661"/>
              <p:cNvSpPr>
                <a:spLocks noChangeArrowheads="1"/>
              </p:cNvSpPr>
              <p:nvPr/>
            </p:nvSpPr>
            <p:spPr bwMode="auto">
              <a:xfrm>
                <a:off x="3108" y="1247"/>
                <a:ext cx="36" cy="8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0</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919" name="Rectangle 662"/>
              <p:cNvSpPr>
                <a:spLocks noChangeArrowheads="1"/>
              </p:cNvSpPr>
              <p:nvPr/>
            </p:nvSpPr>
            <p:spPr bwMode="auto">
              <a:xfrm>
                <a:off x="3148" y="1247"/>
                <a:ext cx="18" cy="8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920" name="Rectangle 663"/>
              <p:cNvSpPr>
                <a:spLocks noChangeArrowheads="1"/>
              </p:cNvSpPr>
              <p:nvPr/>
            </p:nvSpPr>
            <p:spPr bwMode="auto">
              <a:xfrm>
                <a:off x="3163" y="1247"/>
                <a:ext cx="36" cy="8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4</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921" name="Rectangle 664"/>
              <p:cNvSpPr>
                <a:spLocks noChangeArrowheads="1"/>
              </p:cNvSpPr>
              <p:nvPr/>
            </p:nvSpPr>
            <p:spPr bwMode="auto">
              <a:xfrm>
                <a:off x="2716" y="1318"/>
                <a:ext cx="44" cy="8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P</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922" name="Rectangle 665"/>
              <p:cNvSpPr>
                <a:spLocks noChangeArrowheads="1"/>
              </p:cNvSpPr>
              <p:nvPr/>
            </p:nvSpPr>
            <p:spPr bwMode="auto">
              <a:xfrm>
                <a:off x="2755" y="1318"/>
                <a:ext cx="36" cy="8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7</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923" name="Rectangle 666"/>
              <p:cNvSpPr>
                <a:spLocks noChangeArrowheads="1"/>
              </p:cNvSpPr>
              <p:nvPr/>
            </p:nvSpPr>
            <p:spPr bwMode="auto">
              <a:xfrm>
                <a:off x="2794" y="1318"/>
                <a:ext cx="18" cy="8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924" name="Rectangle 667"/>
              <p:cNvSpPr>
                <a:spLocks noChangeArrowheads="1"/>
              </p:cNvSpPr>
              <p:nvPr/>
            </p:nvSpPr>
            <p:spPr bwMode="auto">
              <a:xfrm>
                <a:off x="2810" y="1318"/>
                <a:ext cx="36" cy="8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4</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925" name="Rectangle 668"/>
              <p:cNvSpPr>
                <a:spLocks noChangeArrowheads="1"/>
              </p:cNvSpPr>
              <p:nvPr/>
            </p:nvSpPr>
            <p:spPr bwMode="auto">
              <a:xfrm>
                <a:off x="2849" y="1318"/>
                <a:ext cx="20" cy="8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926" name="Rectangle 669"/>
              <p:cNvSpPr>
                <a:spLocks noChangeArrowheads="1"/>
              </p:cNvSpPr>
              <p:nvPr/>
            </p:nvSpPr>
            <p:spPr bwMode="auto">
              <a:xfrm>
                <a:off x="2865" y="1318"/>
                <a:ext cx="48" cy="8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T</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927" name="Rectangle 670"/>
              <p:cNvSpPr>
                <a:spLocks noChangeArrowheads="1"/>
              </p:cNvSpPr>
              <p:nvPr/>
            </p:nvSpPr>
            <p:spPr bwMode="auto">
              <a:xfrm>
                <a:off x="2904" y="1318"/>
                <a:ext cx="53" cy="8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A</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928" name="Rectangle 671"/>
              <p:cNvSpPr>
                <a:spLocks noChangeArrowheads="1"/>
              </p:cNvSpPr>
              <p:nvPr/>
            </p:nvSpPr>
            <p:spPr bwMode="auto">
              <a:xfrm>
                <a:off x="2959" y="1318"/>
                <a:ext cx="36" cy="8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1</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929" name="Rectangle 672"/>
              <p:cNvSpPr>
                <a:spLocks noChangeArrowheads="1"/>
              </p:cNvSpPr>
              <p:nvPr/>
            </p:nvSpPr>
            <p:spPr bwMode="auto">
              <a:xfrm>
                <a:off x="2991" y="1318"/>
                <a:ext cx="18" cy="8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930" name="Rectangle 673"/>
              <p:cNvSpPr>
                <a:spLocks noChangeArrowheads="1"/>
              </p:cNvSpPr>
              <p:nvPr/>
            </p:nvSpPr>
            <p:spPr bwMode="auto">
              <a:xfrm>
                <a:off x="3006" y="1318"/>
                <a:ext cx="36" cy="8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4</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931" name="Rectangle 674"/>
              <p:cNvSpPr>
                <a:spLocks noChangeArrowheads="1"/>
              </p:cNvSpPr>
              <p:nvPr/>
            </p:nvSpPr>
            <p:spPr bwMode="auto">
              <a:xfrm>
                <a:off x="3046" y="1318"/>
                <a:ext cx="20" cy="8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932" name="Rectangle 675"/>
              <p:cNvSpPr>
                <a:spLocks noChangeArrowheads="1"/>
              </p:cNvSpPr>
              <p:nvPr/>
            </p:nvSpPr>
            <p:spPr bwMode="auto">
              <a:xfrm>
                <a:off x="3061" y="1318"/>
                <a:ext cx="53" cy="8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C</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933" name="Rectangle 676"/>
              <p:cNvSpPr>
                <a:spLocks noChangeArrowheads="1"/>
              </p:cNvSpPr>
              <p:nvPr/>
            </p:nvSpPr>
            <p:spPr bwMode="auto">
              <a:xfrm>
                <a:off x="3108" y="1318"/>
                <a:ext cx="36" cy="8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0</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934" name="Rectangle 677"/>
              <p:cNvSpPr>
                <a:spLocks noChangeArrowheads="1"/>
              </p:cNvSpPr>
              <p:nvPr/>
            </p:nvSpPr>
            <p:spPr bwMode="auto">
              <a:xfrm>
                <a:off x="3148" y="1318"/>
                <a:ext cx="18" cy="8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935" name="Rectangle 678"/>
              <p:cNvSpPr>
                <a:spLocks noChangeArrowheads="1"/>
              </p:cNvSpPr>
              <p:nvPr/>
            </p:nvSpPr>
            <p:spPr bwMode="auto">
              <a:xfrm>
                <a:off x="3163" y="1318"/>
                <a:ext cx="36" cy="8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5</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936" name="Rectangle 679"/>
              <p:cNvSpPr>
                <a:spLocks noChangeArrowheads="1"/>
              </p:cNvSpPr>
              <p:nvPr/>
            </p:nvSpPr>
            <p:spPr bwMode="auto">
              <a:xfrm>
                <a:off x="2716" y="1389"/>
                <a:ext cx="44" cy="8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P</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937" name="Rectangle 680"/>
              <p:cNvSpPr>
                <a:spLocks noChangeArrowheads="1"/>
              </p:cNvSpPr>
              <p:nvPr/>
            </p:nvSpPr>
            <p:spPr bwMode="auto">
              <a:xfrm>
                <a:off x="2755" y="1389"/>
                <a:ext cx="36" cy="8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7</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938" name="Rectangle 681"/>
              <p:cNvSpPr>
                <a:spLocks noChangeArrowheads="1"/>
              </p:cNvSpPr>
              <p:nvPr/>
            </p:nvSpPr>
            <p:spPr bwMode="auto">
              <a:xfrm>
                <a:off x="2794" y="1389"/>
                <a:ext cx="18" cy="8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939" name="Rectangle 682"/>
              <p:cNvSpPr>
                <a:spLocks noChangeArrowheads="1"/>
              </p:cNvSpPr>
              <p:nvPr/>
            </p:nvSpPr>
            <p:spPr bwMode="auto">
              <a:xfrm>
                <a:off x="2810" y="1389"/>
                <a:ext cx="36" cy="8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3</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940" name="Rectangle 683"/>
              <p:cNvSpPr>
                <a:spLocks noChangeArrowheads="1"/>
              </p:cNvSpPr>
              <p:nvPr/>
            </p:nvSpPr>
            <p:spPr bwMode="auto">
              <a:xfrm>
                <a:off x="2849" y="1389"/>
                <a:ext cx="20" cy="8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941" name="Rectangle 684"/>
              <p:cNvSpPr>
                <a:spLocks noChangeArrowheads="1"/>
              </p:cNvSpPr>
              <p:nvPr/>
            </p:nvSpPr>
            <p:spPr bwMode="auto">
              <a:xfrm>
                <a:off x="2865" y="1389"/>
                <a:ext cx="48" cy="8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T</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942" name="Rectangle 685"/>
              <p:cNvSpPr>
                <a:spLocks noChangeArrowheads="1"/>
              </p:cNvSpPr>
              <p:nvPr/>
            </p:nvSpPr>
            <p:spPr bwMode="auto">
              <a:xfrm>
                <a:off x="2904" y="1389"/>
                <a:ext cx="53" cy="8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A</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943" name="Rectangle 686"/>
              <p:cNvSpPr>
                <a:spLocks noChangeArrowheads="1"/>
              </p:cNvSpPr>
              <p:nvPr/>
            </p:nvSpPr>
            <p:spPr bwMode="auto">
              <a:xfrm>
                <a:off x="2959" y="1389"/>
                <a:ext cx="36" cy="8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0</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944" name="Rectangle 687"/>
              <p:cNvSpPr>
                <a:spLocks noChangeArrowheads="1"/>
              </p:cNvSpPr>
              <p:nvPr/>
            </p:nvSpPr>
            <p:spPr bwMode="auto">
              <a:xfrm>
                <a:off x="2991" y="1389"/>
                <a:ext cx="18" cy="8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945" name="Rectangle 688"/>
              <p:cNvSpPr>
                <a:spLocks noChangeArrowheads="1"/>
              </p:cNvSpPr>
              <p:nvPr/>
            </p:nvSpPr>
            <p:spPr bwMode="auto">
              <a:xfrm>
                <a:off x="3006" y="1389"/>
                <a:ext cx="36" cy="8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0</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946" name="Rectangle 689"/>
              <p:cNvSpPr>
                <a:spLocks noChangeArrowheads="1"/>
              </p:cNvSpPr>
              <p:nvPr/>
            </p:nvSpPr>
            <p:spPr bwMode="auto">
              <a:xfrm>
                <a:off x="2716" y="1459"/>
                <a:ext cx="44" cy="8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P</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947" name="Rectangle 690"/>
              <p:cNvSpPr>
                <a:spLocks noChangeArrowheads="1"/>
              </p:cNvSpPr>
              <p:nvPr/>
            </p:nvSpPr>
            <p:spPr bwMode="auto">
              <a:xfrm>
                <a:off x="2755" y="1459"/>
                <a:ext cx="36" cy="8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7</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948" name="Rectangle 691"/>
              <p:cNvSpPr>
                <a:spLocks noChangeArrowheads="1"/>
              </p:cNvSpPr>
              <p:nvPr/>
            </p:nvSpPr>
            <p:spPr bwMode="auto">
              <a:xfrm>
                <a:off x="2794" y="1459"/>
                <a:ext cx="18" cy="8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949" name="Rectangle 692"/>
              <p:cNvSpPr>
                <a:spLocks noChangeArrowheads="1"/>
              </p:cNvSpPr>
              <p:nvPr/>
            </p:nvSpPr>
            <p:spPr bwMode="auto">
              <a:xfrm>
                <a:off x="2810" y="1459"/>
                <a:ext cx="36" cy="8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2</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950" name="Rectangle 693"/>
              <p:cNvSpPr>
                <a:spLocks noChangeArrowheads="1"/>
              </p:cNvSpPr>
              <p:nvPr/>
            </p:nvSpPr>
            <p:spPr bwMode="auto">
              <a:xfrm>
                <a:off x="2849" y="1459"/>
                <a:ext cx="20" cy="8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951" name="Rectangle 694"/>
              <p:cNvSpPr>
                <a:spLocks noChangeArrowheads="1"/>
              </p:cNvSpPr>
              <p:nvPr/>
            </p:nvSpPr>
            <p:spPr bwMode="auto">
              <a:xfrm>
                <a:off x="2865" y="1459"/>
                <a:ext cx="53" cy="8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C</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952" name="Rectangle 695"/>
              <p:cNvSpPr>
                <a:spLocks noChangeArrowheads="1"/>
              </p:cNvSpPr>
              <p:nvPr/>
            </p:nvSpPr>
            <p:spPr bwMode="auto">
              <a:xfrm>
                <a:off x="2912" y="1459"/>
                <a:ext cx="36" cy="8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1</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953" name="Rectangle 696"/>
              <p:cNvSpPr>
                <a:spLocks noChangeArrowheads="1"/>
              </p:cNvSpPr>
              <p:nvPr/>
            </p:nvSpPr>
            <p:spPr bwMode="auto">
              <a:xfrm>
                <a:off x="2951" y="1459"/>
                <a:ext cx="57" cy="8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O</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954" name="Rectangle 697"/>
              <p:cNvSpPr>
                <a:spLocks noChangeArrowheads="1"/>
              </p:cNvSpPr>
              <p:nvPr/>
            </p:nvSpPr>
            <p:spPr bwMode="auto">
              <a:xfrm>
                <a:off x="2999" y="1459"/>
                <a:ext cx="53" cy="8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U</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955" name="Rectangle 698"/>
              <p:cNvSpPr>
                <a:spLocks noChangeArrowheads="1"/>
              </p:cNvSpPr>
              <p:nvPr/>
            </p:nvSpPr>
            <p:spPr bwMode="auto">
              <a:xfrm>
                <a:off x="3053" y="1459"/>
                <a:ext cx="48" cy="8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T</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956" name="Rectangle 699"/>
              <p:cNvSpPr>
                <a:spLocks noChangeArrowheads="1"/>
              </p:cNvSpPr>
              <p:nvPr/>
            </p:nvSpPr>
            <p:spPr bwMode="auto">
              <a:xfrm>
                <a:off x="3093" y="1459"/>
                <a:ext cx="20" cy="8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957" name="Rectangle 700"/>
              <p:cNvSpPr>
                <a:spLocks noChangeArrowheads="1"/>
              </p:cNvSpPr>
              <p:nvPr/>
            </p:nvSpPr>
            <p:spPr bwMode="auto">
              <a:xfrm>
                <a:off x="3116" y="1459"/>
                <a:ext cx="48" cy="8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T</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958" name="Rectangle 701"/>
              <p:cNvSpPr>
                <a:spLocks noChangeArrowheads="1"/>
              </p:cNvSpPr>
              <p:nvPr/>
            </p:nvSpPr>
            <p:spPr bwMode="auto">
              <a:xfrm>
                <a:off x="3156" y="1459"/>
                <a:ext cx="53" cy="8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A</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959" name="Rectangle 702"/>
              <p:cNvSpPr>
                <a:spLocks noChangeArrowheads="1"/>
              </p:cNvSpPr>
              <p:nvPr/>
            </p:nvSpPr>
            <p:spPr bwMode="auto">
              <a:xfrm>
                <a:off x="3203" y="1459"/>
                <a:ext cx="36" cy="8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1</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960" name="Rectangle 703"/>
              <p:cNvSpPr>
                <a:spLocks noChangeArrowheads="1"/>
              </p:cNvSpPr>
              <p:nvPr/>
            </p:nvSpPr>
            <p:spPr bwMode="auto">
              <a:xfrm>
                <a:off x="3242" y="1459"/>
                <a:ext cx="53" cy="8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C</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961" name="Rectangle 704"/>
              <p:cNvSpPr>
                <a:spLocks noChangeArrowheads="1"/>
              </p:cNvSpPr>
              <p:nvPr/>
            </p:nvSpPr>
            <p:spPr bwMode="auto">
              <a:xfrm>
                <a:off x="3289" y="1459"/>
                <a:ext cx="48" cy="8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L</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962" name="Rectangle 705"/>
              <p:cNvSpPr>
                <a:spLocks noChangeArrowheads="1"/>
              </p:cNvSpPr>
              <p:nvPr/>
            </p:nvSpPr>
            <p:spPr bwMode="auto">
              <a:xfrm>
                <a:off x="3328" y="1459"/>
                <a:ext cx="57" cy="8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K</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963" name="Rectangle 706"/>
              <p:cNvSpPr>
                <a:spLocks noChangeArrowheads="1"/>
              </p:cNvSpPr>
              <p:nvPr/>
            </p:nvSpPr>
            <p:spPr bwMode="auto">
              <a:xfrm>
                <a:off x="2716" y="1530"/>
                <a:ext cx="44" cy="8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P</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964" name="Rectangle 707"/>
              <p:cNvSpPr>
                <a:spLocks noChangeArrowheads="1"/>
              </p:cNvSpPr>
              <p:nvPr/>
            </p:nvSpPr>
            <p:spPr bwMode="auto">
              <a:xfrm>
                <a:off x="2755" y="1530"/>
                <a:ext cx="36" cy="8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7</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965" name="Rectangle 708"/>
              <p:cNvSpPr>
                <a:spLocks noChangeArrowheads="1"/>
              </p:cNvSpPr>
              <p:nvPr/>
            </p:nvSpPr>
            <p:spPr bwMode="auto">
              <a:xfrm>
                <a:off x="2794" y="1530"/>
                <a:ext cx="18" cy="8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966" name="Rectangle 709"/>
              <p:cNvSpPr>
                <a:spLocks noChangeArrowheads="1"/>
              </p:cNvSpPr>
              <p:nvPr/>
            </p:nvSpPr>
            <p:spPr bwMode="auto">
              <a:xfrm>
                <a:off x="2810" y="1530"/>
                <a:ext cx="36" cy="8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1</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967" name="Rectangle 710"/>
              <p:cNvSpPr>
                <a:spLocks noChangeArrowheads="1"/>
              </p:cNvSpPr>
              <p:nvPr/>
            </p:nvSpPr>
            <p:spPr bwMode="auto">
              <a:xfrm>
                <a:off x="2849" y="1530"/>
                <a:ext cx="20" cy="8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968" name="Rectangle 711"/>
              <p:cNvSpPr>
                <a:spLocks noChangeArrowheads="1"/>
              </p:cNvSpPr>
              <p:nvPr/>
            </p:nvSpPr>
            <p:spPr bwMode="auto">
              <a:xfrm>
                <a:off x="2865" y="1530"/>
                <a:ext cx="53" cy="8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C</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969" name="Rectangle 712"/>
              <p:cNvSpPr>
                <a:spLocks noChangeArrowheads="1"/>
              </p:cNvSpPr>
              <p:nvPr/>
            </p:nvSpPr>
            <p:spPr bwMode="auto">
              <a:xfrm>
                <a:off x="2912" y="1530"/>
                <a:ext cx="36" cy="8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0</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970" name="Rectangle 713"/>
              <p:cNvSpPr>
                <a:spLocks noChangeArrowheads="1"/>
              </p:cNvSpPr>
              <p:nvPr/>
            </p:nvSpPr>
            <p:spPr bwMode="auto">
              <a:xfrm>
                <a:off x="2951" y="1530"/>
                <a:ext cx="57" cy="8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O</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971" name="Rectangle 714"/>
              <p:cNvSpPr>
                <a:spLocks noChangeArrowheads="1"/>
              </p:cNvSpPr>
              <p:nvPr/>
            </p:nvSpPr>
            <p:spPr bwMode="auto">
              <a:xfrm>
                <a:off x="2999" y="1530"/>
                <a:ext cx="53" cy="8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U</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972" name="Rectangle 715"/>
              <p:cNvSpPr>
                <a:spLocks noChangeArrowheads="1"/>
              </p:cNvSpPr>
              <p:nvPr/>
            </p:nvSpPr>
            <p:spPr bwMode="auto">
              <a:xfrm>
                <a:off x="3053" y="1530"/>
                <a:ext cx="48" cy="8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T</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973" name="Rectangle 716"/>
              <p:cNvSpPr>
                <a:spLocks noChangeArrowheads="1"/>
              </p:cNvSpPr>
              <p:nvPr/>
            </p:nvSpPr>
            <p:spPr bwMode="auto">
              <a:xfrm>
                <a:off x="3093" y="1530"/>
                <a:ext cx="20" cy="8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974" name="Rectangle 717"/>
              <p:cNvSpPr>
                <a:spLocks noChangeArrowheads="1"/>
              </p:cNvSpPr>
              <p:nvPr/>
            </p:nvSpPr>
            <p:spPr bwMode="auto">
              <a:xfrm>
                <a:off x="3116" y="1530"/>
                <a:ext cx="48" cy="8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T</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975" name="Rectangle 718"/>
              <p:cNvSpPr>
                <a:spLocks noChangeArrowheads="1"/>
              </p:cNvSpPr>
              <p:nvPr/>
            </p:nvSpPr>
            <p:spPr bwMode="auto">
              <a:xfrm>
                <a:off x="3156" y="1530"/>
                <a:ext cx="53" cy="8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A</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976" name="Rectangle 719"/>
              <p:cNvSpPr>
                <a:spLocks noChangeArrowheads="1"/>
              </p:cNvSpPr>
              <p:nvPr/>
            </p:nvSpPr>
            <p:spPr bwMode="auto">
              <a:xfrm>
                <a:off x="3203" y="1530"/>
                <a:ext cx="36" cy="8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0</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977" name="Rectangle 720"/>
              <p:cNvSpPr>
                <a:spLocks noChangeArrowheads="1"/>
              </p:cNvSpPr>
              <p:nvPr/>
            </p:nvSpPr>
            <p:spPr bwMode="auto">
              <a:xfrm>
                <a:off x="3242" y="1530"/>
                <a:ext cx="53" cy="8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C</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978" name="Rectangle 721"/>
              <p:cNvSpPr>
                <a:spLocks noChangeArrowheads="1"/>
              </p:cNvSpPr>
              <p:nvPr/>
            </p:nvSpPr>
            <p:spPr bwMode="auto">
              <a:xfrm>
                <a:off x="3289" y="1530"/>
                <a:ext cx="48" cy="8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L</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979" name="Rectangle 722"/>
              <p:cNvSpPr>
                <a:spLocks noChangeArrowheads="1"/>
              </p:cNvSpPr>
              <p:nvPr/>
            </p:nvSpPr>
            <p:spPr bwMode="auto">
              <a:xfrm>
                <a:off x="3328" y="1530"/>
                <a:ext cx="57" cy="8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K</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980" name="Rectangle 723"/>
              <p:cNvSpPr>
                <a:spLocks noChangeArrowheads="1"/>
              </p:cNvSpPr>
              <p:nvPr/>
            </p:nvSpPr>
            <p:spPr bwMode="auto">
              <a:xfrm>
                <a:off x="2716" y="1600"/>
                <a:ext cx="44" cy="8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P</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981" name="Rectangle 724"/>
              <p:cNvSpPr>
                <a:spLocks noChangeArrowheads="1"/>
              </p:cNvSpPr>
              <p:nvPr/>
            </p:nvSpPr>
            <p:spPr bwMode="auto">
              <a:xfrm>
                <a:off x="2755" y="1600"/>
                <a:ext cx="36" cy="8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7</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982" name="Rectangle 725"/>
              <p:cNvSpPr>
                <a:spLocks noChangeArrowheads="1"/>
              </p:cNvSpPr>
              <p:nvPr/>
            </p:nvSpPr>
            <p:spPr bwMode="auto">
              <a:xfrm>
                <a:off x="2794" y="1600"/>
                <a:ext cx="18" cy="8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983" name="Rectangle 726"/>
              <p:cNvSpPr>
                <a:spLocks noChangeArrowheads="1"/>
              </p:cNvSpPr>
              <p:nvPr/>
            </p:nvSpPr>
            <p:spPr bwMode="auto">
              <a:xfrm>
                <a:off x="2810" y="1600"/>
                <a:ext cx="36" cy="8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0</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984" name="Rectangle 727"/>
              <p:cNvSpPr>
                <a:spLocks noChangeArrowheads="1"/>
              </p:cNvSpPr>
              <p:nvPr/>
            </p:nvSpPr>
            <p:spPr bwMode="auto">
              <a:xfrm>
                <a:off x="2849" y="1600"/>
                <a:ext cx="20" cy="8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985" name="Rectangle 728"/>
              <p:cNvSpPr>
                <a:spLocks noChangeArrowheads="1"/>
              </p:cNvSpPr>
              <p:nvPr/>
            </p:nvSpPr>
            <p:spPr bwMode="auto">
              <a:xfrm>
                <a:off x="2865" y="1600"/>
                <a:ext cx="40" cy="8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S</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986" name="Rectangle 729"/>
              <p:cNvSpPr>
                <a:spLocks noChangeArrowheads="1"/>
              </p:cNvSpPr>
              <p:nvPr/>
            </p:nvSpPr>
            <p:spPr bwMode="auto">
              <a:xfrm>
                <a:off x="2904" y="1600"/>
                <a:ext cx="69" cy="8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M</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987" name="Rectangle 730"/>
              <p:cNvSpPr>
                <a:spLocks noChangeArrowheads="1"/>
              </p:cNvSpPr>
              <p:nvPr/>
            </p:nvSpPr>
            <p:spPr bwMode="auto">
              <a:xfrm>
                <a:off x="2967" y="1600"/>
                <a:ext cx="53" cy="8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C</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988" name="Rectangle 731"/>
              <p:cNvSpPr>
                <a:spLocks noChangeArrowheads="1"/>
              </p:cNvSpPr>
              <p:nvPr/>
            </p:nvSpPr>
            <p:spPr bwMode="auto">
              <a:xfrm>
                <a:off x="3014" y="1600"/>
                <a:ext cx="48" cy="8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L</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989" name="Rectangle 732"/>
              <p:cNvSpPr>
                <a:spLocks noChangeArrowheads="1"/>
              </p:cNvSpPr>
              <p:nvPr/>
            </p:nvSpPr>
            <p:spPr bwMode="auto">
              <a:xfrm>
                <a:off x="3061" y="1600"/>
                <a:ext cx="57" cy="8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K</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990" name="Rectangle 733"/>
              <p:cNvSpPr>
                <a:spLocks noChangeArrowheads="1"/>
              </p:cNvSpPr>
              <p:nvPr/>
            </p:nvSpPr>
            <p:spPr bwMode="auto">
              <a:xfrm>
                <a:off x="3108" y="1600"/>
                <a:ext cx="20" cy="8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991" name="Rectangle 734"/>
              <p:cNvSpPr>
                <a:spLocks noChangeArrowheads="1"/>
              </p:cNvSpPr>
              <p:nvPr/>
            </p:nvSpPr>
            <p:spPr bwMode="auto">
              <a:xfrm>
                <a:off x="3132" y="1600"/>
                <a:ext cx="53" cy="8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D</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992" name="Rectangle 735"/>
              <p:cNvSpPr>
                <a:spLocks noChangeArrowheads="1"/>
              </p:cNvSpPr>
              <p:nvPr/>
            </p:nvSpPr>
            <p:spPr bwMode="auto">
              <a:xfrm>
                <a:off x="3179" y="1600"/>
                <a:ext cx="69" cy="8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M</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993" name="Rectangle 736"/>
              <p:cNvSpPr>
                <a:spLocks noChangeArrowheads="1"/>
              </p:cNvSpPr>
              <p:nvPr/>
            </p:nvSpPr>
            <p:spPr bwMode="auto">
              <a:xfrm>
                <a:off x="3242" y="1600"/>
                <a:ext cx="53" cy="8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A</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994" name="Rectangle 737"/>
              <p:cNvSpPr>
                <a:spLocks noChangeArrowheads="1"/>
              </p:cNvSpPr>
              <p:nvPr/>
            </p:nvSpPr>
            <p:spPr bwMode="auto">
              <a:xfrm>
                <a:off x="3297" y="1600"/>
                <a:ext cx="48" cy="8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E</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995" name="Rectangle 738"/>
              <p:cNvSpPr>
                <a:spLocks noChangeArrowheads="1"/>
              </p:cNvSpPr>
              <p:nvPr/>
            </p:nvSpPr>
            <p:spPr bwMode="auto">
              <a:xfrm>
                <a:off x="3336" y="1600"/>
                <a:ext cx="36" cy="8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0</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996" name="Rectangle 739"/>
              <p:cNvSpPr>
                <a:spLocks noChangeArrowheads="1"/>
              </p:cNvSpPr>
              <p:nvPr/>
            </p:nvSpPr>
            <p:spPr bwMode="auto">
              <a:xfrm>
                <a:off x="2716" y="1812"/>
                <a:ext cx="44" cy="8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P</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997" name="Rectangle 740"/>
              <p:cNvSpPr>
                <a:spLocks noChangeArrowheads="1"/>
              </p:cNvSpPr>
              <p:nvPr/>
            </p:nvSpPr>
            <p:spPr bwMode="auto">
              <a:xfrm>
                <a:off x="2755" y="1812"/>
                <a:ext cx="36" cy="8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8</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998" name="Rectangle 741"/>
              <p:cNvSpPr>
                <a:spLocks noChangeArrowheads="1"/>
              </p:cNvSpPr>
              <p:nvPr/>
            </p:nvSpPr>
            <p:spPr bwMode="auto">
              <a:xfrm>
                <a:off x="2794" y="1812"/>
                <a:ext cx="18" cy="8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999" name="Rectangle 742"/>
              <p:cNvSpPr>
                <a:spLocks noChangeArrowheads="1"/>
              </p:cNvSpPr>
              <p:nvPr/>
            </p:nvSpPr>
            <p:spPr bwMode="auto">
              <a:xfrm>
                <a:off x="2810" y="1812"/>
                <a:ext cx="36" cy="8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7</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000" name="Rectangle 743"/>
              <p:cNvSpPr>
                <a:spLocks noChangeArrowheads="1"/>
              </p:cNvSpPr>
              <p:nvPr/>
            </p:nvSpPr>
            <p:spPr bwMode="auto">
              <a:xfrm>
                <a:off x="2849" y="1812"/>
                <a:ext cx="20" cy="8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001" name="Rectangle 744"/>
              <p:cNvSpPr>
                <a:spLocks noChangeArrowheads="1"/>
              </p:cNvSpPr>
              <p:nvPr/>
            </p:nvSpPr>
            <p:spPr bwMode="auto">
              <a:xfrm>
                <a:off x="2865" y="1812"/>
                <a:ext cx="53" cy="8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A</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002" name="Rectangle 745"/>
              <p:cNvSpPr>
                <a:spLocks noChangeArrowheads="1"/>
              </p:cNvSpPr>
              <p:nvPr/>
            </p:nvSpPr>
            <p:spPr bwMode="auto">
              <a:xfrm>
                <a:off x="2920" y="1812"/>
                <a:ext cx="36" cy="8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1</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003" name="Rectangle 746"/>
              <p:cNvSpPr>
                <a:spLocks noChangeArrowheads="1"/>
              </p:cNvSpPr>
              <p:nvPr/>
            </p:nvSpPr>
            <p:spPr bwMode="auto">
              <a:xfrm>
                <a:off x="2951" y="1812"/>
                <a:ext cx="36" cy="8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8</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004" name="Rectangle 747"/>
              <p:cNvSpPr>
                <a:spLocks noChangeArrowheads="1"/>
              </p:cNvSpPr>
              <p:nvPr/>
            </p:nvSpPr>
            <p:spPr bwMode="auto">
              <a:xfrm>
                <a:off x="2716" y="1883"/>
                <a:ext cx="44" cy="8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P</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005" name="Rectangle 748"/>
              <p:cNvSpPr>
                <a:spLocks noChangeArrowheads="1"/>
              </p:cNvSpPr>
              <p:nvPr/>
            </p:nvSpPr>
            <p:spPr bwMode="auto">
              <a:xfrm>
                <a:off x="2755" y="1883"/>
                <a:ext cx="36" cy="8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8</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006" name="Rectangle 749"/>
              <p:cNvSpPr>
                <a:spLocks noChangeArrowheads="1"/>
              </p:cNvSpPr>
              <p:nvPr/>
            </p:nvSpPr>
            <p:spPr bwMode="auto">
              <a:xfrm>
                <a:off x="2794" y="1883"/>
                <a:ext cx="18" cy="8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007" name="Rectangle 750"/>
              <p:cNvSpPr>
                <a:spLocks noChangeArrowheads="1"/>
              </p:cNvSpPr>
              <p:nvPr/>
            </p:nvSpPr>
            <p:spPr bwMode="auto">
              <a:xfrm>
                <a:off x="2810" y="1883"/>
                <a:ext cx="36" cy="8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6</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008" name="Rectangle 751"/>
              <p:cNvSpPr>
                <a:spLocks noChangeArrowheads="1"/>
              </p:cNvSpPr>
              <p:nvPr/>
            </p:nvSpPr>
            <p:spPr bwMode="auto">
              <a:xfrm>
                <a:off x="2849" y="1883"/>
                <a:ext cx="20" cy="8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009" name="Rectangle 752"/>
              <p:cNvSpPr>
                <a:spLocks noChangeArrowheads="1"/>
              </p:cNvSpPr>
              <p:nvPr/>
            </p:nvSpPr>
            <p:spPr bwMode="auto">
              <a:xfrm>
                <a:off x="2865" y="1883"/>
                <a:ext cx="53" cy="8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A</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010" name="Rectangle 753"/>
              <p:cNvSpPr>
                <a:spLocks noChangeArrowheads="1"/>
              </p:cNvSpPr>
              <p:nvPr/>
            </p:nvSpPr>
            <p:spPr bwMode="auto">
              <a:xfrm>
                <a:off x="2920" y="1883"/>
                <a:ext cx="36" cy="8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1</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011" name="Rectangle 754"/>
              <p:cNvSpPr>
                <a:spLocks noChangeArrowheads="1"/>
              </p:cNvSpPr>
              <p:nvPr/>
            </p:nvSpPr>
            <p:spPr bwMode="auto">
              <a:xfrm>
                <a:off x="2951" y="1883"/>
                <a:ext cx="36" cy="8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9</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012" name="Rectangle 755"/>
              <p:cNvSpPr>
                <a:spLocks noChangeArrowheads="1"/>
              </p:cNvSpPr>
              <p:nvPr/>
            </p:nvSpPr>
            <p:spPr bwMode="auto">
              <a:xfrm>
                <a:off x="2716" y="1953"/>
                <a:ext cx="44" cy="8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P</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013" name="Rectangle 756"/>
              <p:cNvSpPr>
                <a:spLocks noChangeArrowheads="1"/>
              </p:cNvSpPr>
              <p:nvPr/>
            </p:nvSpPr>
            <p:spPr bwMode="auto">
              <a:xfrm>
                <a:off x="2755" y="1953"/>
                <a:ext cx="36" cy="8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8</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014" name="Rectangle 757"/>
              <p:cNvSpPr>
                <a:spLocks noChangeArrowheads="1"/>
              </p:cNvSpPr>
              <p:nvPr/>
            </p:nvSpPr>
            <p:spPr bwMode="auto">
              <a:xfrm>
                <a:off x="2794" y="1953"/>
                <a:ext cx="18" cy="8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015" name="Rectangle 758"/>
              <p:cNvSpPr>
                <a:spLocks noChangeArrowheads="1"/>
              </p:cNvSpPr>
              <p:nvPr/>
            </p:nvSpPr>
            <p:spPr bwMode="auto">
              <a:xfrm>
                <a:off x="2810" y="1953"/>
                <a:ext cx="36" cy="8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5</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016" name="Rectangle 759"/>
              <p:cNvSpPr>
                <a:spLocks noChangeArrowheads="1"/>
              </p:cNvSpPr>
              <p:nvPr/>
            </p:nvSpPr>
            <p:spPr bwMode="auto">
              <a:xfrm>
                <a:off x="2849" y="1953"/>
                <a:ext cx="20" cy="8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017" name="Rectangle 760"/>
              <p:cNvSpPr>
                <a:spLocks noChangeArrowheads="1"/>
              </p:cNvSpPr>
              <p:nvPr/>
            </p:nvSpPr>
            <p:spPr bwMode="auto">
              <a:xfrm>
                <a:off x="2865" y="1953"/>
                <a:ext cx="53" cy="8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A</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018" name="Rectangle 761"/>
              <p:cNvSpPr>
                <a:spLocks noChangeArrowheads="1"/>
              </p:cNvSpPr>
              <p:nvPr/>
            </p:nvSpPr>
            <p:spPr bwMode="auto">
              <a:xfrm>
                <a:off x="2920" y="1953"/>
                <a:ext cx="36" cy="8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2</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019" name="Rectangle 762"/>
              <p:cNvSpPr>
                <a:spLocks noChangeArrowheads="1"/>
              </p:cNvSpPr>
              <p:nvPr/>
            </p:nvSpPr>
            <p:spPr bwMode="auto">
              <a:xfrm>
                <a:off x="2951" y="1953"/>
                <a:ext cx="36" cy="8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0</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020" name="Rectangle 763"/>
              <p:cNvSpPr>
                <a:spLocks noChangeArrowheads="1"/>
              </p:cNvSpPr>
              <p:nvPr/>
            </p:nvSpPr>
            <p:spPr bwMode="auto">
              <a:xfrm>
                <a:off x="2716" y="2024"/>
                <a:ext cx="44" cy="8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P</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021" name="Rectangle 764"/>
              <p:cNvSpPr>
                <a:spLocks noChangeArrowheads="1"/>
              </p:cNvSpPr>
              <p:nvPr/>
            </p:nvSpPr>
            <p:spPr bwMode="auto">
              <a:xfrm>
                <a:off x="2755" y="2024"/>
                <a:ext cx="36" cy="8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8</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022" name="Rectangle 765"/>
              <p:cNvSpPr>
                <a:spLocks noChangeArrowheads="1"/>
              </p:cNvSpPr>
              <p:nvPr/>
            </p:nvSpPr>
            <p:spPr bwMode="auto">
              <a:xfrm>
                <a:off x="2794" y="2024"/>
                <a:ext cx="18" cy="8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023" name="Rectangle 766"/>
              <p:cNvSpPr>
                <a:spLocks noChangeArrowheads="1"/>
              </p:cNvSpPr>
              <p:nvPr/>
            </p:nvSpPr>
            <p:spPr bwMode="auto">
              <a:xfrm>
                <a:off x="2810" y="2024"/>
                <a:ext cx="36" cy="8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4</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024" name="Rectangle 767"/>
              <p:cNvSpPr>
                <a:spLocks noChangeArrowheads="1"/>
              </p:cNvSpPr>
              <p:nvPr/>
            </p:nvSpPr>
            <p:spPr bwMode="auto">
              <a:xfrm>
                <a:off x="2849" y="2024"/>
                <a:ext cx="20" cy="8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025" name="Rectangle 768"/>
              <p:cNvSpPr>
                <a:spLocks noChangeArrowheads="1"/>
              </p:cNvSpPr>
              <p:nvPr/>
            </p:nvSpPr>
            <p:spPr bwMode="auto">
              <a:xfrm>
                <a:off x="2865" y="2024"/>
                <a:ext cx="53" cy="8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A</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026" name="Rectangle 769"/>
              <p:cNvSpPr>
                <a:spLocks noChangeArrowheads="1"/>
              </p:cNvSpPr>
              <p:nvPr/>
            </p:nvSpPr>
            <p:spPr bwMode="auto">
              <a:xfrm>
                <a:off x="2920" y="2024"/>
                <a:ext cx="36" cy="8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2</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027" name="Rectangle 770"/>
              <p:cNvSpPr>
                <a:spLocks noChangeArrowheads="1"/>
              </p:cNvSpPr>
              <p:nvPr/>
            </p:nvSpPr>
            <p:spPr bwMode="auto">
              <a:xfrm>
                <a:off x="2951" y="2024"/>
                <a:ext cx="36" cy="8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1</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028" name="Rectangle 771"/>
              <p:cNvSpPr>
                <a:spLocks noChangeArrowheads="1"/>
              </p:cNvSpPr>
              <p:nvPr/>
            </p:nvSpPr>
            <p:spPr bwMode="auto">
              <a:xfrm>
                <a:off x="2716" y="2094"/>
                <a:ext cx="44" cy="8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P</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029" name="Rectangle 772"/>
              <p:cNvSpPr>
                <a:spLocks noChangeArrowheads="1"/>
              </p:cNvSpPr>
              <p:nvPr/>
            </p:nvSpPr>
            <p:spPr bwMode="auto">
              <a:xfrm>
                <a:off x="2755" y="2094"/>
                <a:ext cx="36" cy="8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8</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030" name="Rectangle 773"/>
              <p:cNvSpPr>
                <a:spLocks noChangeArrowheads="1"/>
              </p:cNvSpPr>
              <p:nvPr/>
            </p:nvSpPr>
            <p:spPr bwMode="auto">
              <a:xfrm>
                <a:off x="2794" y="2094"/>
                <a:ext cx="18" cy="8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031" name="Rectangle 774"/>
              <p:cNvSpPr>
                <a:spLocks noChangeArrowheads="1"/>
              </p:cNvSpPr>
              <p:nvPr/>
            </p:nvSpPr>
            <p:spPr bwMode="auto">
              <a:xfrm>
                <a:off x="2810" y="2094"/>
                <a:ext cx="36" cy="8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3</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032" name="Rectangle 775"/>
              <p:cNvSpPr>
                <a:spLocks noChangeArrowheads="1"/>
              </p:cNvSpPr>
              <p:nvPr/>
            </p:nvSpPr>
            <p:spPr bwMode="auto">
              <a:xfrm>
                <a:off x="2849" y="2094"/>
                <a:ext cx="20" cy="8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033" name="Rectangle 776"/>
              <p:cNvSpPr>
                <a:spLocks noChangeArrowheads="1"/>
              </p:cNvSpPr>
              <p:nvPr/>
            </p:nvSpPr>
            <p:spPr bwMode="auto">
              <a:xfrm>
                <a:off x="2865" y="2094"/>
                <a:ext cx="48" cy="8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T</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034" name="Rectangle 777"/>
              <p:cNvSpPr>
                <a:spLocks noChangeArrowheads="1"/>
              </p:cNvSpPr>
              <p:nvPr/>
            </p:nvSpPr>
            <p:spPr bwMode="auto">
              <a:xfrm>
                <a:off x="2904" y="2094"/>
                <a:ext cx="53" cy="8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A</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035" name="Rectangle 778"/>
              <p:cNvSpPr>
                <a:spLocks noChangeArrowheads="1"/>
              </p:cNvSpPr>
              <p:nvPr/>
            </p:nvSpPr>
            <p:spPr bwMode="auto">
              <a:xfrm>
                <a:off x="2959" y="2094"/>
                <a:ext cx="36" cy="8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3</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036" name="Rectangle 779"/>
              <p:cNvSpPr>
                <a:spLocks noChangeArrowheads="1"/>
              </p:cNvSpPr>
              <p:nvPr/>
            </p:nvSpPr>
            <p:spPr bwMode="auto">
              <a:xfrm>
                <a:off x="2991" y="2094"/>
                <a:ext cx="53" cy="8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C</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037" name="Rectangle 780"/>
              <p:cNvSpPr>
                <a:spLocks noChangeArrowheads="1"/>
              </p:cNvSpPr>
              <p:nvPr/>
            </p:nvSpPr>
            <p:spPr bwMode="auto">
              <a:xfrm>
                <a:off x="3038" y="2094"/>
                <a:ext cx="48" cy="8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L</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038" name="Rectangle 781"/>
              <p:cNvSpPr>
                <a:spLocks noChangeArrowheads="1"/>
              </p:cNvSpPr>
              <p:nvPr/>
            </p:nvSpPr>
            <p:spPr bwMode="auto">
              <a:xfrm>
                <a:off x="3085" y="2094"/>
                <a:ext cx="57" cy="8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K</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039" name="Rectangle 782"/>
              <p:cNvSpPr>
                <a:spLocks noChangeArrowheads="1"/>
              </p:cNvSpPr>
              <p:nvPr/>
            </p:nvSpPr>
            <p:spPr bwMode="auto">
              <a:xfrm>
                <a:off x="3132" y="2094"/>
                <a:ext cx="20" cy="8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040" name="Rectangle 783"/>
              <p:cNvSpPr>
                <a:spLocks noChangeArrowheads="1"/>
              </p:cNvSpPr>
              <p:nvPr/>
            </p:nvSpPr>
            <p:spPr bwMode="auto">
              <a:xfrm>
                <a:off x="3156" y="2094"/>
                <a:ext cx="53" cy="8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A</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041" name="Rectangle 784"/>
              <p:cNvSpPr>
                <a:spLocks noChangeArrowheads="1"/>
              </p:cNvSpPr>
              <p:nvPr/>
            </p:nvSpPr>
            <p:spPr bwMode="auto">
              <a:xfrm>
                <a:off x="3203" y="2094"/>
                <a:ext cx="36" cy="8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2</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042" name="Rectangle 785"/>
              <p:cNvSpPr>
                <a:spLocks noChangeArrowheads="1"/>
              </p:cNvSpPr>
              <p:nvPr/>
            </p:nvSpPr>
            <p:spPr bwMode="auto">
              <a:xfrm>
                <a:off x="3242" y="2094"/>
                <a:ext cx="36" cy="8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2</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043" name="Rectangle 786"/>
              <p:cNvSpPr>
                <a:spLocks noChangeArrowheads="1"/>
              </p:cNvSpPr>
              <p:nvPr/>
            </p:nvSpPr>
            <p:spPr bwMode="auto">
              <a:xfrm>
                <a:off x="2716" y="2165"/>
                <a:ext cx="44" cy="8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P</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044" name="Rectangle 787"/>
              <p:cNvSpPr>
                <a:spLocks noChangeArrowheads="1"/>
              </p:cNvSpPr>
              <p:nvPr/>
            </p:nvSpPr>
            <p:spPr bwMode="auto">
              <a:xfrm>
                <a:off x="2755" y="2165"/>
                <a:ext cx="36" cy="8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8</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045" name="Rectangle 788"/>
              <p:cNvSpPr>
                <a:spLocks noChangeArrowheads="1"/>
              </p:cNvSpPr>
              <p:nvPr/>
            </p:nvSpPr>
            <p:spPr bwMode="auto">
              <a:xfrm>
                <a:off x="2794" y="2165"/>
                <a:ext cx="18" cy="8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046" name="Rectangle 789"/>
              <p:cNvSpPr>
                <a:spLocks noChangeArrowheads="1"/>
              </p:cNvSpPr>
              <p:nvPr/>
            </p:nvSpPr>
            <p:spPr bwMode="auto">
              <a:xfrm>
                <a:off x="2810" y="2165"/>
                <a:ext cx="36" cy="8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2</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047" name="Rectangle 790"/>
              <p:cNvSpPr>
                <a:spLocks noChangeArrowheads="1"/>
              </p:cNvSpPr>
              <p:nvPr/>
            </p:nvSpPr>
            <p:spPr bwMode="auto">
              <a:xfrm>
                <a:off x="2849" y="2165"/>
                <a:ext cx="20" cy="8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048" name="Rectangle 791"/>
              <p:cNvSpPr>
                <a:spLocks noChangeArrowheads="1"/>
              </p:cNvSpPr>
              <p:nvPr/>
            </p:nvSpPr>
            <p:spPr bwMode="auto">
              <a:xfrm>
                <a:off x="2865" y="2165"/>
                <a:ext cx="48" cy="8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T</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049" name="Rectangle 792"/>
              <p:cNvSpPr>
                <a:spLocks noChangeArrowheads="1"/>
              </p:cNvSpPr>
              <p:nvPr/>
            </p:nvSpPr>
            <p:spPr bwMode="auto">
              <a:xfrm>
                <a:off x="2904" y="2165"/>
                <a:ext cx="53" cy="8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A</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050" name="Rectangle 793"/>
              <p:cNvSpPr>
                <a:spLocks noChangeArrowheads="1"/>
              </p:cNvSpPr>
              <p:nvPr/>
            </p:nvSpPr>
            <p:spPr bwMode="auto">
              <a:xfrm>
                <a:off x="2959" y="2165"/>
                <a:ext cx="36" cy="8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3</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051" name="Rectangle 794"/>
              <p:cNvSpPr>
                <a:spLocks noChangeArrowheads="1"/>
              </p:cNvSpPr>
              <p:nvPr/>
            </p:nvSpPr>
            <p:spPr bwMode="auto">
              <a:xfrm>
                <a:off x="2991" y="2165"/>
                <a:ext cx="18" cy="8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052" name="Rectangle 795"/>
              <p:cNvSpPr>
                <a:spLocks noChangeArrowheads="1"/>
              </p:cNvSpPr>
              <p:nvPr/>
            </p:nvSpPr>
            <p:spPr bwMode="auto">
              <a:xfrm>
                <a:off x="3006" y="2165"/>
                <a:ext cx="36" cy="8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2</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053" name="Rectangle 796"/>
              <p:cNvSpPr>
                <a:spLocks noChangeArrowheads="1"/>
              </p:cNvSpPr>
              <p:nvPr/>
            </p:nvSpPr>
            <p:spPr bwMode="auto">
              <a:xfrm>
                <a:off x="3046" y="2165"/>
                <a:ext cx="20" cy="8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054" name="Rectangle 797"/>
              <p:cNvSpPr>
                <a:spLocks noChangeArrowheads="1"/>
              </p:cNvSpPr>
              <p:nvPr/>
            </p:nvSpPr>
            <p:spPr bwMode="auto">
              <a:xfrm>
                <a:off x="3061" y="2165"/>
                <a:ext cx="53" cy="8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A</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055" name="Rectangle 798"/>
              <p:cNvSpPr>
                <a:spLocks noChangeArrowheads="1"/>
              </p:cNvSpPr>
              <p:nvPr/>
            </p:nvSpPr>
            <p:spPr bwMode="auto">
              <a:xfrm>
                <a:off x="3116" y="2165"/>
                <a:ext cx="36" cy="8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2</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056" name="Rectangle 799"/>
              <p:cNvSpPr>
                <a:spLocks noChangeArrowheads="1"/>
              </p:cNvSpPr>
              <p:nvPr/>
            </p:nvSpPr>
            <p:spPr bwMode="auto">
              <a:xfrm>
                <a:off x="3148" y="2165"/>
                <a:ext cx="36" cy="8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3</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057" name="Rectangle 800"/>
              <p:cNvSpPr>
                <a:spLocks noChangeArrowheads="1"/>
              </p:cNvSpPr>
              <p:nvPr/>
            </p:nvSpPr>
            <p:spPr bwMode="auto">
              <a:xfrm>
                <a:off x="2716" y="2235"/>
                <a:ext cx="44" cy="8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P</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058" name="Rectangle 801"/>
              <p:cNvSpPr>
                <a:spLocks noChangeArrowheads="1"/>
              </p:cNvSpPr>
              <p:nvPr/>
            </p:nvSpPr>
            <p:spPr bwMode="auto">
              <a:xfrm>
                <a:off x="2755" y="2235"/>
                <a:ext cx="36" cy="8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8</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059" name="Rectangle 802"/>
              <p:cNvSpPr>
                <a:spLocks noChangeArrowheads="1"/>
              </p:cNvSpPr>
              <p:nvPr/>
            </p:nvSpPr>
            <p:spPr bwMode="auto">
              <a:xfrm>
                <a:off x="2794" y="2235"/>
                <a:ext cx="18" cy="8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060" name="Rectangle 803"/>
              <p:cNvSpPr>
                <a:spLocks noChangeArrowheads="1"/>
              </p:cNvSpPr>
              <p:nvPr/>
            </p:nvSpPr>
            <p:spPr bwMode="auto">
              <a:xfrm>
                <a:off x="2810" y="2235"/>
                <a:ext cx="36" cy="8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1</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061" name="Rectangle 804"/>
              <p:cNvSpPr>
                <a:spLocks noChangeArrowheads="1"/>
              </p:cNvSpPr>
              <p:nvPr/>
            </p:nvSpPr>
            <p:spPr bwMode="auto">
              <a:xfrm>
                <a:off x="2849" y="2235"/>
                <a:ext cx="20" cy="8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062" name="Rectangle 805"/>
              <p:cNvSpPr>
                <a:spLocks noChangeArrowheads="1"/>
              </p:cNvSpPr>
              <p:nvPr/>
            </p:nvSpPr>
            <p:spPr bwMode="auto">
              <a:xfrm>
                <a:off x="2865" y="2235"/>
                <a:ext cx="53" cy="8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U</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063" name="Rectangle 806"/>
              <p:cNvSpPr>
                <a:spLocks noChangeArrowheads="1"/>
              </p:cNvSpPr>
              <p:nvPr/>
            </p:nvSpPr>
            <p:spPr bwMode="auto">
              <a:xfrm>
                <a:off x="2920" y="2235"/>
                <a:ext cx="53" cy="8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C</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064" name="Rectangle 807"/>
              <p:cNvSpPr>
                <a:spLocks noChangeArrowheads="1"/>
              </p:cNvSpPr>
              <p:nvPr/>
            </p:nvSpPr>
            <p:spPr bwMode="auto">
              <a:xfrm>
                <a:off x="2967" y="2235"/>
                <a:ext cx="48" cy="8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B</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grpSp>
        <p:sp>
          <p:nvSpPr>
            <p:cNvPr id="665" name="Rectangle 809"/>
            <p:cNvSpPr>
              <a:spLocks noChangeArrowheads="1"/>
            </p:cNvSpPr>
            <p:nvPr/>
          </p:nvSpPr>
          <p:spPr bwMode="auto">
            <a:xfrm>
              <a:off x="8507413" y="3493632"/>
              <a:ext cx="57708" cy="13849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3</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666" name="Rectangle 810"/>
            <p:cNvSpPr>
              <a:spLocks noChangeArrowheads="1"/>
            </p:cNvSpPr>
            <p:nvPr/>
          </p:nvSpPr>
          <p:spPr bwMode="auto">
            <a:xfrm>
              <a:off x="8558213" y="3493632"/>
              <a:ext cx="83356" cy="13849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C</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667" name="Rectangle 811"/>
            <p:cNvSpPr>
              <a:spLocks noChangeArrowheads="1"/>
            </p:cNvSpPr>
            <p:nvPr/>
          </p:nvSpPr>
          <p:spPr bwMode="auto">
            <a:xfrm>
              <a:off x="8632825" y="3493632"/>
              <a:ext cx="76944" cy="13849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L</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668" name="Rectangle 812"/>
            <p:cNvSpPr>
              <a:spLocks noChangeArrowheads="1"/>
            </p:cNvSpPr>
            <p:nvPr/>
          </p:nvSpPr>
          <p:spPr bwMode="auto">
            <a:xfrm>
              <a:off x="8707438" y="3493632"/>
              <a:ext cx="89768" cy="13849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K</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669" name="Rectangle 813"/>
            <p:cNvSpPr>
              <a:spLocks noChangeArrowheads="1"/>
            </p:cNvSpPr>
            <p:nvPr/>
          </p:nvSpPr>
          <p:spPr bwMode="auto">
            <a:xfrm>
              <a:off x="8782050" y="3493632"/>
              <a:ext cx="32060" cy="13849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670" name="Rectangle 814"/>
            <p:cNvSpPr>
              <a:spLocks noChangeArrowheads="1"/>
            </p:cNvSpPr>
            <p:nvPr/>
          </p:nvSpPr>
          <p:spPr bwMode="auto">
            <a:xfrm>
              <a:off x="8818563" y="3493632"/>
              <a:ext cx="76944" cy="13849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T</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671" name="Rectangle 815"/>
            <p:cNvSpPr>
              <a:spLocks noChangeArrowheads="1"/>
            </p:cNvSpPr>
            <p:nvPr/>
          </p:nvSpPr>
          <p:spPr bwMode="auto">
            <a:xfrm>
              <a:off x="8882063" y="3493632"/>
              <a:ext cx="83356" cy="13849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A</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672" name="Rectangle 816"/>
            <p:cNvSpPr>
              <a:spLocks noChangeArrowheads="1"/>
            </p:cNvSpPr>
            <p:nvPr/>
          </p:nvSpPr>
          <p:spPr bwMode="auto">
            <a:xfrm>
              <a:off x="8956675" y="3493632"/>
              <a:ext cx="57708" cy="13849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2</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673" name="Rectangle 817"/>
            <p:cNvSpPr>
              <a:spLocks noChangeArrowheads="1"/>
            </p:cNvSpPr>
            <p:nvPr/>
          </p:nvSpPr>
          <p:spPr bwMode="auto">
            <a:xfrm>
              <a:off x="9018588" y="3493632"/>
              <a:ext cx="28854" cy="13849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674" name="Rectangle 818"/>
            <p:cNvSpPr>
              <a:spLocks noChangeArrowheads="1"/>
            </p:cNvSpPr>
            <p:nvPr/>
          </p:nvSpPr>
          <p:spPr bwMode="auto">
            <a:xfrm>
              <a:off x="9043988" y="3493632"/>
              <a:ext cx="57708" cy="13849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0</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675" name="Rectangle 819"/>
            <p:cNvSpPr>
              <a:spLocks noChangeArrowheads="1"/>
            </p:cNvSpPr>
            <p:nvPr/>
          </p:nvSpPr>
          <p:spPr bwMode="auto">
            <a:xfrm>
              <a:off x="8034338" y="3606345"/>
              <a:ext cx="70532" cy="13849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P</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676" name="Rectangle 820"/>
            <p:cNvSpPr>
              <a:spLocks noChangeArrowheads="1"/>
            </p:cNvSpPr>
            <p:nvPr/>
          </p:nvSpPr>
          <p:spPr bwMode="auto">
            <a:xfrm>
              <a:off x="8096250" y="3606345"/>
              <a:ext cx="57708" cy="13849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8</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677" name="Rectangle 821"/>
            <p:cNvSpPr>
              <a:spLocks noChangeArrowheads="1"/>
            </p:cNvSpPr>
            <p:nvPr/>
          </p:nvSpPr>
          <p:spPr bwMode="auto">
            <a:xfrm>
              <a:off x="8158163" y="3606345"/>
              <a:ext cx="28854" cy="13849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678" name="Rectangle 822"/>
            <p:cNvSpPr>
              <a:spLocks noChangeArrowheads="1"/>
            </p:cNvSpPr>
            <p:nvPr/>
          </p:nvSpPr>
          <p:spPr bwMode="auto">
            <a:xfrm>
              <a:off x="8183563" y="3606345"/>
              <a:ext cx="57708" cy="13849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0</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679" name="Rectangle 823"/>
            <p:cNvSpPr>
              <a:spLocks noChangeArrowheads="1"/>
            </p:cNvSpPr>
            <p:nvPr/>
          </p:nvSpPr>
          <p:spPr bwMode="auto">
            <a:xfrm>
              <a:off x="8245475" y="3606345"/>
              <a:ext cx="32060" cy="13849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680" name="Rectangle 824"/>
            <p:cNvSpPr>
              <a:spLocks noChangeArrowheads="1"/>
            </p:cNvSpPr>
            <p:nvPr/>
          </p:nvSpPr>
          <p:spPr bwMode="auto">
            <a:xfrm>
              <a:off x="8270875" y="3606345"/>
              <a:ext cx="83356" cy="13849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U</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681" name="Rectangle 825"/>
            <p:cNvSpPr>
              <a:spLocks noChangeArrowheads="1"/>
            </p:cNvSpPr>
            <p:nvPr/>
          </p:nvSpPr>
          <p:spPr bwMode="auto">
            <a:xfrm>
              <a:off x="8358188" y="3606345"/>
              <a:ext cx="83356" cy="13849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C</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682" name="Rectangle 826"/>
            <p:cNvSpPr>
              <a:spLocks noChangeArrowheads="1"/>
            </p:cNvSpPr>
            <p:nvPr/>
          </p:nvSpPr>
          <p:spPr bwMode="auto">
            <a:xfrm>
              <a:off x="8432800" y="3606345"/>
              <a:ext cx="76944" cy="13849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B</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683" name="Rectangle 827"/>
            <p:cNvSpPr>
              <a:spLocks noChangeArrowheads="1"/>
            </p:cNvSpPr>
            <p:nvPr/>
          </p:nvSpPr>
          <p:spPr bwMode="auto">
            <a:xfrm>
              <a:off x="8507413" y="3606345"/>
              <a:ext cx="57708" cy="13849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3</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684" name="Rectangle 828"/>
            <p:cNvSpPr>
              <a:spLocks noChangeArrowheads="1"/>
            </p:cNvSpPr>
            <p:nvPr/>
          </p:nvSpPr>
          <p:spPr bwMode="auto">
            <a:xfrm>
              <a:off x="8558213" y="3606345"/>
              <a:ext cx="64120" cy="13849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S</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685" name="Rectangle 829"/>
            <p:cNvSpPr>
              <a:spLocks noChangeArrowheads="1"/>
            </p:cNvSpPr>
            <p:nvPr/>
          </p:nvSpPr>
          <p:spPr bwMode="auto">
            <a:xfrm>
              <a:off x="8620125" y="3606345"/>
              <a:ext cx="76944" cy="13849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T</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686" name="Rectangle 830"/>
            <p:cNvSpPr>
              <a:spLocks noChangeArrowheads="1"/>
            </p:cNvSpPr>
            <p:nvPr/>
          </p:nvSpPr>
          <p:spPr bwMode="auto">
            <a:xfrm>
              <a:off x="8694738" y="3606345"/>
              <a:ext cx="76944" cy="13849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E</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687" name="Rectangle 831"/>
            <p:cNvSpPr>
              <a:spLocks noChangeArrowheads="1"/>
            </p:cNvSpPr>
            <p:nvPr/>
          </p:nvSpPr>
          <p:spPr bwMode="auto">
            <a:xfrm>
              <a:off x="8756650" y="3606345"/>
              <a:ext cx="32060" cy="13849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688" name="Rectangle 832"/>
            <p:cNvSpPr>
              <a:spLocks noChangeArrowheads="1"/>
            </p:cNvSpPr>
            <p:nvPr/>
          </p:nvSpPr>
          <p:spPr bwMode="auto">
            <a:xfrm>
              <a:off x="8794750" y="3606345"/>
              <a:ext cx="76944" cy="13849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T</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689" name="Rectangle 833"/>
            <p:cNvSpPr>
              <a:spLocks noChangeArrowheads="1"/>
            </p:cNvSpPr>
            <p:nvPr/>
          </p:nvSpPr>
          <p:spPr bwMode="auto">
            <a:xfrm>
              <a:off x="8843963" y="3606345"/>
              <a:ext cx="83356" cy="13849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A</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690" name="Rectangle 834"/>
            <p:cNvSpPr>
              <a:spLocks noChangeArrowheads="1"/>
            </p:cNvSpPr>
            <p:nvPr/>
          </p:nvSpPr>
          <p:spPr bwMode="auto">
            <a:xfrm>
              <a:off x="8931275" y="3606345"/>
              <a:ext cx="57708" cy="13849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1</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691" name="Rectangle 835"/>
            <p:cNvSpPr>
              <a:spLocks noChangeArrowheads="1"/>
            </p:cNvSpPr>
            <p:nvPr/>
          </p:nvSpPr>
          <p:spPr bwMode="auto">
            <a:xfrm>
              <a:off x="8993188" y="3606345"/>
              <a:ext cx="28854" cy="13849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692" name="Rectangle 836"/>
            <p:cNvSpPr>
              <a:spLocks noChangeArrowheads="1"/>
            </p:cNvSpPr>
            <p:nvPr/>
          </p:nvSpPr>
          <p:spPr bwMode="auto">
            <a:xfrm>
              <a:off x="9018588" y="3606345"/>
              <a:ext cx="57708" cy="13849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0</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693" name="Rectangle 837"/>
            <p:cNvSpPr>
              <a:spLocks noChangeArrowheads="1"/>
            </p:cNvSpPr>
            <p:nvPr/>
          </p:nvSpPr>
          <p:spPr bwMode="auto">
            <a:xfrm>
              <a:off x="8034338" y="3942895"/>
              <a:ext cx="70532" cy="13849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P</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694" name="Rectangle 838"/>
            <p:cNvSpPr>
              <a:spLocks noChangeArrowheads="1"/>
            </p:cNvSpPr>
            <p:nvPr/>
          </p:nvSpPr>
          <p:spPr bwMode="auto">
            <a:xfrm>
              <a:off x="8096250" y="3942895"/>
              <a:ext cx="57708" cy="13849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9</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695" name="Rectangle 839"/>
            <p:cNvSpPr>
              <a:spLocks noChangeArrowheads="1"/>
            </p:cNvSpPr>
            <p:nvPr/>
          </p:nvSpPr>
          <p:spPr bwMode="auto">
            <a:xfrm>
              <a:off x="8158163" y="3942895"/>
              <a:ext cx="28854" cy="13849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696" name="Rectangle 840"/>
            <p:cNvSpPr>
              <a:spLocks noChangeArrowheads="1"/>
            </p:cNvSpPr>
            <p:nvPr/>
          </p:nvSpPr>
          <p:spPr bwMode="auto">
            <a:xfrm>
              <a:off x="8183563" y="3942895"/>
              <a:ext cx="57708" cy="13849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7</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697" name="Rectangle 841"/>
            <p:cNvSpPr>
              <a:spLocks noChangeArrowheads="1"/>
            </p:cNvSpPr>
            <p:nvPr/>
          </p:nvSpPr>
          <p:spPr bwMode="auto">
            <a:xfrm>
              <a:off x="8245475" y="3942895"/>
              <a:ext cx="32060" cy="13849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698" name="Rectangle 842"/>
            <p:cNvSpPr>
              <a:spLocks noChangeArrowheads="1"/>
            </p:cNvSpPr>
            <p:nvPr/>
          </p:nvSpPr>
          <p:spPr bwMode="auto">
            <a:xfrm>
              <a:off x="8270875" y="3942895"/>
              <a:ext cx="83356" cy="13849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U</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699" name="Rectangle 843"/>
            <p:cNvSpPr>
              <a:spLocks noChangeArrowheads="1"/>
            </p:cNvSpPr>
            <p:nvPr/>
          </p:nvSpPr>
          <p:spPr bwMode="auto">
            <a:xfrm>
              <a:off x="8358188" y="3942895"/>
              <a:ext cx="83356" cy="13849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C</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700" name="Rectangle 844"/>
            <p:cNvSpPr>
              <a:spLocks noChangeArrowheads="1"/>
            </p:cNvSpPr>
            <p:nvPr/>
          </p:nvSpPr>
          <p:spPr bwMode="auto">
            <a:xfrm>
              <a:off x="8432800" y="3942895"/>
              <a:ext cx="83356" cy="13849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A</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701" name="Rectangle 845"/>
            <p:cNvSpPr>
              <a:spLocks noChangeArrowheads="1"/>
            </p:cNvSpPr>
            <p:nvPr/>
          </p:nvSpPr>
          <p:spPr bwMode="auto">
            <a:xfrm>
              <a:off x="8507413" y="3942895"/>
              <a:ext cx="57708" cy="13849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3</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702" name="Rectangle 846"/>
            <p:cNvSpPr>
              <a:spLocks noChangeArrowheads="1"/>
            </p:cNvSpPr>
            <p:nvPr/>
          </p:nvSpPr>
          <p:spPr bwMode="auto">
            <a:xfrm>
              <a:off x="8569325" y="3942895"/>
              <a:ext cx="76944" cy="13849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T</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703" name="Rectangle 847"/>
            <p:cNvSpPr>
              <a:spLocks noChangeArrowheads="1"/>
            </p:cNvSpPr>
            <p:nvPr/>
          </p:nvSpPr>
          <p:spPr bwMode="auto">
            <a:xfrm>
              <a:off x="8632825" y="3942895"/>
              <a:ext cx="83356" cy="13849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X</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704" name="Rectangle 848"/>
            <p:cNvSpPr>
              <a:spLocks noChangeArrowheads="1"/>
            </p:cNvSpPr>
            <p:nvPr/>
          </p:nvSpPr>
          <p:spPr bwMode="auto">
            <a:xfrm>
              <a:off x="8720138" y="3942895"/>
              <a:ext cx="83356" cy="13849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D</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705" name="Rectangle 849"/>
            <p:cNvSpPr>
              <a:spLocks noChangeArrowheads="1"/>
            </p:cNvSpPr>
            <p:nvPr/>
          </p:nvSpPr>
          <p:spPr bwMode="auto">
            <a:xfrm>
              <a:off x="8034338" y="4054020"/>
              <a:ext cx="70532" cy="13849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P</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706" name="Rectangle 850"/>
            <p:cNvSpPr>
              <a:spLocks noChangeArrowheads="1"/>
            </p:cNvSpPr>
            <p:nvPr/>
          </p:nvSpPr>
          <p:spPr bwMode="auto">
            <a:xfrm>
              <a:off x="8096250" y="4054020"/>
              <a:ext cx="57708" cy="13849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9</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707" name="Rectangle 851"/>
            <p:cNvSpPr>
              <a:spLocks noChangeArrowheads="1"/>
            </p:cNvSpPr>
            <p:nvPr/>
          </p:nvSpPr>
          <p:spPr bwMode="auto">
            <a:xfrm>
              <a:off x="8158163" y="4054020"/>
              <a:ext cx="28854" cy="13849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708" name="Rectangle 852"/>
            <p:cNvSpPr>
              <a:spLocks noChangeArrowheads="1"/>
            </p:cNvSpPr>
            <p:nvPr/>
          </p:nvSpPr>
          <p:spPr bwMode="auto">
            <a:xfrm>
              <a:off x="8183563" y="4054020"/>
              <a:ext cx="57708" cy="13849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6</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709" name="Rectangle 853"/>
            <p:cNvSpPr>
              <a:spLocks noChangeArrowheads="1"/>
            </p:cNvSpPr>
            <p:nvPr/>
          </p:nvSpPr>
          <p:spPr bwMode="auto">
            <a:xfrm>
              <a:off x="8245475" y="4054020"/>
              <a:ext cx="32060" cy="13849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710" name="Rectangle 854"/>
            <p:cNvSpPr>
              <a:spLocks noChangeArrowheads="1"/>
            </p:cNvSpPr>
            <p:nvPr/>
          </p:nvSpPr>
          <p:spPr bwMode="auto">
            <a:xfrm>
              <a:off x="8270875" y="4054020"/>
              <a:ext cx="83356" cy="13849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U</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711" name="Rectangle 855"/>
            <p:cNvSpPr>
              <a:spLocks noChangeArrowheads="1"/>
            </p:cNvSpPr>
            <p:nvPr/>
          </p:nvSpPr>
          <p:spPr bwMode="auto">
            <a:xfrm>
              <a:off x="8358188" y="4054020"/>
              <a:ext cx="83356" cy="13849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C</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712" name="Rectangle 856"/>
            <p:cNvSpPr>
              <a:spLocks noChangeArrowheads="1"/>
            </p:cNvSpPr>
            <p:nvPr/>
          </p:nvSpPr>
          <p:spPr bwMode="auto">
            <a:xfrm>
              <a:off x="8432800" y="4054020"/>
              <a:ext cx="83356" cy="13849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A</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713" name="Rectangle 857"/>
            <p:cNvSpPr>
              <a:spLocks noChangeArrowheads="1"/>
            </p:cNvSpPr>
            <p:nvPr/>
          </p:nvSpPr>
          <p:spPr bwMode="auto">
            <a:xfrm>
              <a:off x="8507413" y="4054020"/>
              <a:ext cx="57708" cy="13849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3</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714" name="Rectangle 858"/>
            <p:cNvSpPr>
              <a:spLocks noChangeArrowheads="1"/>
            </p:cNvSpPr>
            <p:nvPr/>
          </p:nvSpPr>
          <p:spPr bwMode="auto">
            <a:xfrm>
              <a:off x="8569325" y="4054020"/>
              <a:ext cx="83356" cy="13849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R</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715" name="Rectangle 859"/>
            <p:cNvSpPr>
              <a:spLocks noChangeArrowheads="1"/>
            </p:cNvSpPr>
            <p:nvPr/>
          </p:nvSpPr>
          <p:spPr bwMode="auto">
            <a:xfrm>
              <a:off x="8645525" y="4054020"/>
              <a:ext cx="83356" cy="13849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X</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716" name="Rectangle 860"/>
            <p:cNvSpPr>
              <a:spLocks noChangeArrowheads="1"/>
            </p:cNvSpPr>
            <p:nvPr/>
          </p:nvSpPr>
          <p:spPr bwMode="auto">
            <a:xfrm>
              <a:off x="8720138" y="4054020"/>
              <a:ext cx="83356" cy="13849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D</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717" name="Rectangle 861"/>
            <p:cNvSpPr>
              <a:spLocks noChangeArrowheads="1"/>
            </p:cNvSpPr>
            <p:nvPr/>
          </p:nvSpPr>
          <p:spPr bwMode="auto">
            <a:xfrm>
              <a:off x="8034338" y="4166732"/>
              <a:ext cx="70532" cy="13849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P</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718" name="Rectangle 862"/>
            <p:cNvSpPr>
              <a:spLocks noChangeArrowheads="1"/>
            </p:cNvSpPr>
            <p:nvPr/>
          </p:nvSpPr>
          <p:spPr bwMode="auto">
            <a:xfrm>
              <a:off x="8096250" y="4166732"/>
              <a:ext cx="57708" cy="13849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9</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719" name="Rectangle 863"/>
            <p:cNvSpPr>
              <a:spLocks noChangeArrowheads="1"/>
            </p:cNvSpPr>
            <p:nvPr/>
          </p:nvSpPr>
          <p:spPr bwMode="auto">
            <a:xfrm>
              <a:off x="8158163" y="4166732"/>
              <a:ext cx="28854" cy="13849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720" name="Rectangle 864"/>
            <p:cNvSpPr>
              <a:spLocks noChangeArrowheads="1"/>
            </p:cNvSpPr>
            <p:nvPr/>
          </p:nvSpPr>
          <p:spPr bwMode="auto">
            <a:xfrm>
              <a:off x="8183563" y="4166732"/>
              <a:ext cx="57708" cy="13849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5</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721" name="Rectangle 865"/>
            <p:cNvSpPr>
              <a:spLocks noChangeArrowheads="1"/>
            </p:cNvSpPr>
            <p:nvPr/>
          </p:nvSpPr>
          <p:spPr bwMode="auto">
            <a:xfrm>
              <a:off x="8245475" y="4166732"/>
              <a:ext cx="32060" cy="13849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722" name="Rectangle 866"/>
            <p:cNvSpPr>
              <a:spLocks noChangeArrowheads="1"/>
            </p:cNvSpPr>
            <p:nvPr/>
          </p:nvSpPr>
          <p:spPr bwMode="auto">
            <a:xfrm>
              <a:off x="8270875" y="4166732"/>
              <a:ext cx="83356" cy="13849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U</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723" name="Rectangle 867"/>
            <p:cNvSpPr>
              <a:spLocks noChangeArrowheads="1"/>
            </p:cNvSpPr>
            <p:nvPr/>
          </p:nvSpPr>
          <p:spPr bwMode="auto">
            <a:xfrm>
              <a:off x="8358188" y="4166732"/>
              <a:ext cx="83356" cy="13849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C</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724" name="Rectangle 868"/>
            <p:cNvSpPr>
              <a:spLocks noChangeArrowheads="1"/>
            </p:cNvSpPr>
            <p:nvPr/>
          </p:nvSpPr>
          <p:spPr bwMode="auto">
            <a:xfrm>
              <a:off x="8432800" y="4166732"/>
              <a:ext cx="83356" cy="13849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A</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725" name="Rectangle 869"/>
            <p:cNvSpPr>
              <a:spLocks noChangeArrowheads="1"/>
            </p:cNvSpPr>
            <p:nvPr/>
          </p:nvSpPr>
          <p:spPr bwMode="auto">
            <a:xfrm>
              <a:off x="8507413" y="4166732"/>
              <a:ext cx="57708" cy="13849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3</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726" name="Rectangle 870"/>
            <p:cNvSpPr>
              <a:spLocks noChangeArrowheads="1"/>
            </p:cNvSpPr>
            <p:nvPr/>
          </p:nvSpPr>
          <p:spPr bwMode="auto">
            <a:xfrm>
              <a:off x="8569325" y="4166732"/>
              <a:ext cx="83356" cy="13849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C</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727" name="Rectangle 871"/>
            <p:cNvSpPr>
              <a:spLocks noChangeArrowheads="1"/>
            </p:cNvSpPr>
            <p:nvPr/>
          </p:nvSpPr>
          <p:spPr bwMode="auto">
            <a:xfrm>
              <a:off x="8645525" y="4166732"/>
              <a:ext cx="76944" cy="13849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L</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728" name="Rectangle 872"/>
            <p:cNvSpPr>
              <a:spLocks noChangeArrowheads="1"/>
            </p:cNvSpPr>
            <p:nvPr/>
          </p:nvSpPr>
          <p:spPr bwMode="auto">
            <a:xfrm>
              <a:off x="8707438" y="4166732"/>
              <a:ext cx="89768" cy="13849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K</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729" name="Rectangle 873"/>
            <p:cNvSpPr>
              <a:spLocks noChangeArrowheads="1"/>
            </p:cNvSpPr>
            <p:nvPr/>
          </p:nvSpPr>
          <p:spPr bwMode="auto">
            <a:xfrm>
              <a:off x="8034338" y="4277857"/>
              <a:ext cx="70532" cy="13849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P</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730" name="Rectangle 874"/>
            <p:cNvSpPr>
              <a:spLocks noChangeArrowheads="1"/>
            </p:cNvSpPr>
            <p:nvPr/>
          </p:nvSpPr>
          <p:spPr bwMode="auto">
            <a:xfrm>
              <a:off x="8096250" y="4277857"/>
              <a:ext cx="57708" cy="13849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9</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731" name="Rectangle 875"/>
            <p:cNvSpPr>
              <a:spLocks noChangeArrowheads="1"/>
            </p:cNvSpPr>
            <p:nvPr/>
          </p:nvSpPr>
          <p:spPr bwMode="auto">
            <a:xfrm>
              <a:off x="8158163" y="4277857"/>
              <a:ext cx="28854" cy="13849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732" name="Rectangle 876"/>
            <p:cNvSpPr>
              <a:spLocks noChangeArrowheads="1"/>
            </p:cNvSpPr>
            <p:nvPr/>
          </p:nvSpPr>
          <p:spPr bwMode="auto">
            <a:xfrm>
              <a:off x="8183563" y="4277857"/>
              <a:ext cx="57708" cy="13849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4</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733" name="Rectangle 877"/>
            <p:cNvSpPr>
              <a:spLocks noChangeArrowheads="1"/>
            </p:cNvSpPr>
            <p:nvPr/>
          </p:nvSpPr>
          <p:spPr bwMode="auto">
            <a:xfrm>
              <a:off x="8245475" y="4277857"/>
              <a:ext cx="32060" cy="13849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734" name="Rectangle 878"/>
            <p:cNvSpPr>
              <a:spLocks noChangeArrowheads="1"/>
            </p:cNvSpPr>
            <p:nvPr/>
          </p:nvSpPr>
          <p:spPr bwMode="auto">
            <a:xfrm>
              <a:off x="8270875" y="4277857"/>
              <a:ext cx="83356" cy="13849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U</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735" name="Rectangle 879"/>
            <p:cNvSpPr>
              <a:spLocks noChangeArrowheads="1"/>
            </p:cNvSpPr>
            <p:nvPr/>
          </p:nvSpPr>
          <p:spPr bwMode="auto">
            <a:xfrm>
              <a:off x="8358188" y="4277857"/>
              <a:ext cx="83356" cy="13849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C</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736" name="Rectangle 880"/>
            <p:cNvSpPr>
              <a:spLocks noChangeArrowheads="1"/>
            </p:cNvSpPr>
            <p:nvPr/>
          </p:nvSpPr>
          <p:spPr bwMode="auto">
            <a:xfrm>
              <a:off x="8432800" y="4277857"/>
              <a:ext cx="83356" cy="13849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A</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737" name="Rectangle 881"/>
            <p:cNvSpPr>
              <a:spLocks noChangeArrowheads="1"/>
            </p:cNvSpPr>
            <p:nvPr/>
          </p:nvSpPr>
          <p:spPr bwMode="auto">
            <a:xfrm>
              <a:off x="8507413" y="4277857"/>
              <a:ext cx="57708" cy="13849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3</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738" name="Rectangle 882"/>
            <p:cNvSpPr>
              <a:spLocks noChangeArrowheads="1"/>
            </p:cNvSpPr>
            <p:nvPr/>
          </p:nvSpPr>
          <p:spPr bwMode="auto">
            <a:xfrm>
              <a:off x="8569325" y="4277857"/>
              <a:ext cx="64120" cy="13849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S</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739" name="Rectangle 883"/>
            <p:cNvSpPr>
              <a:spLocks noChangeArrowheads="1"/>
            </p:cNvSpPr>
            <p:nvPr/>
          </p:nvSpPr>
          <p:spPr bwMode="auto">
            <a:xfrm>
              <a:off x="8632825" y="4277857"/>
              <a:ext cx="76944" cy="13849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T</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740" name="Rectangle 884"/>
            <p:cNvSpPr>
              <a:spLocks noChangeArrowheads="1"/>
            </p:cNvSpPr>
            <p:nvPr/>
          </p:nvSpPr>
          <p:spPr bwMode="auto">
            <a:xfrm>
              <a:off x="8694738" y="4277857"/>
              <a:ext cx="76944" cy="13849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E</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741" name="Rectangle 885"/>
            <p:cNvSpPr>
              <a:spLocks noChangeArrowheads="1"/>
            </p:cNvSpPr>
            <p:nvPr/>
          </p:nvSpPr>
          <p:spPr bwMode="auto">
            <a:xfrm>
              <a:off x="8034338" y="4390570"/>
              <a:ext cx="70532" cy="13849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P</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742" name="Rectangle 886"/>
            <p:cNvSpPr>
              <a:spLocks noChangeArrowheads="1"/>
            </p:cNvSpPr>
            <p:nvPr/>
          </p:nvSpPr>
          <p:spPr bwMode="auto">
            <a:xfrm>
              <a:off x="8096250" y="4390570"/>
              <a:ext cx="57708" cy="13849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9</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743" name="Rectangle 887"/>
            <p:cNvSpPr>
              <a:spLocks noChangeArrowheads="1"/>
            </p:cNvSpPr>
            <p:nvPr/>
          </p:nvSpPr>
          <p:spPr bwMode="auto">
            <a:xfrm>
              <a:off x="8158163" y="4390570"/>
              <a:ext cx="28854" cy="13849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744" name="Rectangle 888"/>
            <p:cNvSpPr>
              <a:spLocks noChangeArrowheads="1"/>
            </p:cNvSpPr>
            <p:nvPr/>
          </p:nvSpPr>
          <p:spPr bwMode="auto">
            <a:xfrm>
              <a:off x="8183563" y="4390570"/>
              <a:ext cx="57708" cy="13849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3</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745" name="Rectangle 889"/>
            <p:cNvSpPr>
              <a:spLocks noChangeArrowheads="1"/>
            </p:cNvSpPr>
            <p:nvPr/>
          </p:nvSpPr>
          <p:spPr bwMode="auto">
            <a:xfrm>
              <a:off x="8245475" y="4390570"/>
              <a:ext cx="32060" cy="13849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746" name="Rectangle 890"/>
            <p:cNvSpPr>
              <a:spLocks noChangeArrowheads="1"/>
            </p:cNvSpPr>
            <p:nvPr/>
          </p:nvSpPr>
          <p:spPr bwMode="auto">
            <a:xfrm>
              <a:off x="8270875" y="4390570"/>
              <a:ext cx="76944" cy="13849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T</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747" name="Rectangle 891"/>
            <p:cNvSpPr>
              <a:spLocks noChangeArrowheads="1"/>
            </p:cNvSpPr>
            <p:nvPr/>
          </p:nvSpPr>
          <p:spPr bwMode="auto">
            <a:xfrm>
              <a:off x="8332788" y="4390570"/>
              <a:ext cx="83356" cy="13849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A</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748" name="Rectangle 892"/>
            <p:cNvSpPr>
              <a:spLocks noChangeArrowheads="1"/>
            </p:cNvSpPr>
            <p:nvPr/>
          </p:nvSpPr>
          <p:spPr bwMode="auto">
            <a:xfrm>
              <a:off x="8420100" y="4390570"/>
              <a:ext cx="57708" cy="13849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3</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749" name="Rectangle 893"/>
            <p:cNvSpPr>
              <a:spLocks noChangeArrowheads="1"/>
            </p:cNvSpPr>
            <p:nvPr/>
          </p:nvSpPr>
          <p:spPr bwMode="auto">
            <a:xfrm>
              <a:off x="8470900" y="4390570"/>
              <a:ext cx="28854" cy="13849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750" name="Rectangle 894"/>
            <p:cNvSpPr>
              <a:spLocks noChangeArrowheads="1"/>
            </p:cNvSpPr>
            <p:nvPr/>
          </p:nvSpPr>
          <p:spPr bwMode="auto">
            <a:xfrm>
              <a:off x="8494713" y="4390570"/>
              <a:ext cx="57708" cy="13849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4</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751" name="Rectangle 895"/>
            <p:cNvSpPr>
              <a:spLocks noChangeArrowheads="1"/>
            </p:cNvSpPr>
            <p:nvPr/>
          </p:nvSpPr>
          <p:spPr bwMode="auto">
            <a:xfrm>
              <a:off x="8034338" y="4503282"/>
              <a:ext cx="70532" cy="13849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P</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752" name="Rectangle 896"/>
            <p:cNvSpPr>
              <a:spLocks noChangeArrowheads="1"/>
            </p:cNvSpPr>
            <p:nvPr/>
          </p:nvSpPr>
          <p:spPr bwMode="auto">
            <a:xfrm>
              <a:off x="8096250" y="4503282"/>
              <a:ext cx="57708" cy="13849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9</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753" name="Rectangle 897"/>
            <p:cNvSpPr>
              <a:spLocks noChangeArrowheads="1"/>
            </p:cNvSpPr>
            <p:nvPr/>
          </p:nvSpPr>
          <p:spPr bwMode="auto">
            <a:xfrm>
              <a:off x="8158163" y="4503282"/>
              <a:ext cx="28854" cy="13849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754" name="Rectangle 898"/>
            <p:cNvSpPr>
              <a:spLocks noChangeArrowheads="1"/>
            </p:cNvSpPr>
            <p:nvPr/>
          </p:nvSpPr>
          <p:spPr bwMode="auto">
            <a:xfrm>
              <a:off x="8183563" y="4503282"/>
              <a:ext cx="57708" cy="13849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2</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755" name="Rectangle 899"/>
            <p:cNvSpPr>
              <a:spLocks noChangeArrowheads="1"/>
            </p:cNvSpPr>
            <p:nvPr/>
          </p:nvSpPr>
          <p:spPr bwMode="auto">
            <a:xfrm>
              <a:off x="8245475" y="4503282"/>
              <a:ext cx="32060" cy="13849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756" name="Rectangle 900"/>
            <p:cNvSpPr>
              <a:spLocks noChangeArrowheads="1"/>
            </p:cNvSpPr>
            <p:nvPr/>
          </p:nvSpPr>
          <p:spPr bwMode="auto">
            <a:xfrm>
              <a:off x="8270875" y="4503282"/>
              <a:ext cx="76944" cy="13849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T</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757" name="Rectangle 901"/>
            <p:cNvSpPr>
              <a:spLocks noChangeArrowheads="1"/>
            </p:cNvSpPr>
            <p:nvPr/>
          </p:nvSpPr>
          <p:spPr bwMode="auto">
            <a:xfrm>
              <a:off x="8332788" y="4503282"/>
              <a:ext cx="83356" cy="13849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A</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758" name="Rectangle 902"/>
            <p:cNvSpPr>
              <a:spLocks noChangeArrowheads="1"/>
            </p:cNvSpPr>
            <p:nvPr/>
          </p:nvSpPr>
          <p:spPr bwMode="auto">
            <a:xfrm>
              <a:off x="8420100" y="4503282"/>
              <a:ext cx="57708" cy="13849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3</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759" name="Rectangle 903"/>
            <p:cNvSpPr>
              <a:spLocks noChangeArrowheads="1"/>
            </p:cNvSpPr>
            <p:nvPr/>
          </p:nvSpPr>
          <p:spPr bwMode="auto">
            <a:xfrm>
              <a:off x="8470900" y="4503282"/>
              <a:ext cx="28854" cy="13849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760" name="Rectangle 904"/>
            <p:cNvSpPr>
              <a:spLocks noChangeArrowheads="1"/>
            </p:cNvSpPr>
            <p:nvPr/>
          </p:nvSpPr>
          <p:spPr bwMode="auto">
            <a:xfrm>
              <a:off x="8494713" y="4503282"/>
              <a:ext cx="57708" cy="13849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3</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761" name="Rectangle 905"/>
            <p:cNvSpPr>
              <a:spLocks noChangeArrowheads="1"/>
            </p:cNvSpPr>
            <p:nvPr/>
          </p:nvSpPr>
          <p:spPr bwMode="auto">
            <a:xfrm>
              <a:off x="8034338" y="4614407"/>
              <a:ext cx="70532" cy="13849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P</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762" name="Rectangle 906"/>
            <p:cNvSpPr>
              <a:spLocks noChangeArrowheads="1"/>
            </p:cNvSpPr>
            <p:nvPr/>
          </p:nvSpPr>
          <p:spPr bwMode="auto">
            <a:xfrm>
              <a:off x="8096250" y="4614407"/>
              <a:ext cx="57708" cy="13849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9</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763" name="Rectangle 907"/>
            <p:cNvSpPr>
              <a:spLocks noChangeArrowheads="1"/>
            </p:cNvSpPr>
            <p:nvPr/>
          </p:nvSpPr>
          <p:spPr bwMode="auto">
            <a:xfrm>
              <a:off x="8158163" y="4614407"/>
              <a:ext cx="28854" cy="13849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764" name="Rectangle 908"/>
            <p:cNvSpPr>
              <a:spLocks noChangeArrowheads="1"/>
            </p:cNvSpPr>
            <p:nvPr/>
          </p:nvSpPr>
          <p:spPr bwMode="auto">
            <a:xfrm>
              <a:off x="8183563" y="4614407"/>
              <a:ext cx="57708" cy="13849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1</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765" name="Rectangle 909"/>
            <p:cNvSpPr>
              <a:spLocks noChangeArrowheads="1"/>
            </p:cNvSpPr>
            <p:nvPr/>
          </p:nvSpPr>
          <p:spPr bwMode="auto">
            <a:xfrm>
              <a:off x="8245475" y="4614407"/>
              <a:ext cx="32060" cy="13849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766" name="Rectangle 910"/>
            <p:cNvSpPr>
              <a:spLocks noChangeArrowheads="1"/>
            </p:cNvSpPr>
            <p:nvPr/>
          </p:nvSpPr>
          <p:spPr bwMode="auto">
            <a:xfrm>
              <a:off x="8270875" y="4614407"/>
              <a:ext cx="83356" cy="13849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A</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767" name="Rectangle 911"/>
            <p:cNvSpPr>
              <a:spLocks noChangeArrowheads="1"/>
            </p:cNvSpPr>
            <p:nvPr/>
          </p:nvSpPr>
          <p:spPr bwMode="auto">
            <a:xfrm>
              <a:off x="8358188" y="4614407"/>
              <a:ext cx="57708" cy="13849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1</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768" name="Rectangle 912"/>
            <p:cNvSpPr>
              <a:spLocks noChangeArrowheads="1"/>
            </p:cNvSpPr>
            <p:nvPr/>
          </p:nvSpPr>
          <p:spPr bwMode="auto">
            <a:xfrm>
              <a:off x="8407400" y="4614407"/>
              <a:ext cx="57708" cy="13849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6</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769" name="Rectangle 913"/>
            <p:cNvSpPr>
              <a:spLocks noChangeArrowheads="1"/>
            </p:cNvSpPr>
            <p:nvPr/>
          </p:nvSpPr>
          <p:spPr bwMode="auto">
            <a:xfrm>
              <a:off x="8034338" y="4727120"/>
              <a:ext cx="70532" cy="13849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P</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770" name="Rectangle 914"/>
            <p:cNvSpPr>
              <a:spLocks noChangeArrowheads="1"/>
            </p:cNvSpPr>
            <p:nvPr/>
          </p:nvSpPr>
          <p:spPr bwMode="auto">
            <a:xfrm>
              <a:off x="8096250" y="4727120"/>
              <a:ext cx="57708" cy="13849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9</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771" name="Rectangle 915"/>
            <p:cNvSpPr>
              <a:spLocks noChangeArrowheads="1"/>
            </p:cNvSpPr>
            <p:nvPr/>
          </p:nvSpPr>
          <p:spPr bwMode="auto">
            <a:xfrm>
              <a:off x="8158163" y="4727120"/>
              <a:ext cx="28854" cy="13849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772" name="Rectangle 916"/>
            <p:cNvSpPr>
              <a:spLocks noChangeArrowheads="1"/>
            </p:cNvSpPr>
            <p:nvPr/>
          </p:nvSpPr>
          <p:spPr bwMode="auto">
            <a:xfrm>
              <a:off x="8183563" y="4727120"/>
              <a:ext cx="57708" cy="13849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0</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773" name="Rectangle 917"/>
            <p:cNvSpPr>
              <a:spLocks noChangeArrowheads="1"/>
            </p:cNvSpPr>
            <p:nvPr/>
          </p:nvSpPr>
          <p:spPr bwMode="auto">
            <a:xfrm>
              <a:off x="8245475" y="4727120"/>
              <a:ext cx="32060" cy="13849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774" name="Rectangle 918"/>
            <p:cNvSpPr>
              <a:spLocks noChangeArrowheads="1"/>
            </p:cNvSpPr>
            <p:nvPr/>
          </p:nvSpPr>
          <p:spPr bwMode="auto">
            <a:xfrm>
              <a:off x="8270875" y="4727120"/>
              <a:ext cx="83356" cy="13849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A</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775" name="Rectangle 919"/>
            <p:cNvSpPr>
              <a:spLocks noChangeArrowheads="1"/>
            </p:cNvSpPr>
            <p:nvPr/>
          </p:nvSpPr>
          <p:spPr bwMode="auto">
            <a:xfrm>
              <a:off x="8358188" y="4727120"/>
              <a:ext cx="57708" cy="13849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1</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776" name="Rectangle 920"/>
            <p:cNvSpPr>
              <a:spLocks noChangeArrowheads="1"/>
            </p:cNvSpPr>
            <p:nvPr/>
          </p:nvSpPr>
          <p:spPr bwMode="auto">
            <a:xfrm>
              <a:off x="8407400" y="4727120"/>
              <a:ext cx="57708" cy="13849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7</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777" name="Rectangle 921"/>
            <p:cNvSpPr>
              <a:spLocks noChangeArrowheads="1"/>
            </p:cNvSpPr>
            <p:nvPr/>
          </p:nvSpPr>
          <p:spPr bwMode="auto">
            <a:xfrm>
              <a:off x="8034338" y="5062082"/>
              <a:ext cx="70532" cy="13849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P</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778" name="Rectangle 922"/>
            <p:cNvSpPr>
              <a:spLocks noChangeArrowheads="1"/>
            </p:cNvSpPr>
            <p:nvPr/>
          </p:nvSpPr>
          <p:spPr bwMode="auto">
            <a:xfrm>
              <a:off x="8096250" y="5062082"/>
              <a:ext cx="57708" cy="13849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1</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779" name="Rectangle 923"/>
            <p:cNvSpPr>
              <a:spLocks noChangeArrowheads="1"/>
            </p:cNvSpPr>
            <p:nvPr/>
          </p:nvSpPr>
          <p:spPr bwMode="auto">
            <a:xfrm>
              <a:off x="8158163" y="5062082"/>
              <a:ext cx="57708" cy="13849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0</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780" name="Rectangle 924"/>
            <p:cNvSpPr>
              <a:spLocks noChangeArrowheads="1"/>
            </p:cNvSpPr>
            <p:nvPr/>
          </p:nvSpPr>
          <p:spPr bwMode="auto">
            <a:xfrm>
              <a:off x="8208963" y="5062082"/>
              <a:ext cx="28854" cy="13849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781" name="Rectangle 925"/>
            <p:cNvSpPr>
              <a:spLocks noChangeArrowheads="1"/>
            </p:cNvSpPr>
            <p:nvPr/>
          </p:nvSpPr>
          <p:spPr bwMode="auto">
            <a:xfrm>
              <a:off x="8245475" y="5062082"/>
              <a:ext cx="57708" cy="13849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5</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782" name="Rectangle 926"/>
            <p:cNvSpPr>
              <a:spLocks noChangeArrowheads="1"/>
            </p:cNvSpPr>
            <p:nvPr/>
          </p:nvSpPr>
          <p:spPr bwMode="auto">
            <a:xfrm>
              <a:off x="8296275" y="5062082"/>
              <a:ext cx="32060" cy="13849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783" name="Rectangle 927"/>
            <p:cNvSpPr>
              <a:spLocks noChangeArrowheads="1"/>
            </p:cNvSpPr>
            <p:nvPr/>
          </p:nvSpPr>
          <p:spPr bwMode="auto">
            <a:xfrm>
              <a:off x="8332788" y="5062082"/>
              <a:ext cx="76944" cy="13849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T</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784" name="Rectangle 928"/>
            <p:cNvSpPr>
              <a:spLocks noChangeArrowheads="1"/>
            </p:cNvSpPr>
            <p:nvPr/>
          </p:nvSpPr>
          <p:spPr bwMode="auto">
            <a:xfrm>
              <a:off x="8396288" y="5062082"/>
              <a:ext cx="83356" cy="13849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A</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785" name="Rectangle 929"/>
            <p:cNvSpPr>
              <a:spLocks noChangeArrowheads="1"/>
            </p:cNvSpPr>
            <p:nvPr/>
          </p:nvSpPr>
          <p:spPr bwMode="auto">
            <a:xfrm>
              <a:off x="8470900" y="5062082"/>
              <a:ext cx="57708" cy="13849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3</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786" name="Rectangle 930"/>
            <p:cNvSpPr>
              <a:spLocks noChangeArrowheads="1"/>
            </p:cNvSpPr>
            <p:nvPr/>
          </p:nvSpPr>
          <p:spPr bwMode="auto">
            <a:xfrm>
              <a:off x="8532813" y="5062082"/>
              <a:ext cx="28854" cy="13849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787" name="Rectangle 931"/>
            <p:cNvSpPr>
              <a:spLocks noChangeArrowheads="1"/>
            </p:cNvSpPr>
            <p:nvPr/>
          </p:nvSpPr>
          <p:spPr bwMode="auto">
            <a:xfrm>
              <a:off x="8558213" y="5062082"/>
              <a:ext cx="57708" cy="13849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1</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788" name="Rectangle 932"/>
            <p:cNvSpPr>
              <a:spLocks noChangeArrowheads="1"/>
            </p:cNvSpPr>
            <p:nvPr/>
          </p:nvSpPr>
          <p:spPr bwMode="auto">
            <a:xfrm>
              <a:off x="8607425" y="5062082"/>
              <a:ext cx="32060" cy="13849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789" name="Rectangle 933"/>
            <p:cNvSpPr>
              <a:spLocks noChangeArrowheads="1"/>
            </p:cNvSpPr>
            <p:nvPr/>
          </p:nvSpPr>
          <p:spPr bwMode="auto">
            <a:xfrm>
              <a:off x="8645525" y="5062082"/>
              <a:ext cx="83356" cy="13849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C</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790" name="Rectangle 934"/>
            <p:cNvSpPr>
              <a:spLocks noChangeArrowheads="1"/>
            </p:cNvSpPr>
            <p:nvPr/>
          </p:nvSpPr>
          <p:spPr bwMode="auto">
            <a:xfrm>
              <a:off x="8720138" y="5062082"/>
              <a:ext cx="57708" cy="13849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0</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791" name="Rectangle 935"/>
            <p:cNvSpPr>
              <a:spLocks noChangeArrowheads="1"/>
            </p:cNvSpPr>
            <p:nvPr/>
          </p:nvSpPr>
          <p:spPr bwMode="auto">
            <a:xfrm>
              <a:off x="8769350" y="5062082"/>
              <a:ext cx="28854" cy="13849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792" name="Rectangle 936"/>
            <p:cNvSpPr>
              <a:spLocks noChangeArrowheads="1"/>
            </p:cNvSpPr>
            <p:nvPr/>
          </p:nvSpPr>
          <p:spPr bwMode="auto">
            <a:xfrm>
              <a:off x="8807450" y="5062082"/>
              <a:ext cx="57708" cy="13849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6</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793" name="Rectangle 937"/>
            <p:cNvSpPr>
              <a:spLocks noChangeArrowheads="1"/>
            </p:cNvSpPr>
            <p:nvPr/>
          </p:nvSpPr>
          <p:spPr bwMode="auto">
            <a:xfrm>
              <a:off x="8034338" y="5174795"/>
              <a:ext cx="70532" cy="13849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P</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794" name="Rectangle 938"/>
            <p:cNvSpPr>
              <a:spLocks noChangeArrowheads="1"/>
            </p:cNvSpPr>
            <p:nvPr/>
          </p:nvSpPr>
          <p:spPr bwMode="auto">
            <a:xfrm>
              <a:off x="8096250" y="5174795"/>
              <a:ext cx="57708" cy="13849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1</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795" name="Rectangle 939"/>
            <p:cNvSpPr>
              <a:spLocks noChangeArrowheads="1"/>
            </p:cNvSpPr>
            <p:nvPr/>
          </p:nvSpPr>
          <p:spPr bwMode="auto">
            <a:xfrm>
              <a:off x="8158163" y="5174795"/>
              <a:ext cx="57708" cy="13849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0</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796" name="Rectangle 940"/>
            <p:cNvSpPr>
              <a:spLocks noChangeArrowheads="1"/>
            </p:cNvSpPr>
            <p:nvPr/>
          </p:nvSpPr>
          <p:spPr bwMode="auto">
            <a:xfrm>
              <a:off x="8208963" y="5174795"/>
              <a:ext cx="28854" cy="13849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797" name="Rectangle 941"/>
            <p:cNvSpPr>
              <a:spLocks noChangeArrowheads="1"/>
            </p:cNvSpPr>
            <p:nvPr/>
          </p:nvSpPr>
          <p:spPr bwMode="auto">
            <a:xfrm>
              <a:off x="8245475" y="5174795"/>
              <a:ext cx="57708" cy="13849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4</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798" name="Rectangle 942"/>
            <p:cNvSpPr>
              <a:spLocks noChangeArrowheads="1"/>
            </p:cNvSpPr>
            <p:nvPr/>
          </p:nvSpPr>
          <p:spPr bwMode="auto">
            <a:xfrm>
              <a:off x="8296275" y="5174795"/>
              <a:ext cx="32060" cy="13849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799" name="Rectangle 943"/>
            <p:cNvSpPr>
              <a:spLocks noChangeArrowheads="1"/>
            </p:cNvSpPr>
            <p:nvPr/>
          </p:nvSpPr>
          <p:spPr bwMode="auto">
            <a:xfrm>
              <a:off x="8332788" y="5174795"/>
              <a:ext cx="76944" cy="13849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T</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800" name="Rectangle 944"/>
            <p:cNvSpPr>
              <a:spLocks noChangeArrowheads="1"/>
            </p:cNvSpPr>
            <p:nvPr/>
          </p:nvSpPr>
          <p:spPr bwMode="auto">
            <a:xfrm>
              <a:off x="8396288" y="5174795"/>
              <a:ext cx="83356" cy="13849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A</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801" name="Rectangle 945"/>
            <p:cNvSpPr>
              <a:spLocks noChangeArrowheads="1"/>
            </p:cNvSpPr>
            <p:nvPr/>
          </p:nvSpPr>
          <p:spPr bwMode="auto">
            <a:xfrm>
              <a:off x="8470900" y="5174795"/>
              <a:ext cx="57708" cy="13849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3</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802" name="Rectangle 946"/>
            <p:cNvSpPr>
              <a:spLocks noChangeArrowheads="1"/>
            </p:cNvSpPr>
            <p:nvPr/>
          </p:nvSpPr>
          <p:spPr bwMode="auto">
            <a:xfrm>
              <a:off x="8532813" y="5174795"/>
              <a:ext cx="28854" cy="13849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803" name="Rectangle 947"/>
            <p:cNvSpPr>
              <a:spLocks noChangeArrowheads="1"/>
            </p:cNvSpPr>
            <p:nvPr/>
          </p:nvSpPr>
          <p:spPr bwMode="auto">
            <a:xfrm>
              <a:off x="8558213" y="5174795"/>
              <a:ext cx="57708" cy="13849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0</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804" name="Rectangle 948"/>
            <p:cNvSpPr>
              <a:spLocks noChangeArrowheads="1"/>
            </p:cNvSpPr>
            <p:nvPr/>
          </p:nvSpPr>
          <p:spPr bwMode="auto">
            <a:xfrm>
              <a:off x="8607425" y="5174795"/>
              <a:ext cx="32060" cy="13849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805" name="Rectangle 949"/>
            <p:cNvSpPr>
              <a:spLocks noChangeArrowheads="1"/>
            </p:cNvSpPr>
            <p:nvPr/>
          </p:nvSpPr>
          <p:spPr bwMode="auto">
            <a:xfrm>
              <a:off x="8645525" y="5174795"/>
              <a:ext cx="83356" cy="13849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C</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806" name="Rectangle 950"/>
            <p:cNvSpPr>
              <a:spLocks noChangeArrowheads="1"/>
            </p:cNvSpPr>
            <p:nvPr/>
          </p:nvSpPr>
          <p:spPr bwMode="auto">
            <a:xfrm>
              <a:off x="8720138" y="5174795"/>
              <a:ext cx="57708" cy="13849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0</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807" name="Rectangle 951"/>
            <p:cNvSpPr>
              <a:spLocks noChangeArrowheads="1"/>
            </p:cNvSpPr>
            <p:nvPr/>
          </p:nvSpPr>
          <p:spPr bwMode="auto">
            <a:xfrm>
              <a:off x="8769350" y="5174795"/>
              <a:ext cx="28854" cy="13849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808" name="Rectangle 952"/>
            <p:cNvSpPr>
              <a:spLocks noChangeArrowheads="1"/>
            </p:cNvSpPr>
            <p:nvPr/>
          </p:nvSpPr>
          <p:spPr bwMode="auto">
            <a:xfrm>
              <a:off x="8807450" y="5174795"/>
              <a:ext cx="57708" cy="13849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7</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809" name="Rectangle 953"/>
            <p:cNvSpPr>
              <a:spLocks noChangeArrowheads="1"/>
            </p:cNvSpPr>
            <p:nvPr/>
          </p:nvSpPr>
          <p:spPr bwMode="auto">
            <a:xfrm>
              <a:off x="8034338" y="5287507"/>
              <a:ext cx="70532" cy="13849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P</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810" name="Rectangle 954"/>
            <p:cNvSpPr>
              <a:spLocks noChangeArrowheads="1"/>
            </p:cNvSpPr>
            <p:nvPr/>
          </p:nvSpPr>
          <p:spPr bwMode="auto">
            <a:xfrm>
              <a:off x="8096250" y="5287507"/>
              <a:ext cx="57708" cy="13849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1</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811" name="Rectangle 955"/>
            <p:cNvSpPr>
              <a:spLocks noChangeArrowheads="1"/>
            </p:cNvSpPr>
            <p:nvPr/>
          </p:nvSpPr>
          <p:spPr bwMode="auto">
            <a:xfrm>
              <a:off x="8158163" y="5287507"/>
              <a:ext cx="57708" cy="13849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0</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812" name="Rectangle 956"/>
            <p:cNvSpPr>
              <a:spLocks noChangeArrowheads="1"/>
            </p:cNvSpPr>
            <p:nvPr/>
          </p:nvSpPr>
          <p:spPr bwMode="auto">
            <a:xfrm>
              <a:off x="8208963" y="5287507"/>
              <a:ext cx="28854" cy="13849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813" name="Rectangle 957"/>
            <p:cNvSpPr>
              <a:spLocks noChangeArrowheads="1"/>
            </p:cNvSpPr>
            <p:nvPr/>
          </p:nvSpPr>
          <p:spPr bwMode="auto">
            <a:xfrm>
              <a:off x="8245475" y="5287507"/>
              <a:ext cx="57708" cy="13849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3</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814" name="Rectangle 958"/>
            <p:cNvSpPr>
              <a:spLocks noChangeArrowheads="1"/>
            </p:cNvSpPr>
            <p:nvPr/>
          </p:nvSpPr>
          <p:spPr bwMode="auto">
            <a:xfrm>
              <a:off x="8296275" y="5287507"/>
              <a:ext cx="28854" cy="13849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 </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815" name="Rectangle 959"/>
            <p:cNvSpPr>
              <a:spLocks noChangeArrowheads="1"/>
            </p:cNvSpPr>
            <p:nvPr/>
          </p:nvSpPr>
          <p:spPr bwMode="auto">
            <a:xfrm>
              <a:off x="8320088" y="5287507"/>
              <a:ext cx="32060" cy="13849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816" name="Rectangle 960"/>
            <p:cNvSpPr>
              <a:spLocks noChangeArrowheads="1"/>
            </p:cNvSpPr>
            <p:nvPr/>
          </p:nvSpPr>
          <p:spPr bwMode="auto">
            <a:xfrm>
              <a:off x="8358188" y="5287507"/>
              <a:ext cx="83356" cy="13849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U</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817" name="Rectangle 961"/>
            <p:cNvSpPr>
              <a:spLocks noChangeArrowheads="1"/>
            </p:cNvSpPr>
            <p:nvPr/>
          </p:nvSpPr>
          <p:spPr bwMode="auto">
            <a:xfrm>
              <a:off x="8432800" y="5287507"/>
              <a:ext cx="83356" cy="13849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C</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818" name="Rectangle 962"/>
            <p:cNvSpPr>
              <a:spLocks noChangeArrowheads="1"/>
            </p:cNvSpPr>
            <p:nvPr/>
          </p:nvSpPr>
          <p:spPr bwMode="auto">
            <a:xfrm>
              <a:off x="8507413" y="5287507"/>
              <a:ext cx="76944" cy="13849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B</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819" name="Rectangle 963"/>
            <p:cNvSpPr>
              <a:spLocks noChangeArrowheads="1"/>
            </p:cNvSpPr>
            <p:nvPr/>
          </p:nvSpPr>
          <p:spPr bwMode="auto">
            <a:xfrm>
              <a:off x="8582025" y="5287507"/>
              <a:ext cx="57708" cy="13849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3</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820" name="Rectangle 964"/>
            <p:cNvSpPr>
              <a:spLocks noChangeArrowheads="1"/>
            </p:cNvSpPr>
            <p:nvPr/>
          </p:nvSpPr>
          <p:spPr bwMode="auto">
            <a:xfrm>
              <a:off x="8645525" y="5287507"/>
              <a:ext cx="64120" cy="13849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S</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821" name="Rectangle 965"/>
            <p:cNvSpPr>
              <a:spLocks noChangeArrowheads="1"/>
            </p:cNvSpPr>
            <p:nvPr/>
          </p:nvSpPr>
          <p:spPr bwMode="auto">
            <a:xfrm>
              <a:off x="8707438" y="5287507"/>
              <a:ext cx="83356" cy="13849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C</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822" name="Rectangle 966"/>
            <p:cNvSpPr>
              <a:spLocks noChangeArrowheads="1"/>
            </p:cNvSpPr>
            <p:nvPr/>
          </p:nvSpPr>
          <p:spPr bwMode="auto">
            <a:xfrm>
              <a:off x="8782050" y="5287507"/>
              <a:ext cx="76944" cy="13849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L</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823" name="Rectangle 967"/>
            <p:cNvSpPr>
              <a:spLocks noChangeArrowheads="1"/>
            </p:cNvSpPr>
            <p:nvPr/>
          </p:nvSpPr>
          <p:spPr bwMode="auto">
            <a:xfrm>
              <a:off x="8034338" y="5398632"/>
              <a:ext cx="70532" cy="13849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P</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824" name="Rectangle 968"/>
            <p:cNvSpPr>
              <a:spLocks noChangeArrowheads="1"/>
            </p:cNvSpPr>
            <p:nvPr/>
          </p:nvSpPr>
          <p:spPr bwMode="auto">
            <a:xfrm>
              <a:off x="8096250" y="5398632"/>
              <a:ext cx="57708" cy="13849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1</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825" name="Rectangle 969"/>
            <p:cNvSpPr>
              <a:spLocks noChangeArrowheads="1"/>
            </p:cNvSpPr>
            <p:nvPr/>
          </p:nvSpPr>
          <p:spPr bwMode="auto">
            <a:xfrm>
              <a:off x="8158163" y="5398632"/>
              <a:ext cx="57708" cy="13849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0</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826" name="Rectangle 970"/>
            <p:cNvSpPr>
              <a:spLocks noChangeArrowheads="1"/>
            </p:cNvSpPr>
            <p:nvPr/>
          </p:nvSpPr>
          <p:spPr bwMode="auto">
            <a:xfrm>
              <a:off x="8208963" y="5398632"/>
              <a:ext cx="28854" cy="13849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827" name="Rectangle 971"/>
            <p:cNvSpPr>
              <a:spLocks noChangeArrowheads="1"/>
            </p:cNvSpPr>
            <p:nvPr/>
          </p:nvSpPr>
          <p:spPr bwMode="auto">
            <a:xfrm>
              <a:off x="8245475" y="5398632"/>
              <a:ext cx="57708" cy="13849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2</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828" name="Rectangle 972"/>
            <p:cNvSpPr>
              <a:spLocks noChangeArrowheads="1"/>
            </p:cNvSpPr>
            <p:nvPr/>
          </p:nvSpPr>
          <p:spPr bwMode="auto">
            <a:xfrm>
              <a:off x="8296275" y="5398632"/>
              <a:ext cx="28854" cy="13849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 </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829" name="Rectangle 973"/>
            <p:cNvSpPr>
              <a:spLocks noChangeArrowheads="1"/>
            </p:cNvSpPr>
            <p:nvPr/>
          </p:nvSpPr>
          <p:spPr bwMode="auto">
            <a:xfrm>
              <a:off x="8320088" y="5398632"/>
              <a:ext cx="32060" cy="13849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830" name="Rectangle 974"/>
            <p:cNvSpPr>
              <a:spLocks noChangeArrowheads="1"/>
            </p:cNvSpPr>
            <p:nvPr/>
          </p:nvSpPr>
          <p:spPr bwMode="auto">
            <a:xfrm>
              <a:off x="8358188" y="5398632"/>
              <a:ext cx="83356" cy="13849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U</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831" name="Rectangle 975"/>
            <p:cNvSpPr>
              <a:spLocks noChangeArrowheads="1"/>
            </p:cNvSpPr>
            <p:nvPr/>
          </p:nvSpPr>
          <p:spPr bwMode="auto">
            <a:xfrm>
              <a:off x="8432800" y="5398632"/>
              <a:ext cx="83356" cy="13849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C</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832" name="Rectangle 976"/>
            <p:cNvSpPr>
              <a:spLocks noChangeArrowheads="1"/>
            </p:cNvSpPr>
            <p:nvPr/>
          </p:nvSpPr>
          <p:spPr bwMode="auto">
            <a:xfrm>
              <a:off x="8507413" y="5398632"/>
              <a:ext cx="76944" cy="13849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B</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833" name="Rectangle 977"/>
            <p:cNvSpPr>
              <a:spLocks noChangeArrowheads="1"/>
            </p:cNvSpPr>
            <p:nvPr/>
          </p:nvSpPr>
          <p:spPr bwMode="auto">
            <a:xfrm>
              <a:off x="8582025" y="5398632"/>
              <a:ext cx="57708" cy="13849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3</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834" name="Rectangle 978"/>
            <p:cNvSpPr>
              <a:spLocks noChangeArrowheads="1"/>
            </p:cNvSpPr>
            <p:nvPr/>
          </p:nvSpPr>
          <p:spPr bwMode="auto">
            <a:xfrm>
              <a:off x="8645525" y="5398632"/>
              <a:ext cx="64120" cy="13849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S</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835" name="Rectangle 979"/>
            <p:cNvSpPr>
              <a:spLocks noChangeArrowheads="1"/>
            </p:cNvSpPr>
            <p:nvPr/>
          </p:nvSpPr>
          <p:spPr bwMode="auto">
            <a:xfrm>
              <a:off x="8707438" y="5398632"/>
              <a:ext cx="83356" cy="13849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D</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836" name="Rectangle 980"/>
            <p:cNvSpPr>
              <a:spLocks noChangeArrowheads="1"/>
            </p:cNvSpPr>
            <p:nvPr/>
          </p:nvSpPr>
          <p:spPr bwMode="auto">
            <a:xfrm>
              <a:off x="8782050" y="5398632"/>
              <a:ext cx="83356" cy="13849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A</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837" name="Rectangle 981"/>
            <p:cNvSpPr>
              <a:spLocks noChangeArrowheads="1"/>
            </p:cNvSpPr>
            <p:nvPr/>
          </p:nvSpPr>
          <p:spPr bwMode="auto">
            <a:xfrm>
              <a:off x="8034338" y="5511345"/>
              <a:ext cx="70532" cy="13849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P</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838" name="Rectangle 982"/>
            <p:cNvSpPr>
              <a:spLocks noChangeArrowheads="1"/>
            </p:cNvSpPr>
            <p:nvPr/>
          </p:nvSpPr>
          <p:spPr bwMode="auto">
            <a:xfrm>
              <a:off x="8096250" y="5511345"/>
              <a:ext cx="57708" cy="13849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1</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839" name="Rectangle 983"/>
            <p:cNvSpPr>
              <a:spLocks noChangeArrowheads="1"/>
            </p:cNvSpPr>
            <p:nvPr/>
          </p:nvSpPr>
          <p:spPr bwMode="auto">
            <a:xfrm>
              <a:off x="8158163" y="5511345"/>
              <a:ext cx="57708" cy="13849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0</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840" name="Rectangle 984"/>
            <p:cNvSpPr>
              <a:spLocks noChangeArrowheads="1"/>
            </p:cNvSpPr>
            <p:nvPr/>
          </p:nvSpPr>
          <p:spPr bwMode="auto">
            <a:xfrm>
              <a:off x="8208963" y="5511345"/>
              <a:ext cx="28854" cy="13849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841" name="Rectangle 985"/>
            <p:cNvSpPr>
              <a:spLocks noChangeArrowheads="1"/>
            </p:cNvSpPr>
            <p:nvPr/>
          </p:nvSpPr>
          <p:spPr bwMode="auto">
            <a:xfrm>
              <a:off x="8245475" y="5511345"/>
              <a:ext cx="57708" cy="13849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1</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842" name="Rectangle 986"/>
            <p:cNvSpPr>
              <a:spLocks noChangeArrowheads="1"/>
            </p:cNvSpPr>
            <p:nvPr/>
          </p:nvSpPr>
          <p:spPr bwMode="auto">
            <a:xfrm>
              <a:off x="8296275" y="5511345"/>
              <a:ext cx="32060" cy="13849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843" name="Rectangle 987"/>
            <p:cNvSpPr>
              <a:spLocks noChangeArrowheads="1"/>
            </p:cNvSpPr>
            <p:nvPr/>
          </p:nvSpPr>
          <p:spPr bwMode="auto">
            <a:xfrm>
              <a:off x="8332788" y="5511345"/>
              <a:ext cx="83356" cy="13849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U</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844" name="Rectangle 988"/>
            <p:cNvSpPr>
              <a:spLocks noChangeArrowheads="1"/>
            </p:cNvSpPr>
            <p:nvPr/>
          </p:nvSpPr>
          <p:spPr bwMode="auto">
            <a:xfrm>
              <a:off x="8407400" y="5511345"/>
              <a:ext cx="83356" cy="13849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C</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845" name="Rectangle 989"/>
            <p:cNvSpPr>
              <a:spLocks noChangeArrowheads="1"/>
            </p:cNvSpPr>
            <p:nvPr/>
          </p:nvSpPr>
          <p:spPr bwMode="auto">
            <a:xfrm>
              <a:off x="8483600" y="5511345"/>
              <a:ext cx="76944" cy="13849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B</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846" name="Rectangle 990"/>
            <p:cNvSpPr>
              <a:spLocks noChangeArrowheads="1"/>
            </p:cNvSpPr>
            <p:nvPr/>
          </p:nvSpPr>
          <p:spPr bwMode="auto">
            <a:xfrm>
              <a:off x="8558213" y="5511345"/>
              <a:ext cx="57708" cy="13849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3</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847" name="Rectangle 991"/>
            <p:cNvSpPr>
              <a:spLocks noChangeArrowheads="1"/>
            </p:cNvSpPr>
            <p:nvPr/>
          </p:nvSpPr>
          <p:spPr bwMode="auto">
            <a:xfrm>
              <a:off x="8620125" y="5511345"/>
              <a:ext cx="83356" cy="13849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C</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848" name="Rectangle 992"/>
            <p:cNvSpPr>
              <a:spLocks noChangeArrowheads="1"/>
            </p:cNvSpPr>
            <p:nvPr/>
          </p:nvSpPr>
          <p:spPr bwMode="auto">
            <a:xfrm>
              <a:off x="8694738" y="5511345"/>
              <a:ext cx="76944" cy="13849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L</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849" name="Rectangle 993"/>
            <p:cNvSpPr>
              <a:spLocks noChangeArrowheads="1"/>
            </p:cNvSpPr>
            <p:nvPr/>
          </p:nvSpPr>
          <p:spPr bwMode="auto">
            <a:xfrm>
              <a:off x="8756650" y="5511345"/>
              <a:ext cx="89768" cy="13849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K</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850" name="Rectangle 994"/>
            <p:cNvSpPr>
              <a:spLocks noChangeArrowheads="1"/>
            </p:cNvSpPr>
            <p:nvPr/>
          </p:nvSpPr>
          <p:spPr bwMode="auto">
            <a:xfrm>
              <a:off x="8034338" y="5622470"/>
              <a:ext cx="70532" cy="13849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P</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851" name="Rectangle 995"/>
            <p:cNvSpPr>
              <a:spLocks noChangeArrowheads="1"/>
            </p:cNvSpPr>
            <p:nvPr/>
          </p:nvSpPr>
          <p:spPr bwMode="auto">
            <a:xfrm>
              <a:off x="8096250" y="5622470"/>
              <a:ext cx="57708" cy="13849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1</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852" name="Rectangle 996"/>
            <p:cNvSpPr>
              <a:spLocks noChangeArrowheads="1"/>
            </p:cNvSpPr>
            <p:nvPr/>
          </p:nvSpPr>
          <p:spPr bwMode="auto">
            <a:xfrm>
              <a:off x="8158163" y="5622470"/>
              <a:ext cx="57708" cy="13849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0</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853" name="Rectangle 997"/>
            <p:cNvSpPr>
              <a:spLocks noChangeArrowheads="1"/>
            </p:cNvSpPr>
            <p:nvPr/>
          </p:nvSpPr>
          <p:spPr bwMode="auto">
            <a:xfrm>
              <a:off x="8208963" y="5622470"/>
              <a:ext cx="28854" cy="13849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854" name="Rectangle 998"/>
            <p:cNvSpPr>
              <a:spLocks noChangeArrowheads="1"/>
            </p:cNvSpPr>
            <p:nvPr/>
          </p:nvSpPr>
          <p:spPr bwMode="auto">
            <a:xfrm>
              <a:off x="8245475" y="5622470"/>
              <a:ext cx="57708" cy="13849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0</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855" name="Rectangle 999"/>
            <p:cNvSpPr>
              <a:spLocks noChangeArrowheads="1"/>
            </p:cNvSpPr>
            <p:nvPr/>
          </p:nvSpPr>
          <p:spPr bwMode="auto">
            <a:xfrm>
              <a:off x="8296275" y="5622470"/>
              <a:ext cx="32060" cy="13849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856" name="Rectangle 1000"/>
            <p:cNvSpPr>
              <a:spLocks noChangeArrowheads="1"/>
            </p:cNvSpPr>
            <p:nvPr/>
          </p:nvSpPr>
          <p:spPr bwMode="auto">
            <a:xfrm>
              <a:off x="8332788" y="5622470"/>
              <a:ext cx="83356" cy="13849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U</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857" name="Rectangle 1001"/>
            <p:cNvSpPr>
              <a:spLocks noChangeArrowheads="1"/>
            </p:cNvSpPr>
            <p:nvPr/>
          </p:nvSpPr>
          <p:spPr bwMode="auto">
            <a:xfrm>
              <a:off x="8407400" y="5622470"/>
              <a:ext cx="83356" cy="13849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C</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858" name="Rectangle 1002"/>
            <p:cNvSpPr>
              <a:spLocks noChangeArrowheads="1"/>
            </p:cNvSpPr>
            <p:nvPr/>
          </p:nvSpPr>
          <p:spPr bwMode="auto">
            <a:xfrm>
              <a:off x="8483600" y="5622470"/>
              <a:ext cx="76944" cy="13849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B</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859" name="Rectangle 1003"/>
            <p:cNvSpPr>
              <a:spLocks noChangeArrowheads="1"/>
            </p:cNvSpPr>
            <p:nvPr/>
          </p:nvSpPr>
          <p:spPr bwMode="auto">
            <a:xfrm>
              <a:off x="8558213" y="5622470"/>
              <a:ext cx="57708" cy="13849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3</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860" name="Rectangle 1004"/>
            <p:cNvSpPr>
              <a:spLocks noChangeArrowheads="1"/>
            </p:cNvSpPr>
            <p:nvPr/>
          </p:nvSpPr>
          <p:spPr bwMode="auto">
            <a:xfrm>
              <a:off x="8620125" y="5622470"/>
              <a:ext cx="64120" cy="13849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S</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861" name="Rectangle 1005"/>
            <p:cNvSpPr>
              <a:spLocks noChangeArrowheads="1"/>
            </p:cNvSpPr>
            <p:nvPr/>
          </p:nvSpPr>
          <p:spPr bwMode="auto">
            <a:xfrm>
              <a:off x="8682038" y="5622470"/>
              <a:ext cx="76944" cy="13849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T</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862" name="Rectangle 1006"/>
            <p:cNvSpPr>
              <a:spLocks noChangeArrowheads="1"/>
            </p:cNvSpPr>
            <p:nvPr/>
          </p:nvSpPr>
          <p:spPr bwMode="auto">
            <a:xfrm>
              <a:off x="8743950" y="5622470"/>
              <a:ext cx="76944" cy="13849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E</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863" name="Rectangle 1007"/>
            <p:cNvSpPr>
              <a:spLocks noChangeArrowheads="1"/>
            </p:cNvSpPr>
            <p:nvPr/>
          </p:nvSpPr>
          <p:spPr bwMode="auto">
            <a:xfrm>
              <a:off x="6056311" y="0"/>
              <a:ext cx="110608"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C</a:t>
              </a:r>
              <a:endParaRPr kumimoji="0" lang="en-US" altLang="en-US" sz="18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864" name="Rectangle 1008"/>
            <p:cNvSpPr>
              <a:spLocks noChangeArrowheads="1"/>
            </p:cNvSpPr>
            <p:nvPr/>
          </p:nvSpPr>
          <p:spPr bwMode="auto">
            <a:xfrm>
              <a:off x="6156324" y="0"/>
              <a:ext cx="76944"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o</a:t>
              </a:r>
              <a:endParaRPr kumimoji="0" lang="en-US" altLang="en-US" sz="18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465" name="Rectangle 1010"/>
            <p:cNvSpPr>
              <a:spLocks noChangeArrowheads="1"/>
            </p:cNvSpPr>
            <p:nvPr/>
          </p:nvSpPr>
          <p:spPr bwMode="auto">
            <a:xfrm>
              <a:off x="6230936" y="0"/>
              <a:ext cx="68930"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r</a:t>
              </a:r>
              <a:endParaRPr kumimoji="0" lang="en-US" alt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466" name="Rectangle 1011"/>
            <p:cNvSpPr>
              <a:spLocks noChangeArrowheads="1"/>
            </p:cNvSpPr>
            <p:nvPr/>
          </p:nvSpPr>
          <p:spPr bwMode="auto">
            <a:xfrm>
              <a:off x="6305548" y="0"/>
              <a:ext cx="51296"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t</a:t>
              </a:r>
              <a:endParaRPr kumimoji="0" lang="en-US" alt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467" name="Rectangle 1012"/>
            <p:cNvSpPr>
              <a:spLocks noChangeArrowheads="1"/>
            </p:cNvSpPr>
            <p:nvPr/>
          </p:nvSpPr>
          <p:spPr bwMode="auto">
            <a:xfrm>
              <a:off x="6356348" y="0"/>
              <a:ext cx="68930"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e</a:t>
              </a:r>
              <a:endParaRPr kumimoji="0" lang="en-US" alt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468" name="Rectangle 1013"/>
            <p:cNvSpPr>
              <a:spLocks noChangeArrowheads="1"/>
            </p:cNvSpPr>
            <p:nvPr/>
          </p:nvSpPr>
          <p:spPr bwMode="auto">
            <a:xfrm>
              <a:off x="6418261" y="0"/>
              <a:ext cx="76944"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x</a:t>
              </a:r>
              <a:endParaRPr kumimoji="0" lang="en-US" alt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469" name="Rectangle 1014"/>
            <p:cNvSpPr>
              <a:spLocks noChangeArrowheads="1"/>
            </p:cNvSpPr>
            <p:nvPr/>
          </p:nvSpPr>
          <p:spPr bwMode="auto">
            <a:xfrm>
              <a:off x="6492873" y="0"/>
              <a:ext cx="38472"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 </a:t>
              </a:r>
              <a:endParaRPr kumimoji="0" lang="en-US" altLang="en-US" sz="18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470" name="Rectangle 1015"/>
            <p:cNvSpPr>
              <a:spLocks noChangeArrowheads="1"/>
            </p:cNvSpPr>
            <p:nvPr/>
          </p:nvSpPr>
          <p:spPr bwMode="auto">
            <a:xfrm>
              <a:off x="6529386" y="0"/>
              <a:ext cx="145874"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M</a:t>
              </a:r>
              <a:endParaRPr kumimoji="0" lang="en-US" alt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471" name="Rectangle 1016"/>
            <p:cNvSpPr>
              <a:spLocks noChangeArrowheads="1"/>
            </p:cNvSpPr>
            <p:nvPr/>
          </p:nvSpPr>
          <p:spPr bwMode="auto">
            <a:xfrm>
              <a:off x="6667498" y="0"/>
              <a:ext cx="76944"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4</a:t>
              </a:r>
              <a:endParaRPr kumimoji="0" lang="en-US" alt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472" name="Rectangle 1017"/>
            <p:cNvSpPr>
              <a:spLocks noChangeArrowheads="1"/>
            </p:cNvSpPr>
            <p:nvPr/>
          </p:nvSpPr>
          <p:spPr bwMode="auto">
            <a:xfrm>
              <a:off x="7402511" y="7258"/>
              <a:ext cx="70532"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S</a:t>
              </a:r>
              <a:endParaRPr kumimoji="0" lang="en-US" altLang="en-US" sz="18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473" name="Rectangle 1018"/>
            <p:cNvSpPr>
              <a:spLocks noChangeArrowheads="1"/>
            </p:cNvSpPr>
            <p:nvPr/>
          </p:nvSpPr>
          <p:spPr bwMode="auto">
            <a:xfrm>
              <a:off x="7464423" y="7258"/>
              <a:ext cx="6412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y</a:t>
              </a:r>
              <a:endParaRPr kumimoji="0" lang="en-US" alt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474" name="Rectangle 1019"/>
            <p:cNvSpPr>
              <a:spLocks noChangeArrowheads="1"/>
            </p:cNvSpPr>
            <p:nvPr/>
          </p:nvSpPr>
          <p:spPr bwMode="auto">
            <a:xfrm>
              <a:off x="7526336" y="7258"/>
              <a:ext cx="49694"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s</a:t>
              </a:r>
              <a:endParaRPr kumimoji="0" lang="en-US" alt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475" name="Rectangle 1020"/>
            <p:cNvSpPr>
              <a:spLocks noChangeArrowheads="1"/>
            </p:cNvSpPr>
            <p:nvPr/>
          </p:nvSpPr>
          <p:spPr bwMode="auto">
            <a:xfrm>
              <a:off x="7577136" y="7258"/>
              <a:ext cx="43282"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t</a:t>
              </a:r>
              <a:endParaRPr kumimoji="0" lang="en-US" altLang="en-US" sz="18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476" name="Rectangle 1021"/>
            <p:cNvSpPr>
              <a:spLocks noChangeArrowheads="1"/>
            </p:cNvSpPr>
            <p:nvPr/>
          </p:nvSpPr>
          <p:spPr bwMode="auto">
            <a:xfrm>
              <a:off x="7613648" y="7258"/>
              <a:ext cx="35266"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i</a:t>
              </a:r>
              <a:endParaRPr kumimoji="0" lang="en-US" alt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477" name="Rectangle 1022"/>
            <p:cNvSpPr>
              <a:spLocks noChangeArrowheads="1"/>
            </p:cNvSpPr>
            <p:nvPr/>
          </p:nvSpPr>
          <p:spPr bwMode="auto">
            <a:xfrm>
              <a:off x="7651748" y="7258"/>
              <a:ext cx="57708"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c</a:t>
              </a:r>
              <a:endParaRPr kumimoji="0" lang="en-US" alt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478" name="Rectangle 1023"/>
            <p:cNvSpPr>
              <a:spLocks noChangeArrowheads="1"/>
            </p:cNvSpPr>
            <p:nvPr/>
          </p:nvSpPr>
          <p:spPr bwMode="auto">
            <a:xfrm>
              <a:off x="7700961" y="7258"/>
              <a:ext cx="70532"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k</a:t>
              </a:r>
              <a:endParaRPr kumimoji="0" lang="en-US" altLang="en-US" sz="18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479" name="Rectangle 1024"/>
            <p:cNvSpPr>
              <a:spLocks noChangeArrowheads="1"/>
            </p:cNvSpPr>
            <p:nvPr/>
          </p:nvSpPr>
          <p:spPr bwMode="auto">
            <a:xfrm>
              <a:off x="7427911" y="192996"/>
              <a:ext cx="92974"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N</a:t>
              </a:r>
              <a:endParaRPr kumimoji="0" lang="en-US" alt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480" name="Rectangle 1025"/>
            <p:cNvSpPr>
              <a:spLocks noChangeArrowheads="1"/>
            </p:cNvSpPr>
            <p:nvPr/>
          </p:nvSpPr>
          <p:spPr bwMode="auto">
            <a:xfrm>
              <a:off x="7515223" y="192996"/>
              <a:ext cx="92974"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V</a:t>
              </a:r>
              <a:endParaRPr kumimoji="0" lang="en-US" alt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481" name="Rectangle 1026"/>
            <p:cNvSpPr>
              <a:spLocks noChangeArrowheads="1"/>
            </p:cNvSpPr>
            <p:nvPr/>
          </p:nvSpPr>
          <p:spPr bwMode="auto">
            <a:xfrm>
              <a:off x="7613648" y="192996"/>
              <a:ext cx="49694"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I</a:t>
              </a:r>
              <a:endParaRPr kumimoji="0" lang="en-US" alt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482" name="Rectangle 1027"/>
            <p:cNvSpPr>
              <a:spLocks noChangeArrowheads="1"/>
            </p:cNvSpPr>
            <p:nvPr/>
          </p:nvSpPr>
          <p:spPr bwMode="auto">
            <a:xfrm>
              <a:off x="7651748" y="192996"/>
              <a:ext cx="92974"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C</a:t>
              </a:r>
              <a:endParaRPr kumimoji="0" lang="en-US" alt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483" name="Line 1028"/>
            <p:cNvSpPr>
              <a:spLocks noChangeShapeType="1"/>
            </p:cNvSpPr>
            <p:nvPr/>
          </p:nvSpPr>
          <p:spPr bwMode="auto">
            <a:xfrm flipV="1">
              <a:off x="6389687" y="394832"/>
              <a:ext cx="0" cy="5775325"/>
            </a:xfrm>
            <a:prstGeom prst="line">
              <a:avLst/>
            </a:prstGeom>
            <a:noFill/>
            <a:ln w="57150">
              <a:solidFill>
                <a:srgbClr val="FF0000"/>
              </a:solidFill>
              <a:prstDash val="solid"/>
              <a:round/>
              <a:headEnd type="triangle" w="med" len="me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486" name="Rectangle 1031"/>
            <p:cNvSpPr>
              <a:spLocks noChangeArrowheads="1"/>
            </p:cNvSpPr>
            <p:nvPr/>
          </p:nvSpPr>
          <p:spPr bwMode="auto">
            <a:xfrm>
              <a:off x="5480050" y="6033632"/>
              <a:ext cx="94578"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P</a:t>
              </a:r>
              <a:endParaRPr kumimoji="0" lang="en-US" alt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487" name="Rectangle 1032"/>
            <p:cNvSpPr>
              <a:spLocks noChangeArrowheads="1"/>
            </p:cNvSpPr>
            <p:nvPr/>
          </p:nvSpPr>
          <p:spPr bwMode="auto">
            <a:xfrm>
              <a:off x="5567362" y="6033632"/>
              <a:ext cx="68930"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e</a:t>
              </a:r>
              <a:endParaRPr kumimoji="0" lang="en-US" alt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488" name="Rectangle 1033"/>
            <p:cNvSpPr>
              <a:spLocks noChangeArrowheads="1"/>
            </p:cNvSpPr>
            <p:nvPr/>
          </p:nvSpPr>
          <p:spPr bwMode="auto">
            <a:xfrm>
              <a:off x="5629275" y="6033632"/>
              <a:ext cx="68930"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r</a:t>
              </a:r>
              <a:endParaRPr kumimoji="0" lang="en-US" alt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489" name="Rectangle 1034"/>
            <p:cNvSpPr>
              <a:spLocks noChangeArrowheads="1"/>
            </p:cNvSpPr>
            <p:nvPr/>
          </p:nvSpPr>
          <p:spPr bwMode="auto">
            <a:xfrm>
              <a:off x="5678487" y="6033632"/>
              <a:ext cx="43282"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i</a:t>
              </a:r>
              <a:endParaRPr kumimoji="0" lang="en-US" alt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490" name="Rectangle 1035"/>
            <p:cNvSpPr>
              <a:spLocks noChangeArrowheads="1"/>
            </p:cNvSpPr>
            <p:nvPr/>
          </p:nvSpPr>
          <p:spPr bwMode="auto">
            <a:xfrm>
              <a:off x="5716587" y="6033632"/>
              <a:ext cx="84960"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p</a:t>
              </a:r>
              <a:endParaRPr kumimoji="0" lang="en-US" alt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491" name="Rectangle 1036"/>
            <p:cNvSpPr>
              <a:spLocks noChangeArrowheads="1"/>
            </p:cNvSpPr>
            <p:nvPr/>
          </p:nvSpPr>
          <p:spPr bwMode="auto">
            <a:xfrm>
              <a:off x="5791200" y="6033632"/>
              <a:ext cx="84960"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h</a:t>
              </a:r>
              <a:endParaRPr kumimoji="0" lang="en-US" alt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492" name="Rectangle 1037"/>
            <p:cNvSpPr>
              <a:spLocks noChangeArrowheads="1"/>
            </p:cNvSpPr>
            <p:nvPr/>
          </p:nvSpPr>
          <p:spPr bwMode="auto">
            <a:xfrm>
              <a:off x="5865812" y="6033632"/>
              <a:ext cx="68930"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e</a:t>
              </a:r>
              <a:endParaRPr kumimoji="0" lang="en-US" alt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493" name="Rectangle 1038"/>
            <p:cNvSpPr>
              <a:spLocks noChangeArrowheads="1"/>
            </p:cNvSpPr>
            <p:nvPr/>
          </p:nvSpPr>
          <p:spPr bwMode="auto">
            <a:xfrm>
              <a:off x="5940425" y="6033632"/>
              <a:ext cx="68930"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r</a:t>
              </a:r>
              <a:endParaRPr kumimoji="0" lang="en-US" alt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494" name="Rectangle 1039"/>
            <p:cNvSpPr>
              <a:spLocks noChangeArrowheads="1"/>
            </p:cNvSpPr>
            <p:nvPr/>
          </p:nvSpPr>
          <p:spPr bwMode="auto">
            <a:xfrm>
              <a:off x="5991225" y="6033632"/>
              <a:ext cx="76944"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a</a:t>
              </a:r>
              <a:endParaRPr kumimoji="0" lang="en-US" alt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495" name="Rectangle 1040"/>
            <p:cNvSpPr>
              <a:spLocks noChangeArrowheads="1"/>
            </p:cNvSpPr>
            <p:nvPr/>
          </p:nvSpPr>
          <p:spPr bwMode="auto">
            <a:xfrm>
              <a:off x="6053137" y="6033632"/>
              <a:ext cx="43282"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l</a:t>
              </a:r>
              <a:endParaRPr kumimoji="0" lang="en-US" alt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496" name="Rectangle 1041"/>
            <p:cNvSpPr>
              <a:spLocks noChangeArrowheads="1"/>
            </p:cNvSpPr>
            <p:nvPr/>
          </p:nvSpPr>
          <p:spPr bwMode="auto">
            <a:xfrm>
              <a:off x="6089650" y="6033632"/>
              <a:ext cx="38472"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 </a:t>
              </a:r>
              <a:endParaRPr kumimoji="0" lang="en-US" alt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497" name="Rectangle 1042"/>
            <p:cNvSpPr>
              <a:spLocks noChangeArrowheads="1"/>
            </p:cNvSpPr>
            <p:nvPr/>
          </p:nvSpPr>
          <p:spPr bwMode="auto">
            <a:xfrm>
              <a:off x="6127750" y="6033632"/>
              <a:ext cx="102592"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B</a:t>
              </a:r>
              <a:endParaRPr kumimoji="0" lang="en-US" alt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498" name="Rectangle 1043"/>
            <p:cNvSpPr>
              <a:spLocks noChangeArrowheads="1"/>
            </p:cNvSpPr>
            <p:nvPr/>
          </p:nvSpPr>
          <p:spPr bwMode="auto">
            <a:xfrm>
              <a:off x="6227762" y="6033632"/>
              <a:ext cx="84960"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u</a:t>
              </a:r>
              <a:endParaRPr kumimoji="0" lang="en-US" alt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499" name="Rectangle 1044"/>
            <p:cNvSpPr>
              <a:spLocks noChangeArrowheads="1"/>
            </p:cNvSpPr>
            <p:nvPr/>
          </p:nvSpPr>
          <p:spPr bwMode="auto">
            <a:xfrm>
              <a:off x="6302375" y="6033632"/>
              <a:ext cx="59312"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s</a:t>
              </a:r>
              <a:endParaRPr kumimoji="0" lang="en-US" alt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500" name="Line 1045"/>
            <p:cNvSpPr>
              <a:spLocks noChangeShapeType="1"/>
            </p:cNvSpPr>
            <p:nvPr/>
          </p:nvSpPr>
          <p:spPr bwMode="auto">
            <a:xfrm>
              <a:off x="6072187" y="2410957"/>
              <a:ext cx="274320" cy="0"/>
            </a:xfrm>
            <a:prstGeom prst="line">
              <a:avLst/>
            </a:prstGeom>
            <a:noFill/>
            <a:ln w="38100">
              <a:solidFill>
                <a:srgbClr val="0000FF"/>
              </a:solidFill>
              <a:prstDash val="solid"/>
              <a:round/>
              <a:headEnd type="triangle" w="med" len="sm"/>
              <a:tailEnd type="triangle" w="med"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503" name="Line 1048"/>
            <p:cNvSpPr>
              <a:spLocks noChangeShapeType="1"/>
            </p:cNvSpPr>
            <p:nvPr/>
          </p:nvSpPr>
          <p:spPr bwMode="auto">
            <a:xfrm>
              <a:off x="5081587" y="4266745"/>
              <a:ext cx="198438" cy="0"/>
            </a:xfrm>
            <a:prstGeom prst="line">
              <a:avLst/>
            </a:prstGeom>
            <a:noFill/>
            <a:ln w="12700">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504" name="Freeform 1049"/>
            <p:cNvSpPr>
              <a:spLocks/>
            </p:cNvSpPr>
            <p:nvPr/>
          </p:nvSpPr>
          <p:spPr bwMode="auto">
            <a:xfrm>
              <a:off x="5267325" y="4241345"/>
              <a:ext cx="74613" cy="61913"/>
            </a:xfrm>
            <a:custGeom>
              <a:avLst/>
              <a:gdLst>
                <a:gd name="T0" fmla="*/ 8 w 47"/>
                <a:gd name="T1" fmla="*/ 16 h 39"/>
                <a:gd name="T2" fmla="*/ 0 w 47"/>
                <a:gd name="T3" fmla="*/ 0 h 39"/>
                <a:gd name="T4" fmla="*/ 47 w 47"/>
                <a:gd name="T5" fmla="*/ 16 h 39"/>
                <a:gd name="T6" fmla="*/ 0 w 47"/>
                <a:gd name="T7" fmla="*/ 39 h 39"/>
                <a:gd name="T8" fmla="*/ 8 w 47"/>
                <a:gd name="T9" fmla="*/ 16 h 39"/>
              </a:gdLst>
              <a:ahLst/>
              <a:cxnLst>
                <a:cxn ang="0">
                  <a:pos x="T0" y="T1"/>
                </a:cxn>
                <a:cxn ang="0">
                  <a:pos x="T2" y="T3"/>
                </a:cxn>
                <a:cxn ang="0">
                  <a:pos x="T4" y="T5"/>
                </a:cxn>
                <a:cxn ang="0">
                  <a:pos x="T6" y="T7"/>
                </a:cxn>
                <a:cxn ang="0">
                  <a:pos x="T8" y="T9"/>
                </a:cxn>
              </a:cxnLst>
              <a:rect l="0" t="0" r="r" b="b"/>
              <a:pathLst>
                <a:path w="47" h="39">
                  <a:moveTo>
                    <a:pt x="8" y="16"/>
                  </a:moveTo>
                  <a:lnTo>
                    <a:pt x="0" y="0"/>
                  </a:lnTo>
                  <a:lnTo>
                    <a:pt x="47" y="16"/>
                  </a:lnTo>
                  <a:lnTo>
                    <a:pt x="0" y="39"/>
                  </a:lnTo>
                  <a:lnTo>
                    <a:pt x="8" y="16"/>
                  </a:lnTo>
                  <a:close/>
                </a:path>
              </a:pathLst>
            </a:custGeom>
            <a:solidFill>
              <a:schemeClr val="bg1"/>
            </a:solidFill>
            <a:ln>
              <a:solidFill>
                <a:schemeClr val="bg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505" name="Line 1050"/>
            <p:cNvSpPr>
              <a:spLocks noChangeShapeType="1"/>
            </p:cNvSpPr>
            <p:nvPr/>
          </p:nvSpPr>
          <p:spPr bwMode="auto">
            <a:xfrm>
              <a:off x="5081587" y="4377870"/>
              <a:ext cx="198438" cy="0"/>
            </a:xfrm>
            <a:prstGeom prst="line">
              <a:avLst/>
            </a:prstGeom>
            <a:noFill/>
            <a:ln w="12700">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506" name="Freeform 1051"/>
            <p:cNvSpPr>
              <a:spLocks/>
            </p:cNvSpPr>
            <p:nvPr/>
          </p:nvSpPr>
          <p:spPr bwMode="auto">
            <a:xfrm>
              <a:off x="5267325" y="4352470"/>
              <a:ext cx="74613" cy="63500"/>
            </a:xfrm>
            <a:custGeom>
              <a:avLst/>
              <a:gdLst>
                <a:gd name="T0" fmla="*/ 8 w 47"/>
                <a:gd name="T1" fmla="*/ 16 h 40"/>
                <a:gd name="T2" fmla="*/ 0 w 47"/>
                <a:gd name="T3" fmla="*/ 0 h 40"/>
                <a:gd name="T4" fmla="*/ 47 w 47"/>
                <a:gd name="T5" fmla="*/ 16 h 40"/>
                <a:gd name="T6" fmla="*/ 0 w 47"/>
                <a:gd name="T7" fmla="*/ 40 h 40"/>
                <a:gd name="T8" fmla="*/ 8 w 47"/>
                <a:gd name="T9" fmla="*/ 16 h 40"/>
              </a:gdLst>
              <a:ahLst/>
              <a:cxnLst>
                <a:cxn ang="0">
                  <a:pos x="T0" y="T1"/>
                </a:cxn>
                <a:cxn ang="0">
                  <a:pos x="T2" y="T3"/>
                </a:cxn>
                <a:cxn ang="0">
                  <a:pos x="T4" y="T5"/>
                </a:cxn>
                <a:cxn ang="0">
                  <a:pos x="T6" y="T7"/>
                </a:cxn>
                <a:cxn ang="0">
                  <a:pos x="T8" y="T9"/>
                </a:cxn>
              </a:cxnLst>
              <a:rect l="0" t="0" r="r" b="b"/>
              <a:pathLst>
                <a:path w="47" h="40">
                  <a:moveTo>
                    <a:pt x="8" y="16"/>
                  </a:moveTo>
                  <a:lnTo>
                    <a:pt x="0" y="0"/>
                  </a:lnTo>
                  <a:lnTo>
                    <a:pt x="47" y="16"/>
                  </a:lnTo>
                  <a:lnTo>
                    <a:pt x="0" y="40"/>
                  </a:lnTo>
                  <a:lnTo>
                    <a:pt x="8" y="16"/>
                  </a:lnTo>
                  <a:close/>
                </a:path>
              </a:pathLst>
            </a:custGeom>
            <a:solidFill>
              <a:schemeClr val="bg1"/>
            </a:solidFill>
            <a:ln>
              <a:solidFill>
                <a:schemeClr val="bg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507" name="Line 1052"/>
            <p:cNvSpPr>
              <a:spLocks noChangeShapeType="1"/>
            </p:cNvSpPr>
            <p:nvPr/>
          </p:nvSpPr>
          <p:spPr bwMode="auto">
            <a:xfrm>
              <a:off x="5081587" y="4490582"/>
              <a:ext cx="198438" cy="0"/>
            </a:xfrm>
            <a:prstGeom prst="line">
              <a:avLst/>
            </a:prstGeom>
            <a:noFill/>
            <a:ln w="12700">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508" name="Freeform 1053"/>
            <p:cNvSpPr>
              <a:spLocks/>
            </p:cNvSpPr>
            <p:nvPr/>
          </p:nvSpPr>
          <p:spPr bwMode="auto">
            <a:xfrm>
              <a:off x="5267325" y="4465182"/>
              <a:ext cx="74613" cy="61913"/>
            </a:xfrm>
            <a:custGeom>
              <a:avLst/>
              <a:gdLst>
                <a:gd name="T0" fmla="*/ 8 w 47"/>
                <a:gd name="T1" fmla="*/ 16 h 39"/>
                <a:gd name="T2" fmla="*/ 0 w 47"/>
                <a:gd name="T3" fmla="*/ 0 h 39"/>
                <a:gd name="T4" fmla="*/ 47 w 47"/>
                <a:gd name="T5" fmla="*/ 16 h 39"/>
                <a:gd name="T6" fmla="*/ 0 w 47"/>
                <a:gd name="T7" fmla="*/ 39 h 39"/>
                <a:gd name="T8" fmla="*/ 8 w 47"/>
                <a:gd name="T9" fmla="*/ 16 h 39"/>
              </a:gdLst>
              <a:ahLst/>
              <a:cxnLst>
                <a:cxn ang="0">
                  <a:pos x="T0" y="T1"/>
                </a:cxn>
                <a:cxn ang="0">
                  <a:pos x="T2" y="T3"/>
                </a:cxn>
                <a:cxn ang="0">
                  <a:pos x="T4" y="T5"/>
                </a:cxn>
                <a:cxn ang="0">
                  <a:pos x="T6" y="T7"/>
                </a:cxn>
                <a:cxn ang="0">
                  <a:pos x="T8" y="T9"/>
                </a:cxn>
              </a:cxnLst>
              <a:rect l="0" t="0" r="r" b="b"/>
              <a:pathLst>
                <a:path w="47" h="39">
                  <a:moveTo>
                    <a:pt x="8" y="16"/>
                  </a:moveTo>
                  <a:lnTo>
                    <a:pt x="0" y="0"/>
                  </a:lnTo>
                  <a:lnTo>
                    <a:pt x="47" y="16"/>
                  </a:lnTo>
                  <a:lnTo>
                    <a:pt x="0" y="39"/>
                  </a:lnTo>
                  <a:lnTo>
                    <a:pt x="8" y="16"/>
                  </a:lnTo>
                  <a:close/>
                </a:path>
              </a:pathLst>
            </a:custGeom>
            <a:solidFill>
              <a:schemeClr val="bg1"/>
            </a:solidFill>
            <a:ln>
              <a:solidFill>
                <a:schemeClr val="bg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509" name="Line 1054"/>
            <p:cNvSpPr>
              <a:spLocks noChangeShapeType="1"/>
            </p:cNvSpPr>
            <p:nvPr/>
          </p:nvSpPr>
          <p:spPr bwMode="auto">
            <a:xfrm>
              <a:off x="5081587" y="4601707"/>
              <a:ext cx="198438" cy="0"/>
            </a:xfrm>
            <a:prstGeom prst="line">
              <a:avLst/>
            </a:prstGeom>
            <a:noFill/>
            <a:ln w="12700">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510" name="Freeform 1055"/>
            <p:cNvSpPr>
              <a:spLocks/>
            </p:cNvSpPr>
            <p:nvPr/>
          </p:nvSpPr>
          <p:spPr bwMode="auto">
            <a:xfrm>
              <a:off x="5267325" y="4577895"/>
              <a:ext cx="74613" cy="61913"/>
            </a:xfrm>
            <a:custGeom>
              <a:avLst/>
              <a:gdLst>
                <a:gd name="T0" fmla="*/ 8 w 47"/>
                <a:gd name="T1" fmla="*/ 15 h 39"/>
                <a:gd name="T2" fmla="*/ 0 w 47"/>
                <a:gd name="T3" fmla="*/ 0 h 39"/>
                <a:gd name="T4" fmla="*/ 47 w 47"/>
                <a:gd name="T5" fmla="*/ 15 h 39"/>
                <a:gd name="T6" fmla="*/ 0 w 47"/>
                <a:gd name="T7" fmla="*/ 39 h 39"/>
                <a:gd name="T8" fmla="*/ 8 w 47"/>
                <a:gd name="T9" fmla="*/ 15 h 39"/>
              </a:gdLst>
              <a:ahLst/>
              <a:cxnLst>
                <a:cxn ang="0">
                  <a:pos x="T0" y="T1"/>
                </a:cxn>
                <a:cxn ang="0">
                  <a:pos x="T2" y="T3"/>
                </a:cxn>
                <a:cxn ang="0">
                  <a:pos x="T4" y="T5"/>
                </a:cxn>
                <a:cxn ang="0">
                  <a:pos x="T6" y="T7"/>
                </a:cxn>
                <a:cxn ang="0">
                  <a:pos x="T8" y="T9"/>
                </a:cxn>
              </a:cxnLst>
              <a:rect l="0" t="0" r="r" b="b"/>
              <a:pathLst>
                <a:path w="47" h="39">
                  <a:moveTo>
                    <a:pt x="8" y="15"/>
                  </a:moveTo>
                  <a:lnTo>
                    <a:pt x="0" y="0"/>
                  </a:lnTo>
                  <a:lnTo>
                    <a:pt x="47" y="15"/>
                  </a:lnTo>
                  <a:lnTo>
                    <a:pt x="0" y="39"/>
                  </a:lnTo>
                  <a:lnTo>
                    <a:pt x="8" y="15"/>
                  </a:lnTo>
                  <a:close/>
                </a:path>
              </a:pathLst>
            </a:custGeom>
            <a:solidFill>
              <a:schemeClr val="bg1"/>
            </a:solidFill>
            <a:ln>
              <a:solidFill>
                <a:schemeClr val="bg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511" name="Rectangle 1056"/>
            <p:cNvSpPr>
              <a:spLocks noChangeArrowheads="1"/>
            </p:cNvSpPr>
            <p:nvPr/>
          </p:nvSpPr>
          <p:spPr bwMode="auto">
            <a:xfrm>
              <a:off x="5516562" y="1875970"/>
              <a:ext cx="8496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T</a:t>
              </a:r>
              <a:endParaRPr kumimoji="0" lang="en-US" alt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512" name="Rectangle 1057"/>
            <p:cNvSpPr>
              <a:spLocks noChangeArrowheads="1"/>
            </p:cNvSpPr>
            <p:nvPr/>
          </p:nvSpPr>
          <p:spPr bwMode="auto">
            <a:xfrm>
              <a:off x="5591175" y="1875970"/>
              <a:ext cx="35266"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i</a:t>
              </a:r>
              <a:endParaRPr kumimoji="0" lang="en-US" alt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513" name="Rectangle 1058"/>
            <p:cNvSpPr>
              <a:spLocks noChangeArrowheads="1"/>
            </p:cNvSpPr>
            <p:nvPr/>
          </p:nvSpPr>
          <p:spPr bwMode="auto">
            <a:xfrm>
              <a:off x="5616575" y="1875970"/>
              <a:ext cx="107402"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m</a:t>
              </a:r>
              <a:endParaRPr kumimoji="0" lang="en-US" alt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514" name="Rectangle 1059"/>
            <p:cNvSpPr>
              <a:spLocks noChangeArrowheads="1"/>
            </p:cNvSpPr>
            <p:nvPr/>
          </p:nvSpPr>
          <p:spPr bwMode="auto">
            <a:xfrm>
              <a:off x="5716587" y="1875970"/>
              <a:ext cx="57708"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e</a:t>
              </a:r>
              <a:endParaRPr kumimoji="0" lang="en-US" alt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515" name="Rectangle 1060"/>
            <p:cNvSpPr>
              <a:spLocks noChangeArrowheads="1"/>
            </p:cNvSpPr>
            <p:nvPr/>
          </p:nvSpPr>
          <p:spPr bwMode="auto">
            <a:xfrm>
              <a:off x="5778500" y="1875970"/>
              <a:ext cx="57708"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r</a:t>
              </a:r>
              <a:endParaRPr kumimoji="0" lang="en-US" alt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516" name="Rectangle 1061"/>
            <p:cNvSpPr>
              <a:spLocks noChangeArrowheads="1"/>
            </p:cNvSpPr>
            <p:nvPr/>
          </p:nvSpPr>
          <p:spPr bwMode="auto">
            <a:xfrm>
              <a:off x="5816600" y="1875970"/>
              <a:ext cx="92974"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A</a:t>
              </a:r>
              <a:endParaRPr kumimoji="0" lang="en-US" alt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517" name="Line 1062"/>
            <p:cNvSpPr>
              <a:spLocks noChangeShapeType="1"/>
            </p:cNvSpPr>
            <p:nvPr/>
          </p:nvSpPr>
          <p:spPr bwMode="auto">
            <a:xfrm>
              <a:off x="6072187" y="1963282"/>
              <a:ext cx="274320" cy="0"/>
            </a:xfrm>
            <a:prstGeom prst="line">
              <a:avLst/>
            </a:prstGeom>
            <a:noFill/>
            <a:ln w="38100">
              <a:solidFill>
                <a:srgbClr val="0000FF"/>
              </a:solidFill>
              <a:prstDash val="solid"/>
              <a:round/>
              <a:headEnd type="triangle" w="med" len="sm"/>
              <a:tailEnd type="triangle" w="med"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520" name="Rectangle 1065"/>
            <p:cNvSpPr>
              <a:spLocks noChangeArrowheads="1"/>
            </p:cNvSpPr>
            <p:nvPr/>
          </p:nvSpPr>
          <p:spPr bwMode="auto">
            <a:xfrm>
              <a:off x="5894386" y="160338"/>
              <a:ext cx="70532"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S</a:t>
              </a:r>
              <a:endParaRPr kumimoji="0" lang="en-US" alt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521" name="Rectangle 1066"/>
            <p:cNvSpPr>
              <a:spLocks noChangeArrowheads="1"/>
            </p:cNvSpPr>
            <p:nvPr/>
          </p:nvSpPr>
          <p:spPr bwMode="auto">
            <a:xfrm>
              <a:off x="5956298" y="160338"/>
              <a:ext cx="6412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y</a:t>
              </a:r>
              <a:endParaRPr kumimoji="0" lang="en-US" alt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522" name="Rectangle 1067"/>
            <p:cNvSpPr>
              <a:spLocks noChangeArrowheads="1"/>
            </p:cNvSpPr>
            <p:nvPr/>
          </p:nvSpPr>
          <p:spPr bwMode="auto">
            <a:xfrm>
              <a:off x="6019798" y="160338"/>
              <a:ext cx="49694"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s</a:t>
              </a:r>
              <a:endParaRPr kumimoji="0" lang="en-US" alt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523" name="Rectangle 1068"/>
            <p:cNvSpPr>
              <a:spLocks noChangeArrowheads="1"/>
            </p:cNvSpPr>
            <p:nvPr/>
          </p:nvSpPr>
          <p:spPr bwMode="auto">
            <a:xfrm>
              <a:off x="6069011" y="160338"/>
              <a:ext cx="43282"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t</a:t>
              </a:r>
              <a:endParaRPr kumimoji="0" lang="en-US" alt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524" name="Rectangle 1069"/>
            <p:cNvSpPr>
              <a:spLocks noChangeArrowheads="1"/>
            </p:cNvSpPr>
            <p:nvPr/>
          </p:nvSpPr>
          <p:spPr bwMode="auto">
            <a:xfrm>
              <a:off x="6107111" y="160338"/>
              <a:ext cx="57708"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e</a:t>
              </a:r>
              <a:endParaRPr kumimoji="0" lang="en-US" alt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525" name="Rectangle 1070"/>
            <p:cNvSpPr>
              <a:spLocks noChangeArrowheads="1"/>
            </p:cNvSpPr>
            <p:nvPr/>
          </p:nvSpPr>
          <p:spPr bwMode="auto">
            <a:xfrm>
              <a:off x="6169023" y="160338"/>
              <a:ext cx="107402"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m</a:t>
              </a:r>
              <a:endParaRPr kumimoji="0" lang="en-US" alt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526" name="Rectangle 1071"/>
            <p:cNvSpPr>
              <a:spLocks noChangeArrowheads="1"/>
            </p:cNvSpPr>
            <p:nvPr/>
          </p:nvSpPr>
          <p:spPr bwMode="auto">
            <a:xfrm>
              <a:off x="6256336" y="160338"/>
              <a:ext cx="3206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 </a:t>
              </a:r>
              <a:endParaRPr kumimoji="0" lang="en-US" alt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527" name="Rectangle 1072"/>
            <p:cNvSpPr>
              <a:spLocks noChangeArrowheads="1"/>
            </p:cNvSpPr>
            <p:nvPr/>
          </p:nvSpPr>
          <p:spPr bwMode="auto">
            <a:xfrm>
              <a:off x="6292848" y="160338"/>
              <a:ext cx="8496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B</a:t>
              </a:r>
              <a:endParaRPr kumimoji="0" lang="en-US" alt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528" name="Rectangle 1073"/>
            <p:cNvSpPr>
              <a:spLocks noChangeArrowheads="1"/>
            </p:cNvSpPr>
            <p:nvPr/>
          </p:nvSpPr>
          <p:spPr bwMode="auto">
            <a:xfrm>
              <a:off x="6367461" y="160338"/>
              <a:ext cx="70532"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u</a:t>
              </a:r>
              <a:endParaRPr kumimoji="0" lang="en-US" alt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529" name="Rectangle 1074"/>
            <p:cNvSpPr>
              <a:spLocks noChangeArrowheads="1"/>
            </p:cNvSpPr>
            <p:nvPr/>
          </p:nvSpPr>
          <p:spPr bwMode="auto">
            <a:xfrm>
              <a:off x="6430961" y="160338"/>
              <a:ext cx="49694"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s</a:t>
              </a:r>
              <a:endParaRPr kumimoji="0" lang="en-US" alt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530" name="Rectangle 1075"/>
            <p:cNvSpPr>
              <a:spLocks noChangeArrowheads="1"/>
            </p:cNvSpPr>
            <p:nvPr/>
          </p:nvSpPr>
          <p:spPr bwMode="auto">
            <a:xfrm>
              <a:off x="6480173" y="160338"/>
              <a:ext cx="3206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 </a:t>
              </a:r>
              <a:endParaRPr kumimoji="0" lang="en-US" alt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531" name="Rectangle 1076"/>
            <p:cNvSpPr>
              <a:spLocks noChangeArrowheads="1"/>
            </p:cNvSpPr>
            <p:nvPr/>
          </p:nvSpPr>
          <p:spPr bwMode="auto">
            <a:xfrm>
              <a:off x="6518273" y="160338"/>
              <a:ext cx="49694"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I</a:t>
              </a:r>
              <a:endParaRPr kumimoji="0" lang="en-US" alt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532" name="Rectangle 1077"/>
            <p:cNvSpPr>
              <a:spLocks noChangeArrowheads="1"/>
            </p:cNvSpPr>
            <p:nvPr/>
          </p:nvSpPr>
          <p:spPr bwMode="auto">
            <a:xfrm>
              <a:off x="6554786" y="160338"/>
              <a:ext cx="70532"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n</a:t>
              </a:r>
              <a:endParaRPr kumimoji="0" lang="en-US" alt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533" name="Rectangle 1078"/>
            <p:cNvSpPr>
              <a:spLocks noChangeArrowheads="1"/>
            </p:cNvSpPr>
            <p:nvPr/>
          </p:nvSpPr>
          <p:spPr bwMode="auto">
            <a:xfrm>
              <a:off x="6616698" y="160338"/>
              <a:ext cx="43282"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t</a:t>
              </a:r>
              <a:endParaRPr kumimoji="0" lang="en-US" alt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534" name="Rectangle 1079"/>
            <p:cNvSpPr>
              <a:spLocks noChangeArrowheads="1"/>
            </p:cNvSpPr>
            <p:nvPr/>
          </p:nvSpPr>
          <p:spPr bwMode="auto">
            <a:xfrm>
              <a:off x="6654798" y="160338"/>
              <a:ext cx="57708"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e</a:t>
              </a:r>
              <a:endParaRPr kumimoji="0" lang="en-US" altLang="en-US" sz="18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535" name="Rectangle 1080"/>
            <p:cNvSpPr>
              <a:spLocks noChangeArrowheads="1"/>
            </p:cNvSpPr>
            <p:nvPr/>
          </p:nvSpPr>
          <p:spPr bwMode="auto">
            <a:xfrm>
              <a:off x="6704011" y="160338"/>
              <a:ext cx="57708"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r</a:t>
              </a:r>
              <a:endParaRPr kumimoji="0" lang="en-US" alt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536" name="Rectangle 1081"/>
            <p:cNvSpPr>
              <a:spLocks noChangeArrowheads="1"/>
            </p:cNvSpPr>
            <p:nvPr/>
          </p:nvSpPr>
          <p:spPr bwMode="auto">
            <a:xfrm>
              <a:off x="6754811" y="160338"/>
              <a:ext cx="43282"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f</a:t>
              </a:r>
              <a:endParaRPr kumimoji="0" lang="en-US" alt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537" name="Rectangle 1082"/>
            <p:cNvSpPr>
              <a:spLocks noChangeArrowheads="1"/>
            </p:cNvSpPr>
            <p:nvPr/>
          </p:nvSpPr>
          <p:spPr bwMode="auto">
            <a:xfrm>
              <a:off x="6791323" y="160338"/>
              <a:ext cx="6412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a</a:t>
              </a:r>
              <a:endParaRPr kumimoji="0" lang="en-US" alt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538" name="Rectangle 1083"/>
            <p:cNvSpPr>
              <a:spLocks noChangeArrowheads="1"/>
            </p:cNvSpPr>
            <p:nvPr/>
          </p:nvSpPr>
          <p:spPr bwMode="auto">
            <a:xfrm>
              <a:off x="6853236" y="160338"/>
              <a:ext cx="57708"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c</a:t>
              </a:r>
              <a:endParaRPr kumimoji="0" lang="en-US" alt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539" name="Rectangle 1084"/>
            <p:cNvSpPr>
              <a:spLocks noChangeArrowheads="1"/>
            </p:cNvSpPr>
            <p:nvPr/>
          </p:nvSpPr>
          <p:spPr bwMode="auto">
            <a:xfrm>
              <a:off x="6904036" y="160338"/>
              <a:ext cx="57708"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e</a:t>
              </a:r>
              <a:endParaRPr kumimoji="0" lang="en-US" alt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540" name="Rectangle 1085"/>
            <p:cNvSpPr>
              <a:spLocks noChangeArrowheads="1"/>
            </p:cNvSpPr>
            <p:nvPr/>
          </p:nvSpPr>
          <p:spPr bwMode="auto">
            <a:xfrm>
              <a:off x="5367337" y="618670"/>
              <a:ext cx="673100" cy="846138"/>
            </a:xfrm>
            <a:prstGeom prst="rect">
              <a:avLst/>
            </a:prstGeom>
            <a:solidFill>
              <a:srgbClr val="FF99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541" name="Rectangle 1086"/>
            <p:cNvSpPr>
              <a:spLocks noChangeArrowheads="1"/>
            </p:cNvSpPr>
            <p:nvPr/>
          </p:nvSpPr>
          <p:spPr bwMode="auto">
            <a:xfrm>
              <a:off x="5373687" y="625020"/>
              <a:ext cx="660400" cy="833438"/>
            </a:xfrm>
            <a:prstGeom prst="rect">
              <a:avLst/>
            </a:prstGeom>
            <a:noFill/>
            <a:ln w="12700">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542" name="Freeform 1087"/>
            <p:cNvSpPr>
              <a:spLocks/>
            </p:cNvSpPr>
            <p:nvPr/>
          </p:nvSpPr>
          <p:spPr bwMode="auto">
            <a:xfrm>
              <a:off x="4906962" y="382132"/>
              <a:ext cx="1133475" cy="1095375"/>
            </a:xfrm>
            <a:custGeom>
              <a:avLst/>
              <a:gdLst>
                <a:gd name="T0" fmla="*/ 0 w 714"/>
                <a:gd name="T1" fmla="*/ 690 h 690"/>
                <a:gd name="T2" fmla="*/ 110 w 714"/>
                <a:gd name="T3" fmla="*/ 690 h 690"/>
                <a:gd name="T4" fmla="*/ 110 w 714"/>
                <a:gd name="T5" fmla="*/ 110 h 690"/>
                <a:gd name="T6" fmla="*/ 714 w 714"/>
                <a:gd name="T7" fmla="*/ 110 h 690"/>
                <a:gd name="T8" fmla="*/ 714 w 714"/>
                <a:gd name="T9" fmla="*/ 0 h 690"/>
                <a:gd name="T10" fmla="*/ 0 w 714"/>
                <a:gd name="T11" fmla="*/ 0 h 690"/>
                <a:gd name="T12" fmla="*/ 0 w 714"/>
                <a:gd name="T13" fmla="*/ 690 h 690"/>
              </a:gdLst>
              <a:ahLst/>
              <a:cxnLst>
                <a:cxn ang="0">
                  <a:pos x="T0" y="T1"/>
                </a:cxn>
                <a:cxn ang="0">
                  <a:pos x="T2" y="T3"/>
                </a:cxn>
                <a:cxn ang="0">
                  <a:pos x="T4" y="T5"/>
                </a:cxn>
                <a:cxn ang="0">
                  <a:pos x="T6" y="T7"/>
                </a:cxn>
                <a:cxn ang="0">
                  <a:pos x="T8" y="T9"/>
                </a:cxn>
                <a:cxn ang="0">
                  <a:pos x="T10" y="T11"/>
                </a:cxn>
                <a:cxn ang="0">
                  <a:pos x="T12" y="T13"/>
                </a:cxn>
              </a:cxnLst>
              <a:rect l="0" t="0" r="r" b="b"/>
              <a:pathLst>
                <a:path w="714" h="690">
                  <a:moveTo>
                    <a:pt x="0" y="690"/>
                  </a:moveTo>
                  <a:lnTo>
                    <a:pt x="110" y="690"/>
                  </a:lnTo>
                  <a:lnTo>
                    <a:pt x="110" y="110"/>
                  </a:lnTo>
                  <a:lnTo>
                    <a:pt x="714" y="110"/>
                  </a:lnTo>
                  <a:lnTo>
                    <a:pt x="714" y="0"/>
                  </a:lnTo>
                  <a:lnTo>
                    <a:pt x="0" y="0"/>
                  </a:lnTo>
                  <a:lnTo>
                    <a:pt x="0" y="690"/>
                  </a:lnTo>
                  <a:close/>
                </a:path>
              </a:pathLst>
            </a:custGeom>
            <a:solidFill>
              <a:srgbClr val="66FF99"/>
            </a:solidFill>
            <a:ln>
              <a:noFill/>
            </a:ln>
            <a:scene3d>
              <a:camera prst="orthographicFront"/>
              <a:lightRig rig="threePt" dir="t"/>
            </a:scene3d>
            <a:sp3d>
              <a:bevelT prst="angle"/>
            </a:sp3d>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543" name="Freeform 1088"/>
            <p:cNvSpPr>
              <a:spLocks/>
            </p:cNvSpPr>
            <p:nvPr/>
          </p:nvSpPr>
          <p:spPr bwMode="auto">
            <a:xfrm>
              <a:off x="4906962" y="382132"/>
              <a:ext cx="1133475" cy="1095375"/>
            </a:xfrm>
            <a:custGeom>
              <a:avLst/>
              <a:gdLst>
                <a:gd name="T0" fmla="*/ 0 w 714"/>
                <a:gd name="T1" fmla="*/ 690 h 690"/>
                <a:gd name="T2" fmla="*/ 110 w 714"/>
                <a:gd name="T3" fmla="*/ 690 h 690"/>
                <a:gd name="T4" fmla="*/ 110 w 714"/>
                <a:gd name="T5" fmla="*/ 110 h 690"/>
                <a:gd name="T6" fmla="*/ 714 w 714"/>
                <a:gd name="T7" fmla="*/ 110 h 690"/>
                <a:gd name="T8" fmla="*/ 714 w 714"/>
                <a:gd name="T9" fmla="*/ 0 h 690"/>
                <a:gd name="T10" fmla="*/ 0 w 714"/>
                <a:gd name="T11" fmla="*/ 0 h 690"/>
                <a:gd name="T12" fmla="*/ 0 w 714"/>
                <a:gd name="T13" fmla="*/ 690 h 690"/>
              </a:gdLst>
              <a:ahLst/>
              <a:cxnLst>
                <a:cxn ang="0">
                  <a:pos x="T0" y="T1"/>
                </a:cxn>
                <a:cxn ang="0">
                  <a:pos x="T2" y="T3"/>
                </a:cxn>
                <a:cxn ang="0">
                  <a:pos x="T4" y="T5"/>
                </a:cxn>
                <a:cxn ang="0">
                  <a:pos x="T6" y="T7"/>
                </a:cxn>
                <a:cxn ang="0">
                  <a:pos x="T8" y="T9"/>
                </a:cxn>
                <a:cxn ang="0">
                  <a:pos x="T10" y="T11"/>
                </a:cxn>
                <a:cxn ang="0">
                  <a:pos x="T12" y="T13"/>
                </a:cxn>
              </a:cxnLst>
              <a:rect l="0" t="0" r="r" b="b"/>
              <a:pathLst>
                <a:path w="714" h="690">
                  <a:moveTo>
                    <a:pt x="0" y="690"/>
                  </a:moveTo>
                  <a:lnTo>
                    <a:pt x="110" y="690"/>
                  </a:lnTo>
                  <a:lnTo>
                    <a:pt x="110" y="110"/>
                  </a:lnTo>
                  <a:lnTo>
                    <a:pt x="714" y="110"/>
                  </a:lnTo>
                  <a:lnTo>
                    <a:pt x="714" y="0"/>
                  </a:lnTo>
                  <a:lnTo>
                    <a:pt x="0" y="0"/>
                  </a:lnTo>
                  <a:lnTo>
                    <a:pt x="0" y="690"/>
                  </a:lnTo>
                </a:path>
              </a:pathLst>
            </a:custGeom>
            <a:noFill/>
            <a:ln w="127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544" name="Rectangle 1089"/>
            <p:cNvSpPr>
              <a:spLocks noChangeArrowheads="1"/>
            </p:cNvSpPr>
            <p:nvPr/>
          </p:nvSpPr>
          <p:spPr bwMode="auto">
            <a:xfrm>
              <a:off x="5081587" y="394832"/>
              <a:ext cx="99386" cy="153888"/>
            </a:xfrm>
            <a:prstGeom prst="rect">
              <a:avLst/>
            </a:prstGeom>
            <a:noFill/>
            <a:ln>
              <a:noFill/>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G</a:t>
              </a:r>
              <a:endParaRPr kumimoji="0" lang="en-US" altLang="en-US" sz="18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545" name="Rectangle 1090"/>
            <p:cNvSpPr>
              <a:spLocks noChangeArrowheads="1"/>
            </p:cNvSpPr>
            <p:nvPr/>
          </p:nvSpPr>
          <p:spPr bwMode="auto">
            <a:xfrm>
              <a:off x="5168900" y="394832"/>
              <a:ext cx="78548" cy="153888"/>
            </a:xfrm>
            <a:prstGeom prst="rect">
              <a:avLst/>
            </a:prstGeom>
            <a:noFill/>
            <a:ln>
              <a:noFill/>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P</a:t>
              </a:r>
              <a:endParaRPr kumimoji="0" lang="en-US" altLang="en-US" sz="18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546" name="Rectangle 1091"/>
            <p:cNvSpPr>
              <a:spLocks noChangeArrowheads="1"/>
            </p:cNvSpPr>
            <p:nvPr/>
          </p:nvSpPr>
          <p:spPr bwMode="auto">
            <a:xfrm>
              <a:off x="5243512" y="394832"/>
              <a:ext cx="49694" cy="153888"/>
            </a:xfrm>
            <a:prstGeom prst="rect">
              <a:avLst/>
            </a:prstGeom>
            <a:noFill/>
            <a:ln>
              <a:noFill/>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I</a:t>
              </a:r>
              <a:endParaRPr kumimoji="0" lang="en-US" altLang="en-US" sz="18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547" name="Rectangle 1092"/>
            <p:cNvSpPr>
              <a:spLocks noChangeArrowheads="1"/>
            </p:cNvSpPr>
            <p:nvPr/>
          </p:nvSpPr>
          <p:spPr bwMode="auto">
            <a:xfrm>
              <a:off x="5280025" y="394832"/>
              <a:ext cx="99386" cy="153888"/>
            </a:xfrm>
            <a:prstGeom prst="rect">
              <a:avLst/>
            </a:prstGeom>
            <a:noFill/>
            <a:ln>
              <a:noFill/>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O</a:t>
              </a:r>
              <a:endParaRPr kumimoji="0" lang="en-US" altLang="en-US" sz="18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548" name="Rectangle 1093"/>
            <p:cNvSpPr>
              <a:spLocks noChangeArrowheads="1"/>
            </p:cNvSpPr>
            <p:nvPr/>
          </p:nvSpPr>
          <p:spPr bwMode="auto">
            <a:xfrm>
              <a:off x="5380037" y="394832"/>
              <a:ext cx="32060" cy="153888"/>
            </a:xfrm>
            <a:prstGeom prst="rect">
              <a:avLst/>
            </a:prstGeom>
            <a:noFill/>
            <a:ln>
              <a:noFill/>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 </a:t>
              </a:r>
              <a:endParaRPr kumimoji="0" lang="en-US" altLang="en-US" sz="18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549" name="Rectangle 1094"/>
            <p:cNvSpPr>
              <a:spLocks noChangeArrowheads="1"/>
            </p:cNvSpPr>
            <p:nvPr/>
          </p:nvSpPr>
          <p:spPr bwMode="auto">
            <a:xfrm>
              <a:off x="5405437" y="394832"/>
              <a:ext cx="78548" cy="153888"/>
            </a:xfrm>
            <a:prstGeom prst="rect">
              <a:avLst/>
            </a:prstGeom>
            <a:noFill/>
            <a:ln>
              <a:noFill/>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P</a:t>
              </a:r>
              <a:endParaRPr kumimoji="0" lang="en-US" altLang="en-US" sz="18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550" name="Rectangle 1095"/>
            <p:cNvSpPr>
              <a:spLocks noChangeArrowheads="1"/>
            </p:cNvSpPr>
            <p:nvPr/>
          </p:nvSpPr>
          <p:spPr bwMode="auto">
            <a:xfrm>
              <a:off x="5480050" y="394832"/>
              <a:ext cx="6412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o</a:t>
              </a:r>
              <a:endParaRPr kumimoji="0" lang="en-US" alt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551" name="Rectangle 1096"/>
            <p:cNvSpPr>
              <a:spLocks noChangeArrowheads="1"/>
            </p:cNvSpPr>
            <p:nvPr/>
          </p:nvSpPr>
          <p:spPr bwMode="auto">
            <a:xfrm>
              <a:off x="5541962" y="394832"/>
              <a:ext cx="57708"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r</a:t>
              </a:r>
              <a:endParaRPr kumimoji="0" lang="en-US" alt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552" name="Rectangle 1097"/>
            <p:cNvSpPr>
              <a:spLocks noChangeArrowheads="1"/>
            </p:cNvSpPr>
            <p:nvPr/>
          </p:nvSpPr>
          <p:spPr bwMode="auto">
            <a:xfrm>
              <a:off x="5580062" y="394832"/>
              <a:ext cx="43282"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t</a:t>
              </a:r>
              <a:endParaRPr kumimoji="0" lang="en-US" alt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553" name="Rectangle 1098"/>
            <p:cNvSpPr>
              <a:spLocks noChangeArrowheads="1"/>
            </p:cNvSpPr>
            <p:nvPr/>
          </p:nvSpPr>
          <p:spPr bwMode="auto">
            <a:xfrm>
              <a:off x="5616575" y="394832"/>
              <a:ext cx="3206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 </a:t>
              </a:r>
              <a:endParaRPr kumimoji="0" lang="en-US" alt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554" name="Rectangle 1099"/>
            <p:cNvSpPr>
              <a:spLocks noChangeArrowheads="1"/>
            </p:cNvSpPr>
            <p:nvPr/>
          </p:nvSpPr>
          <p:spPr bwMode="auto">
            <a:xfrm>
              <a:off x="5641975" y="394832"/>
              <a:ext cx="6412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1</a:t>
              </a:r>
              <a:endParaRPr kumimoji="0" lang="en-US" alt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555" name="Rectangle 1100"/>
            <p:cNvSpPr>
              <a:spLocks noChangeArrowheads="1"/>
            </p:cNvSpPr>
            <p:nvPr/>
          </p:nvSpPr>
          <p:spPr bwMode="auto">
            <a:xfrm>
              <a:off x="5541962" y="917120"/>
              <a:ext cx="57708"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e</a:t>
              </a:r>
              <a:endParaRPr kumimoji="0" lang="en-US" alt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556" name="Rectangle 1101"/>
            <p:cNvSpPr>
              <a:spLocks noChangeArrowheads="1"/>
            </p:cNvSpPr>
            <p:nvPr/>
          </p:nvSpPr>
          <p:spPr bwMode="auto">
            <a:xfrm>
              <a:off x="5591175" y="917120"/>
              <a:ext cx="92974"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U</a:t>
              </a:r>
              <a:endParaRPr kumimoji="0" lang="en-US" alt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557" name="Rectangle 1102"/>
            <p:cNvSpPr>
              <a:spLocks noChangeArrowheads="1"/>
            </p:cNvSpPr>
            <p:nvPr/>
          </p:nvSpPr>
          <p:spPr bwMode="auto">
            <a:xfrm>
              <a:off x="5691187" y="917120"/>
              <a:ext cx="70532"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S</a:t>
              </a:r>
              <a:endParaRPr kumimoji="0" lang="en-US" alt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558" name="Rectangle 1103"/>
            <p:cNvSpPr>
              <a:spLocks noChangeArrowheads="1"/>
            </p:cNvSpPr>
            <p:nvPr/>
          </p:nvSpPr>
          <p:spPr bwMode="auto">
            <a:xfrm>
              <a:off x="5753100" y="917120"/>
              <a:ext cx="92974"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C</a:t>
              </a:r>
              <a:endParaRPr kumimoji="0" lang="en-US" alt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559" name="Rectangle 1104"/>
            <p:cNvSpPr>
              <a:spLocks noChangeArrowheads="1"/>
            </p:cNvSpPr>
            <p:nvPr/>
          </p:nvSpPr>
          <p:spPr bwMode="auto">
            <a:xfrm>
              <a:off x="5840412" y="917120"/>
              <a:ext cx="49694"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I</a:t>
              </a:r>
              <a:endParaRPr kumimoji="0" lang="en-US" alt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560" name="Line 1105"/>
            <p:cNvSpPr>
              <a:spLocks noChangeShapeType="1"/>
            </p:cNvSpPr>
            <p:nvPr/>
          </p:nvSpPr>
          <p:spPr bwMode="auto">
            <a:xfrm>
              <a:off x="5156200" y="1117145"/>
              <a:ext cx="123825" cy="0"/>
            </a:xfrm>
            <a:prstGeom prst="line">
              <a:avLst/>
            </a:prstGeom>
            <a:noFill/>
            <a:ln w="12700">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561" name="Freeform 1106"/>
            <p:cNvSpPr>
              <a:spLocks/>
            </p:cNvSpPr>
            <p:nvPr/>
          </p:nvSpPr>
          <p:spPr bwMode="auto">
            <a:xfrm>
              <a:off x="5092700" y="1079045"/>
              <a:ext cx="87313" cy="61913"/>
            </a:xfrm>
            <a:custGeom>
              <a:avLst/>
              <a:gdLst>
                <a:gd name="T0" fmla="*/ 40 w 55"/>
                <a:gd name="T1" fmla="*/ 24 h 39"/>
                <a:gd name="T2" fmla="*/ 55 w 55"/>
                <a:gd name="T3" fmla="*/ 39 h 39"/>
                <a:gd name="T4" fmla="*/ 0 w 55"/>
                <a:gd name="T5" fmla="*/ 24 h 39"/>
                <a:gd name="T6" fmla="*/ 55 w 55"/>
                <a:gd name="T7" fmla="*/ 0 h 39"/>
                <a:gd name="T8" fmla="*/ 40 w 55"/>
                <a:gd name="T9" fmla="*/ 24 h 39"/>
              </a:gdLst>
              <a:ahLst/>
              <a:cxnLst>
                <a:cxn ang="0">
                  <a:pos x="T0" y="T1"/>
                </a:cxn>
                <a:cxn ang="0">
                  <a:pos x="T2" y="T3"/>
                </a:cxn>
                <a:cxn ang="0">
                  <a:pos x="T4" y="T5"/>
                </a:cxn>
                <a:cxn ang="0">
                  <a:pos x="T6" y="T7"/>
                </a:cxn>
                <a:cxn ang="0">
                  <a:pos x="T8" y="T9"/>
                </a:cxn>
              </a:cxnLst>
              <a:rect l="0" t="0" r="r" b="b"/>
              <a:pathLst>
                <a:path w="55" h="39">
                  <a:moveTo>
                    <a:pt x="40" y="24"/>
                  </a:moveTo>
                  <a:lnTo>
                    <a:pt x="55" y="39"/>
                  </a:lnTo>
                  <a:lnTo>
                    <a:pt x="0" y="24"/>
                  </a:lnTo>
                  <a:lnTo>
                    <a:pt x="55" y="0"/>
                  </a:lnTo>
                  <a:lnTo>
                    <a:pt x="40" y="24"/>
                  </a:lnTo>
                  <a:close/>
                </a:path>
              </a:pathLst>
            </a:custGeom>
            <a:solidFill>
              <a:schemeClr val="bg1"/>
            </a:solidFill>
            <a:ln>
              <a:solidFill>
                <a:schemeClr val="bg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562" name="Freeform 1107"/>
            <p:cNvSpPr>
              <a:spLocks/>
            </p:cNvSpPr>
            <p:nvPr/>
          </p:nvSpPr>
          <p:spPr bwMode="auto">
            <a:xfrm>
              <a:off x="5267325" y="1079045"/>
              <a:ext cx="74613" cy="61913"/>
            </a:xfrm>
            <a:custGeom>
              <a:avLst/>
              <a:gdLst>
                <a:gd name="T0" fmla="*/ 8 w 47"/>
                <a:gd name="T1" fmla="*/ 24 h 39"/>
                <a:gd name="T2" fmla="*/ 0 w 47"/>
                <a:gd name="T3" fmla="*/ 0 h 39"/>
                <a:gd name="T4" fmla="*/ 47 w 47"/>
                <a:gd name="T5" fmla="*/ 24 h 39"/>
                <a:gd name="T6" fmla="*/ 0 w 47"/>
                <a:gd name="T7" fmla="*/ 39 h 39"/>
                <a:gd name="T8" fmla="*/ 8 w 47"/>
                <a:gd name="T9" fmla="*/ 24 h 39"/>
              </a:gdLst>
              <a:ahLst/>
              <a:cxnLst>
                <a:cxn ang="0">
                  <a:pos x="T0" y="T1"/>
                </a:cxn>
                <a:cxn ang="0">
                  <a:pos x="T2" y="T3"/>
                </a:cxn>
                <a:cxn ang="0">
                  <a:pos x="T4" y="T5"/>
                </a:cxn>
                <a:cxn ang="0">
                  <a:pos x="T6" y="T7"/>
                </a:cxn>
                <a:cxn ang="0">
                  <a:pos x="T8" y="T9"/>
                </a:cxn>
              </a:cxnLst>
              <a:rect l="0" t="0" r="r" b="b"/>
              <a:pathLst>
                <a:path w="47" h="39">
                  <a:moveTo>
                    <a:pt x="8" y="24"/>
                  </a:moveTo>
                  <a:lnTo>
                    <a:pt x="0" y="0"/>
                  </a:lnTo>
                  <a:lnTo>
                    <a:pt x="47" y="24"/>
                  </a:lnTo>
                  <a:lnTo>
                    <a:pt x="0" y="39"/>
                  </a:lnTo>
                  <a:lnTo>
                    <a:pt x="8" y="24"/>
                  </a:lnTo>
                  <a:close/>
                </a:path>
              </a:pathLst>
            </a:custGeom>
            <a:solidFill>
              <a:schemeClr val="bg1"/>
            </a:solidFill>
            <a:ln>
              <a:solidFill>
                <a:schemeClr val="bg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563" name="Line 1108"/>
            <p:cNvSpPr>
              <a:spLocks noChangeShapeType="1"/>
            </p:cNvSpPr>
            <p:nvPr/>
          </p:nvSpPr>
          <p:spPr bwMode="auto">
            <a:xfrm>
              <a:off x="5156200" y="1215570"/>
              <a:ext cx="123825" cy="0"/>
            </a:xfrm>
            <a:prstGeom prst="line">
              <a:avLst/>
            </a:prstGeom>
            <a:noFill/>
            <a:ln w="12700">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564" name="Freeform 1109"/>
            <p:cNvSpPr>
              <a:spLocks/>
            </p:cNvSpPr>
            <p:nvPr/>
          </p:nvSpPr>
          <p:spPr bwMode="auto">
            <a:xfrm>
              <a:off x="5092700" y="1191757"/>
              <a:ext cx="87313" cy="61913"/>
            </a:xfrm>
            <a:custGeom>
              <a:avLst/>
              <a:gdLst>
                <a:gd name="T0" fmla="*/ 40 w 55"/>
                <a:gd name="T1" fmla="*/ 15 h 39"/>
                <a:gd name="T2" fmla="*/ 55 w 55"/>
                <a:gd name="T3" fmla="*/ 39 h 39"/>
                <a:gd name="T4" fmla="*/ 0 w 55"/>
                <a:gd name="T5" fmla="*/ 15 h 39"/>
                <a:gd name="T6" fmla="*/ 55 w 55"/>
                <a:gd name="T7" fmla="*/ 0 h 39"/>
                <a:gd name="T8" fmla="*/ 40 w 55"/>
                <a:gd name="T9" fmla="*/ 15 h 39"/>
              </a:gdLst>
              <a:ahLst/>
              <a:cxnLst>
                <a:cxn ang="0">
                  <a:pos x="T0" y="T1"/>
                </a:cxn>
                <a:cxn ang="0">
                  <a:pos x="T2" y="T3"/>
                </a:cxn>
                <a:cxn ang="0">
                  <a:pos x="T4" y="T5"/>
                </a:cxn>
                <a:cxn ang="0">
                  <a:pos x="T6" y="T7"/>
                </a:cxn>
                <a:cxn ang="0">
                  <a:pos x="T8" y="T9"/>
                </a:cxn>
              </a:cxnLst>
              <a:rect l="0" t="0" r="r" b="b"/>
              <a:pathLst>
                <a:path w="55" h="39">
                  <a:moveTo>
                    <a:pt x="40" y="15"/>
                  </a:moveTo>
                  <a:lnTo>
                    <a:pt x="55" y="39"/>
                  </a:lnTo>
                  <a:lnTo>
                    <a:pt x="0" y="15"/>
                  </a:lnTo>
                  <a:lnTo>
                    <a:pt x="55" y="0"/>
                  </a:lnTo>
                  <a:lnTo>
                    <a:pt x="40" y="15"/>
                  </a:lnTo>
                  <a:close/>
                </a:path>
              </a:pathLst>
            </a:custGeom>
            <a:solidFill>
              <a:schemeClr val="bg1"/>
            </a:solidFill>
            <a:ln>
              <a:solidFill>
                <a:schemeClr val="bg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565" name="Freeform 1110"/>
            <p:cNvSpPr>
              <a:spLocks/>
            </p:cNvSpPr>
            <p:nvPr/>
          </p:nvSpPr>
          <p:spPr bwMode="auto">
            <a:xfrm>
              <a:off x="5267325" y="1191757"/>
              <a:ext cx="74613" cy="61913"/>
            </a:xfrm>
            <a:custGeom>
              <a:avLst/>
              <a:gdLst>
                <a:gd name="T0" fmla="*/ 8 w 47"/>
                <a:gd name="T1" fmla="*/ 15 h 39"/>
                <a:gd name="T2" fmla="*/ 0 w 47"/>
                <a:gd name="T3" fmla="*/ 0 h 39"/>
                <a:gd name="T4" fmla="*/ 47 w 47"/>
                <a:gd name="T5" fmla="*/ 15 h 39"/>
                <a:gd name="T6" fmla="*/ 0 w 47"/>
                <a:gd name="T7" fmla="*/ 39 h 39"/>
                <a:gd name="T8" fmla="*/ 8 w 47"/>
                <a:gd name="T9" fmla="*/ 15 h 39"/>
              </a:gdLst>
              <a:ahLst/>
              <a:cxnLst>
                <a:cxn ang="0">
                  <a:pos x="T0" y="T1"/>
                </a:cxn>
                <a:cxn ang="0">
                  <a:pos x="T2" y="T3"/>
                </a:cxn>
                <a:cxn ang="0">
                  <a:pos x="T4" y="T5"/>
                </a:cxn>
                <a:cxn ang="0">
                  <a:pos x="T6" y="T7"/>
                </a:cxn>
                <a:cxn ang="0">
                  <a:pos x="T8" y="T9"/>
                </a:cxn>
              </a:cxnLst>
              <a:rect l="0" t="0" r="r" b="b"/>
              <a:pathLst>
                <a:path w="47" h="39">
                  <a:moveTo>
                    <a:pt x="8" y="15"/>
                  </a:moveTo>
                  <a:lnTo>
                    <a:pt x="0" y="0"/>
                  </a:lnTo>
                  <a:lnTo>
                    <a:pt x="47" y="15"/>
                  </a:lnTo>
                  <a:lnTo>
                    <a:pt x="0" y="39"/>
                  </a:lnTo>
                  <a:lnTo>
                    <a:pt x="8" y="15"/>
                  </a:lnTo>
                  <a:close/>
                </a:path>
              </a:pathLst>
            </a:custGeom>
            <a:solidFill>
              <a:schemeClr val="bg1"/>
            </a:solidFill>
            <a:ln>
              <a:solidFill>
                <a:schemeClr val="bg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566" name="Line 1111"/>
            <p:cNvSpPr>
              <a:spLocks noChangeShapeType="1"/>
            </p:cNvSpPr>
            <p:nvPr/>
          </p:nvSpPr>
          <p:spPr bwMode="auto">
            <a:xfrm>
              <a:off x="6059487" y="494845"/>
              <a:ext cx="274320" cy="0"/>
            </a:xfrm>
            <a:prstGeom prst="line">
              <a:avLst/>
            </a:prstGeom>
            <a:noFill/>
            <a:ln w="38100">
              <a:solidFill>
                <a:srgbClr val="0000FF"/>
              </a:solidFill>
              <a:prstDash val="solid"/>
              <a:round/>
              <a:headEnd type="triangle" w="med" len="sm"/>
              <a:tailEnd type="triangle" w="med"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569" name="Line 1114"/>
            <p:cNvSpPr>
              <a:spLocks noChangeShapeType="1"/>
            </p:cNvSpPr>
            <p:nvPr/>
          </p:nvSpPr>
          <p:spPr bwMode="auto">
            <a:xfrm>
              <a:off x="6059487" y="1042532"/>
              <a:ext cx="274320" cy="0"/>
            </a:xfrm>
            <a:prstGeom prst="line">
              <a:avLst/>
            </a:prstGeom>
            <a:noFill/>
            <a:ln w="38100">
              <a:solidFill>
                <a:srgbClr val="0000FF"/>
              </a:solidFill>
              <a:prstDash val="solid"/>
              <a:round/>
              <a:headEnd type="triangle" w="med" len="sm"/>
              <a:tailEnd type="triangle" w="med"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572" name="Line 1117"/>
            <p:cNvSpPr>
              <a:spLocks noChangeShapeType="1"/>
            </p:cNvSpPr>
            <p:nvPr/>
          </p:nvSpPr>
          <p:spPr bwMode="auto">
            <a:xfrm>
              <a:off x="4757737" y="667882"/>
              <a:ext cx="149225" cy="0"/>
            </a:xfrm>
            <a:prstGeom prst="line">
              <a:avLst/>
            </a:prstGeom>
            <a:noFill/>
            <a:ln w="19050">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573" name="Line 1118"/>
            <p:cNvSpPr>
              <a:spLocks noChangeShapeType="1"/>
            </p:cNvSpPr>
            <p:nvPr/>
          </p:nvSpPr>
          <p:spPr bwMode="auto">
            <a:xfrm>
              <a:off x="4757737" y="780595"/>
              <a:ext cx="149225" cy="0"/>
            </a:xfrm>
            <a:prstGeom prst="line">
              <a:avLst/>
            </a:prstGeom>
            <a:noFill/>
            <a:ln w="19050">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574" name="Line 1119"/>
            <p:cNvSpPr>
              <a:spLocks noChangeShapeType="1"/>
            </p:cNvSpPr>
            <p:nvPr/>
          </p:nvSpPr>
          <p:spPr bwMode="auto">
            <a:xfrm>
              <a:off x="4757737" y="893307"/>
              <a:ext cx="149225" cy="0"/>
            </a:xfrm>
            <a:prstGeom prst="line">
              <a:avLst/>
            </a:prstGeom>
            <a:noFill/>
            <a:ln w="19050">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575" name="Line 1120"/>
            <p:cNvSpPr>
              <a:spLocks noChangeShapeType="1"/>
            </p:cNvSpPr>
            <p:nvPr/>
          </p:nvSpPr>
          <p:spPr bwMode="auto">
            <a:xfrm>
              <a:off x="4757737" y="1004432"/>
              <a:ext cx="149225" cy="0"/>
            </a:xfrm>
            <a:prstGeom prst="line">
              <a:avLst/>
            </a:prstGeom>
            <a:noFill/>
            <a:ln w="19050">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576" name="Line 1121"/>
            <p:cNvSpPr>
              <a:spLocks noChangeShapeType="1"/>
            </p:cNvSpPr>
            <p:nvPr/>
          </p:nvSpPr>
          <p:spPr bwMode="auto">
            <a:xfrm>
              <a:off x="4757737" y="1117145"/>
              <a:ext cx="149225" cy="0"/>
            </a:xfrm>
            <a:prstGeom prst="line">
              <a:avLst/>
            </a:prstGeom>
            <a:noFill/>
            <a:ln w="19050">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577" name="Line 1122"/>
            <p:cNvSpPr>
              <a:spLocks noChangeShapeType="1"/>
            </p:cNvSpPr>
            <p:nvPr/>
          </p:nvSpPr>
          <p:spPr bwMode="auto">
            <a:xfrm>
              <a:off x="4757737" y="1215570"/>
              <a:ext cx="149225" cy="0"/>
            </a:xfrm>
            <a:prstGeom prst="line">
              <a:avLst/>
            </a:prstGeom>
            <a:noFill/>
            <a:ln w="19050">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578" name="Line 1123"/>
            <p:cNvSpPr>
              <a:spLocks noChangeShapeType="1"/>
            </p:cNvSpPr>
            <p:nvPr/>
          </p:nvSpPr>
          <p:spPr bwMode="auto">
            <a:xfrm>
              <a:off x="4757737" y="1328282"/>
              <a:ext cx="149225" cy="0"/>
            </a:xfrm>
            <a:prstGeom prst="line">
              <a:avLst/>
            </a:prstGeom>
            <a:noFill/>
            <a:ln w="19050">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579" name="Line 1124"/>
            <p:cNvSpPr>
              <a:spLocks noChangeShapeType="1"/>
            </p:cNvSpPr>
            <p:nvPr/>
          </p:nvSpPr>
          <p:spPr bwMode="auto">
            <a:xfrm>
              <a:off x="4757737" y="1440995"/>
              <a:ext cx="149225" cy="0"/>
            </a:xfrm>
            <a:prstGeom prst="line">
              <a:avLst/>
            </a:prstGeom>
            <a:noFill/>
            <a:ln w="19050">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580" name="Line 1125"/>
            <p:cNvSpPr>
              <a:spLocks noChangeShapeType="1"/>
            </p:cNvSpPr>
            <p:nvPr/>
          </p:nvSpPr>
          <p:spPr bwMode="auto">
            <a:xfrm>
              <a:off x="5156200" y="667882"/>
              <a:ext cx="123825" cy="0"/>
            </a:xfrm>
            <a:prstGeom prst="line">
              <a:avLst/>
            </a:prstGeom>
            <a:noFill/>
            <a:ln w="12700">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581" name="Freeform 1126"/>
            <p:cNvSpPr>
              <a:spLocks/>
            </p:cNvSpPr>
            <p:nvPr/>
          </p:nvSpPr>
          <p:spPr bwMode="auto">
            <a:xfrm>
              <a:off x="5092700" y="644070"/>
              <a:ext cx="87313" cy="61913"/>
            </a:xfrm>
            <a:custGeom>
              <a:avLst/>
              <a:gdLst>
                <a:gd name="T0" fmla="*/ 40 w 55"/>
                <a:gd name="T1" fmla="*/ 15 h 39"/>
                <a:gd name="T2" fmla="*/ 55 w 55"/>
                <a:gd name="T3" fmla="*/ 39 h 39"/>
                <a:gd name="T4" fmla="*/ 0 w 55"/>
                <a:gd name="T5" fmla="*/ 15 h 39"/>
                <a:gd name="T6" fmla="*/ 55 w 55"/>
                <a:gd name="T7" fmla="*/ 0 h 39"/>
                <a:gd name="T8" fmla="*/ 40 w 55"/>
                <a:gd name="T9" fmla="*/ 15 h 39"/>
              </a:gdLst>
              <a:ahLst/>
              <a:cxnLst>
                <a:cxn ang="0">
                  <a:pos x="T0" y="T1"/>
                </a:cxn>
                <a:cxn ang="0">
                  <a:pos x="T2" y="T3"/>
                </a:cxn>
                <a:cxn ang="0">
                  <a:pos x="T4" y="T5"/>
                </a:cxn>
                <a:cxn ang="0">
                  <a:pos x="T6" y="T7"/>
                </a:cxn>
                <a:cxn ang="0">
                  <a:pos x="T8" y="T9"/>
                </a:cxn>
              </a:cxnLst>
              <a:rect l="0" t="0" r="r" b="b"/>
              <a:pathLst>
                <a:path w="55" h="39">
                  <a:moveTo>
                    <a:pt x="40" y="15"/>
                  </a:moveTo>
                  <a:lnTo>
                    <a:pt x="55" y="39"/>
                  </a:lnTo>
                  <a:lnTo>
                    <a:pt x="0" y="15"/>
                  </a:lnTo>
                  <a:lnTo>
                    <a:pt x="55" y="0"/>
                  </a:lnTo>
                  <a:lnTo>
                    <a:pt x="40" y="15"/>
                  </a:lnTo>
                  <a:close/>
                </a:path>
              </a:pathLst>
            </a:custGeom>
            <a:solidFill>
              <a:schemeClr val="bg1"/>
            </a:solidFill>
            <a:ln>
              <a:solidFill>
                <a:schemeClr val="bg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582" name="Freeform 1127"/>
            <p:cNvSpPr>
              <a:spLocks/>
            </p:cNvSpPr>
            <p:nvPr/>
          </p:nvSpPr>
          <p:spPr bwMode="auto">
            <a:xfrm>
              <a:off x="5267325" y="644070"/>
              <a:ext cx="74613" cy="61913"/>
            </a:xfrm>
            <a:custGeom>
              <a:avLst/>
              <a:gdLst>
                <a:gd name="T0" fmla="*/ 8 w 47"/>
                <a:gd name="T1" fmla="*/ 15 h 39"/>
                <a:gd name="T2" fmla="*/ 0 w 47"/>
                <a:gd name="T3" fmla="*/ 0 h 39"/>
                <a:gd name="T4" fmla="*/ 47 w 47"/>
                <a:gd name="T5" fmla="*/ 15 h 39"/>
                <a:gd name="T6" fmla="*/ 0 w 47"/>
                <a:gd name="T7" fmla="*/ 39 h 39"/>
                <a:gd name="T8" fmla="*/ 8 w 47"/>
                <a:gd name="T9" fmla="*/ 15 h 39"/>
              </a:gdLst>
              <a:ahLst/>
              <a:cxnLst>
                <a:cxn ang="0">
                  <a:pos x="T0" y="T1"/>
                </a:cxn>
                <a:cxn ang="0">
                  <a:pos x="T2" y="T3"/>
                </a:cxn>
                <a:cxn ang="0">
                  <a:pos x="T4" y="T5"/>
                </a:cxn>
                <a:cxn ang="0">
                  <a:pos x="T6" y="T7"/>
                </a:cxn>
                <a:cxn ang="0">
                  <a:pos x="T8" y="T9"/>
                </a:cxn>
              </a:cxnLst>
              <a:rect l="0" t="0" r="r" b="b"/>
              <a:pathLst>
                <a:path w="47" h="39">
                  <a:moveTo>
                    <a:pt x="8" y="15"/>
                  </a:moveTo>
                  <a:lnTo>
                    <a:pt x="0" y="0"/>
                  </a:lnTo>
                  <a:lnTo>
                    <a:pt x="47" y="15"/>
                  </a:lnTo>
                  <a:lnTo>
                    <a:pt x="0" y="39"/>
                  </a:lnTo>
                  <a:lnTo>
                    <a:pt x="8" y="15"/>
                  </a:lnTo>
                  <a:close/>
                </a:path>
              </a:pathLst>
            </a:custGeom>
            <a:solidFill>
              <a:schemeClr val="bg1"/>
            </a:solidFill>
            <a:ln>
              <a:solidFill>
                <a:schemeClr val="bg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583" name="Line 1128"/>
            <p:cNvSpPr>
              <a:spLocks noChangeShapeType="1"/>
            </p:cNvSpPr>
            <p:nvPr/>
          </p:nvSpPr>
          <p:spPr bwMode="auto">
            <a:xfrm>
              <a:off x="5156200" y="780595"/>
              <a:ext cx="123825" cy="0"/>
            </a:xfrm>
            <a:prstGeom prst="line">
              <a:avLst/>
            </a:prstGeom>
            <a:noFill/>
            <a:ln w="12700">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584" name="Freeform 1129"/>
            <p:cNvSpPr>
              <a:spLocks/>
            </p:cNvSpPr>
            <p:nvPr/>
          </p:nvSpPr>
          <p:spPr bwMode="auto">
            <a:xfrm>
              <a:off x="5092700" y="744082"/>
              <a:ext cx="87313" cy="61913"/>
            </a:xfrm>
            <a:custGeom>
              <a:avLst/>
              <a:gdLst>
                <a:gd name="T0" fmla="*/ 40 w 55"/>
                <a:gd name="T1" fmla="*/ 23 h 39"/>
                <a:gd name="T2" fmla="*/ 55 w 55"/>
                <a:gd name="T3" fmla="*/ 39 h 39"/>
                <a:gd name="T4" fmla="*/ 0 w 55"/>
                <a:gd name="T5" fmla="*/ 23 h 39"/>
                <a:gd name="T6" fmla="*/ 55 w 55"/>
                <a:gd name="T7" fmla="*/ 0 h 39"/>
                <a:gd name="T8" fmla="*/ 40 w 55"/>
                <a:gd name="T9" fmla="*/ 23 h 39"/>
              </a:gdLst>
              <a:ahLst/>
              <a:cxnLst>
                <a:cxn ang="0">
                  <a:pos x="T0" y="T1"/>
                </a:cxn>
                <a:cxn ang="0">
                  <a:pos x="T2" y="T3"/>
                </a:cxn>
                <a:cxn ang="0">
                  <a:pos x="T4" y="T5"/>
                </a:cxn>
                <a:cxn ang="0">
                  <a:pos x="T6" y="T7"/>
                </a:cxn>
                <a:cxn ang="0">
                  <a:pos x="T8" y="T9"/>
                </a:cxn>
              </a:cxnLst>
              <a:rect l="0" t="0" r="r" b="b"/>
              <a:pathLst>
                <a:path w="55" h="39">
                  <a:moveTo>
                    <a:pt x="40" y="23"/>
                  </a:moveTo>
                  <a:lnTo>
                    <a:pt x="55" y="39"/>
                  </a:lnTo>
                  <a:lnTo>
                    <a:pt x="0" y="23"/>
                  </a:lnTo>
                  <a:lnTo>
                    <a:pt x="55" y="0"/>
                  </a:lnTo>
                  <a:lnTo>
                    <a:pt x="40" y="23"/>
                  </a:lnTo>
                  <a:close/>
                </a:path>
              </a:pathLst>
            </a:custGeom>
            <a:solidFill>
              <a:schemeClr val="bg1"/>
            </a:solidFill>
            <a:ln>
              <a:solidFill>
                <a:schemeClr val="bg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585" name="Freeform 1130"/>
            <p:cNvSpPr>
              <a:spLocks/>
            </p:cNvSpPr>
            <p:nvPr/>
          </p:nvSpPr>
          <p:spPr bwMode="auto">
            <a:xfrm>
              <a:off x="5267325" y="744082"/>
              <a:ext cx="74613" cy="61913"/>
            </a:xfrm>
            <a:custGeom>
              <a:avLst/>
              <a:gdLst>
                <a:gd name="T0" fmla="*/ 8 w 47"/>
                <a:gd name="T1" fmla="*/ 23 h 39"/>
                <a:gd name="T2" fmla="*/ 0 w 47"/>
                <a:gd name="T3" fmla="*/ 0 h 39"/>
                <a:gd name="T4" fmla="*/ 47 w 47"/>
                <a:gd name="T5" fmla="*/ 23 h 39"/>
                <a:gd name="T6" fmla="*/ 0 w 47"/>
                <a:gd name="T7" fmla="*/ 39 h 39"/>
                <a:gd name="T8" fmla="*/ 8 w 47"/>
                <a:gd name="T9" fmla="*/ 23 h 39"/>
              </a:gdLst>
              <a:ahLst/>
              <a:cxnLst>
                <a:cxn ang="0">
                  <a:pos x="T0" y="T1"/>
                </a:cxn>
                <a:cxn ang="0">
                  <a:pos x="T2" y="T3"/>
                </a:cxn>
                <a:cxn ang="0">
                  <a:pos x="T4" y="T5"/>
                </a:cxn>
                <a:cxn ang="0">
                  <a:pos x="T6" y="T7"/>
                </a:cxn>
                <a:cxn ang="0">
                  <a:pos x="T8" y="T9"/>
                </a:cxn>
              </a:cxnLst>
              <a:rect l="0" t="0" r="r" b="b"/>
              <a:pathLst>
                <a:path w="47" h="39">
                  <a:moveTo>
                    <a:pt x="8" y="23"/>
                  </a:moveTo>
                  <a:lnTo>
                    <a:pt x="0" y="0"/>
                  </a:lnTo>
                  <a:lnTo>
                    <a:pt x="47" y="23"/>
                  </a:lnTo>
                  <a:lnTo>
                    <a:pt x="0" y="39"/>
                  </a:lnTo>
                  <a:lnTo>
                    <a:pt x="8" y="23"/>
                  </a:lnTo>
                  <a:close/>
                </a:path>
              </a:pathLst>
            </a:custGeom>
            <a:solidFill>
              <a:schemeClr val="bg1"/>
            </a:solidFill>
            <a:ln>
              <a:solidFill>
                <a:schemeClr val="bg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586" name="Line 1131"/>
            <p:cNvSpPr>
              <a:spLocks noChangeShapeType="1"/>
            </p:cNvSpPr>
            <p:nvPr/>
          </p:nvSpPr>
          <p:spPr bwMode="auto">
            <a:xfrm>
              <a:off x="5156200" y="893307"/>
              <a:ext cx="123825" cy="0"/>
            </a:xfrm>
            <a:prstGeom prst="line">
              <a:avLst/>
            </a:prstGeom>
            <a:noFill/>
            <a:ln w="12700">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587" name="Freeform 1132"/>
            <p:cNvSpPr>
              <a:spLocks/>
            </p:cNvSpPr>
            <p:nvPr/>
          </p:nvSpPr>
          <p:spPr bwMode="auto">
            <a:xfrm>
              <a:off x="5092700" y="855207"/>
              <a:ext cx="87313" cy="61913"/>
            </a:xfrm>
            <a:custGeom>
              <a:avLst/>
              <a:gdLst>
                <a:gd name="T0" fmla="*/ 40 w 55"/>
                <a:gd name="T1" fmla="*/ 24 h 39"/>
                <a:gd name="T2" fmla="*/ 55 w 55"/>
                <a:gd name="T3" fmla="*/ 39 h 39"/>
                <a:gd name="T4" fmla="*/ 0 w 55"/>
                <a:gd name="T5" fmla="*/ 24 h 39"/>
                <a:gd name="T6" fmla="*/ 55 w 55"/>
                <a:gd name="T7" fmla="*/ 0 h 39"/>
                <a:gd name="T8" fmla="*/ 40 w 55"/>
                <a:gd name="T9" fmla="*/ 24 h 39"/>
              </a:gdLst>
              <a:ahLst/>
              <a:cxnLst>
                <a:cxn ang="0">
                  <a:pos x="T0" y="T1"/>
                </a:cxn>
                <a:cxn ang="0">
                  <a:pos x="T2" y="T3"/>
                </a:cxn>
                <a:cxn ang="0">
                  <a:pos x="T4" y="T5"/>
                </a:cxn>
                <a:cxn ang="0">
                  <a:pos x="T6" y="T7"/>
                </a:cxn>
                <a:cxn ang="0">
                  <a:pos x="T8" y="T9"/>
                </a:cxn>
              </a:cxnLst>
              <a:rect l="0" t="0" r="r" b="b"/>
              <a:pathLst>
                <a:path w="55" h="39">
                  <a:moveTo>
                    <a:pt x="40" y="24"/>
                  </a:moveTo>
                  <a:lnTo>
                    <a:pt x="55" y="39"/>
                  </a:lnTo>
                  <a:lnTo>
                    <a:pt x="0" y="24"/>
                  </a:lnTo>
                  <a:lnTo>
                    <a:pt x="55" y="0"/>
                  </a:lnTo>
                  <a:lnTo>
                    <a:pt x="40" y="24"/>
                  </a:lnTo>
                  <a:close/>
                </a:path>
              </a:pathLst>
            </a:custGeom>
            <a:solidFill>
              <a:schemeClr val="bg1"/>
            </a:solidFill>
            <a:ln>
              <a:solidFill>
                <a:schemeClr val="bg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588" name="Freeform 1133"/>
            <p:cNvSpPr>
              <a:spLocks/>
            </p:cNvSpPr>
            <p:nvPr/>
          </p:nvSpPr>
          <p:spPr bwMode="auto">
            <a:xfrm>
              <a:off x="5267325" y="855207"/>
              <a:ext cx="74613" cy="61913"/>
            </a:xfrm>
            <a:custGeom>
              <a:avLst/>
              <a:gdLst>
                <a:gd name="T0" fmla="*/ 8 w 47"/>
                <a:gd name="T1" fmla="*/ 24 h 39"/>
                <a:gd name="T2" fmla="*/ 0 w 47"/>
                <a:gd name="T3" fmla="*/ 0 h 39"/>
                <a:gd name="T4" fmla="*/ 47 w 47"/>
                <a:gd name="T5" fmla="*/ 24 h 39"/>
                <a:gd name="T6" fmla="*/ 0 w 47"/>
                <a:gd name="T7" fmla="*/ 39 h 39"/>
                <a:gd name="T8" fmla="*/ 8 w 47"/>
                <a:gd name="T9" fmla="*/ 24 h 39"/>
              </a:gdLst>
              <a:ahLst/>
              <a:cxnLst>
                <a:cxn ang="0">
                  <a:pos x="T0" y="T1"/>
                </a:cxn>
                <a:cxn ang="0">
                  <a:pos x="T2" y="T3"/>
                </a:cxn>
                <a:cxn ang="0">
                  <a:pos x="T4" y="T5"/>
                </a:cxn>
                <a:cxn ang="0">
                  <a:pos x="T6" y="T7"/>
                </a:cxn>
                <a:cxn ang="0">
                  <a:pos x="T8" y="T9"/>
                </a:cxn>
              </a:cxnLst>
              <a:rect l="0" t="0" r="r" b="b"/>
              <a:pathLst>
                <a:path w="47" h="39">
                  <a:moveTo>
                    <a:pt x="8" y="24"/>
                  </a:moveTo>
                  <a:lnTo>
                    <a:pt x="0" y="0"/>
                  </a:lnTo>
                  <a:lnTo>
                    <a:pt x="47" y="24"/>
                  </a:lnTo>
                  <a:lnTo>
                    <a:pt x="0" y="39"/>
                  </a:lnTo>
                  <a:lnTo>
                    <a:pt x="8" y="24"/>
                  </a:lnTo>
                  <a:close/>
                </a:path>
              </a:pathLst>
            </a:custGeom>
            <a:solidFill>
              <a:schemeClr val="bg1"/>
            </a:solidFill>
            <a:ln>
              <a:solidFill>
                <a:schemeClr val="bg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589" name="Line 1134"/>
            <p:cNvSpPr>
              <a:spLocks noChangeShapeType="1"/>
            </p:cNvSpPr>
            <p:nvPr/>
          </p:nvSpPr>
          <p:spPr bwMode="auto">
            <a:xfrm>
              <a:off x="5156200" y="1004432"/>
              <a:ext cx="123825" cy="0"/>
            </a:xfrm>
            <a:prstGeom prst="line">
              <a:avLst/>
            </a:prstGeom>
            <a:noFill/>
            <a:ln w="12700">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590" name="Freeform 1135"/>
            <p:cNvSpPr>
              <a:spLocks/>
            </p:cNvSpPr>
            <p:nvPr/>
          </p:nvSpPr>
          <p:spPr bwMode="auto">
            <a:xfrm>
              <a:off x="5092700" y="967920"/>
              <a:ext cx="87313" cy="61913"/>
            </a:xfrm>
            <a:custGeom>
              <a:avLst/>
              <a:gdLst>
                <a:gd name="T0" fmla="*/ 40 w 55"/>
                <a:gd name="T1" fmla="*/ 23 h 39"/>
                <a:gd name="T2" fmla="*/ 55 w 55"/>
                <a:gd name="T3" fmla="*/ 39 h 39"/>
                <a:gd name="T4" fmla="*/ 0 w 55"/>
                <a:gd name="T5" fmla="*/ 23 h 39"/>
                <a:gd name="T6" fmla="*/ 55 w 55"/>
                <a:gd name="T7" fmla="*/ 0 h 39"/>
                <a:gd name="T8" fmla="*/ 40 w 55"/>
                <a:gd name="T9" fmla="*/ 23 h 39"/>
              </a:gdLst>
              <a:ahLst/>
              <a:cxnLst>
                <a:cxn ang="0">
                  <a:pos x="T0" y="T1"/>
                </a:cxn>
                <a:cxn ang="0">
                  <a:pos x="T2" y="T3"/>
                </a:cxn>
                <a:cxn ang="0">
                  <a:pos x="T4" y="T5"/>
                </a:cxn>
                <a:cxn ang="0">
                  <a:pos x="T6" y="T7"/>
                </a:cxn>
                <a:cxn ang="0">
                  <a:pos x="T8" y="T9"/>
                </a:cxn>
              </a:cxnLst>
              <a:rect l="0" t="0" r="r" b="b"/>
              <a:pathLst>
                <a:path w="55" h="39">
                  <a:moveTo>
                    <a:pt x="40" y="23"/>
                  </a:moveTo>
                  <a:lnTo>
                    <a:pt x="55" y="39"/>
                  </a:lnTo>
                  <a:lnTo>
                    <a:pt x="0" y="23"/>
                  </a:lnTo>
                  <a:lnTo>
                    <a:pt x="55" y="0"/>
                  </a:lnTo>
                  <a:lnTo>
                    <a:pt x="40" y="23"/>
                  </a:lnTo>
                  <a:close/>
                </a:path>
              </a:pathLst>
            </a:custGeom>
            <a:solidFill>
              <a:schemeClr val="bg1"/>
            </a:solidFill>
            <a:ln>
              <a:solidFill>
                <a:schemeClr val="bg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591" name="Freeform 1136"/>
            <p:cNvSpPr>
              <a:spLocks/>
            </p:cNvSpPr>
            <p:nvPr/>
          </p:nvSpPr>
          <p:spPr bwMode="auto">
            <a:xfrm>
              <a:off x="5267325" y="967920"/>
              <a:ext cx="74613" cy="61913"/>
            </a:xfrm>
            <a:custGeom>
              <a:avLst/>
              <a:gdLst>
                <a:gd name="T0" fmla="*/ 8 w 47"/>
                <a:gd name="T1" fmla="*/ 23 h 39"/>
                <a:gd name="T2" fmla="*/ 0 w 47"/>
                <a:gd name="T3" fmla="*/ 0 h 39"/>
                <a:gd name="T4" fmla="*/ 47 w 47"/>
                <a:gd name="T5" fmla="*/ 23 h 39"/>
                <a:gd name="T6" fmla="*/ 0 w 47"/>
                <a:gd name="T7" fmla="*/ 39 h 39"/>
                <a:gd name="T8" fmla="*/ 8 w 47"/>
                <a:gd name="T9" fmla="*/ 23 h 39"/>
              </a:gdLst>
              <a:ahLst/>
              <a:cxnLst>
                <a:cxn ang="0">
                  <a:pos x="T0" y="T1"/>
                </a:cxn>
                <a:cxn ang="0">
                  <a:pos x="T2" y="T3"/>
                </a:cxn>
                <a:cxn ang="0">
                  <a:pos x="T4" y="T5"/>
                </a:cxn>
                <a:cxn ang="0">
                  <a:pos x="T6" y="T7"/>
                </a:cxn>
                <a:cxn ang="0">
                  <a:pos x="T8" y="T9"/>
                </a:cxn>
              </a:cxnLst>
              <a:rect l="0" t="0" r="r" b="b"/>
              <a:pathLst>
                <a:path w="47" h="39">
                  <a:moveTo>
                    <a:pt x="8" y="23"/>
                  </a:moveTo>
                  <a:lnTo>
                    <a:pt x="0" y="0"/>
                  </a:lnTo>
                  <a:lnTo>
                    <a:pt x="47" y="23"/>
                  </a:lnTo>
                  <a:lnTo>
                    <a:pt x="0" y="39"/>
                  </a:lnTo>
                  <a:lnTo>
                    <a:pt x="8" y="23"/>
                  </a:lnTo>
                  <a:close/>
                </a:path>
              </a:pathLst>
            </a:custGeom>
            <a:solidFill>
              <a:schemeClr val="bg1"/>
            </a:solidFill>
            <a:ln>
              <a:solidFill>
                <a:schemeClr val="bg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592" name="Line 1137"/>
            <p:cNvSpPr>
              <a:spLocks noChangeShapeType="1"/>
            </p:cNvSpPr>
            <p:nvPr/>
          </p:nvSpPr>
          <p:spPr bwMode="auto">
            <a:xfrm>
              <a:off x="5156200" y="1440995"/>
              <a:ext cx="123825" cy="0"/>
            </a:xfrm>
            <a:prstGeom prst="line">
              <a:avLst/>
            </a:prstGeom>
            <a:noFill/>
            <a:ln w="12700">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593" name="Freeform 1138"/>
            <p:cNvSpPr>
              <a:spLocks/>
            </p:cNvSpPr>
            <p:nvPr/>
          </p:nvSpPr>
          <p:spPr bwMode="auto">
            <a:xfrm>
              <a:off x="5092700" y="1415595"/>
              <a:ext cx="87313" cy="61913"/>
            </a:xfrm>
            <a:custGeom>
              <a:avLst/>
              <a:gdLst>
                <a:gd name="T0" fmla="*/ 40 w 55"/>
                <a:gd name="T1" fmla="*/ 16 h 39"/>
                <a:gd name="T2" fmla="*/ 55 w 55"/>
                <a:gd name="T3" fmla="*/ 39 h 39"/>
                <a:gd name="T4" fmla="*/ 0 w 55"/>
                <a:gd name="T5" fmla="*/ 16 h 39"/>
                <a:gd name="T6" fmla="*/ 55 w 55"/>
                <a:gd name="T7" fmla="*/ 0 h 39"/>
                <a:gd name="T8" fmla="*/ 40 w 55"/>
                <a:gd name="T9" fmla="*/ 16 h 39"/>
              </a:gdLst>
              <a:ahLst/>
              <a:cxnLst>
                <a:cxn ang="0">
                  <a:pos x="T0" y="T1"/>
                </a:cxn>
                <a:cxn ang="0">
                  <a:pos x="T2" y="T3"/>
                </a:cxn>
                <a:cxn ang="0">
                  <a:pos x="T4" y="T5"/>
                </a:cxn>
                <a:cxn ang="0">
                  <a:pos x="T6" y="T7"/>
                </a:cxn>
                <a:cxn ang="0">
                  <a:pos x="T8" y="T9"/>
                </a:cxn>
              </a:cxnLst>
              <a:rect l="0" t="0" r="r" b="b"/>
              <a:pathLst>
                <a:path w="55" h="39">
                  <a:moveTo>
                    <a:pt x="40" y="16"/>
                  </a:moveTo>
                  <a:lnTo>
                    <a:pt x="55" y="39"/>
                  </a:lnTo>
                  <a:lnTo>
                    <a:pt x="0" y="16"/>
                  </a:lnTo>
                  <a:lnTo>
                    <a:pt x="55" y="0"/>
                  </a:lnTo>
                  <a:lnTo>
                    <a:pt x="40" y="16"/>
                  </a:lnTo>
                  <a:close/>
                </a:path>
              </a:pathLst>
            </a:custGeom>
            <a:solidFill>
              <a:schemeClr val="bg1"/>
            </a:solidFill>
            <a:ln>
              <a:solidFill>
                <a:schemeClr val="bg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594" name="Freeform 1139"/>
            <p:cNvSpPr>
              <a:spLocks/>
            </p:cNvSpPr>
            <p:nvPr/>
          </p:nvSpPr>
          <p:spPr bwMode="auto">
            <a:xfrm>
              <a:off x="5267325" y="1415595"/>
              <a:ext cx="74613" cy="61913"/>
            </a:xfrm>
            <a:custGeom>
              <a:avLst/>
              <a:gdLst>
                <a:gd name="T0" fmla="*/ 8 w 47"/>
                <a:gd name="T1" fmla="*/ 16 h 39"/>
                <a:gd name="T2" fmla="*/ 0 w 47"/>
                <a:gd name="T3" fmla="*/ 0 h 39"/>
                <a:gd name="T4" fmla="*/ 47 w 47"/>
                <a:gd name="T5" fmla="*/ 16 h 39"/>
                <a:gd name="T6" fmla="*/ 0 w 47"/>
                <a:gd name="T7" fmla="*/ 39 h 39"/>
                <a:gd name="T8" fmla="*/ 8 w 47"/>
                <a:gd name="T9" fmla="*/ 16 h 39"/>
              </a:gdLst>
              <a:ahLst/>
              <a:cxnLst>
                <a:cxn ang="0">
                  <a:pos x="T0" y="T1"/>
                </a:cxn>
                <a:cxn ang="0">
                  <a:pos x="T2" y="T3"/>
                </a:cxn>
                <a:cxn ang="0">
                  <a:pos x="T4" y="T5"/>
                </a:cxn>
                <a:cxn ang="0">
                  <a:pos x="T6" y="T7"/>
                </a:cxn>
                <a:cxn ang="0">
                  <a:pos x="T8" y="T9"/>
                </a:cxn>
              </a:cxnLst>
              <a:rect l="0" t="0" r="r" b="b"/>
              <a:pathLst>
                <a:path w="47" h="39">
                  <a:moveTo>
                    <a:pt x="8" y="16"/>
                  </a:moveTo>
                  <a:lnTo>
                    <a:pt x="0" y="0"/>
                  </a:lnTo>
                  <a:lnTo>
                    <a:pt x="47" y="16"/>
                  </a:lnTo>
                  <a:lnTo>
                    <a:pt x="0" y="39"/>
                  </a:lnTo>
                  <a:lnTo>
                    <a:pt x="8" y="16"/>
                  </a:lnTo>
                  <a:close/>
                </a:path>
              </a:pathLst>
            </a:custGeom>
            <a:solidFill>
              <a:schemeClr val="bg1"/>
            </a:solidFill>
            <a:ln>
              <a:solidFill>
                <a:schemeClr val="bg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595" name="Line 1140"/>
            <p:cNvSpPr>
              <a:spLocks noChangeShapeType="1"/>
            </p:cNvSpPr>
            <p:nvPr/>
          </p:nvSpPr>
          <p:spPr bwMode="auto">
            <a:xfrm>
              <a:off x="5156200" y="1328282"/>
              <a:ext cx="123825" cy="0"/>
            </a:xfrm>
            <a:prstGeom prst="line">
              <a:avLst/>
            </a:prstGeom>
            <a:noFill/>
            <a:ln w="12700">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596" name="Freeform 1141"/>
            <p:cNvSpPr>
              <a:spLocks/>
            </p:cNvSpPr>
            <p:nvPr/>
          </p:nvSpPr>
          <p:spPr bwMode="auto">
            <a:xfrm>
              <a:off x="5092700" y="1302882"/>
              <a:ext cx="87313" cy="63500"/>
            </a:xfrm>
            <a:custGeom>
              <a:avLst/>
              <a:gdLst>
                <a:gd name="T0" fmla="*/ 40 w 55"/>
                <a:gd name="T1" fmla="*/ 16 h 40"/>
                <a:gd name="T2" fmla="*/ 55 w 55"/>
                <a:gd name="T3" fmla="*/ 40 h 40"/>
                <a:gd name="T4" fmla="*/ 0 w 55"/>
                <a:gd name="T5" fmla="*/ 16 h 40"/>
                <a:gd name="T6" fmla="*/ 55 w 55"/>
                <a:gd name="T7" fmla="*/ 0 h 40"/>
                <a:gd name="T8" fmla="*/ 40 w 55"/>
                <a:gd name="T9" fmla="*/ 16 h 40"/>
              </a:gdLst>
              <a:ahLst/>
              <a:cxnLst>
                <a:cxn ang="0">
                  <a:pos x="T0" y="T1"/>
                </a:cxn>
                <a:cxn ang="0">
                  <a:pos x="T2" y="T3"/>
                </a:cxn>
                <a:cxn ang="0">
                  <a:pos x="T4" y="T5"/>
                </a:cxn>
                <a:cxn ang="0">
                  <a:pos x="T6" y="T7"/>
                </a:cxn>
                <a:cxn ang="0">
                  <a:pos x="T8" y="T9"/>
                </a:cxn>
              </a:cxnLst>
              <a:rect l="0" t="0" r="r" b="b"/>
              <a:pathLst>
                <a:path w="55" h="40">
                  <a:moveTo>
                    <a:pt x="40" y="16"/>
                  </a:moveTo>
                  <a:lnTo>
                    <a:pt x="55" y="40"/>
                  </a:lnTo>
                  <a:lnTo>
                    <a:pt x="0" y="16"/>
                  </a:lnTo>
                  <a:lnTo>
                    <a:pt x="55" y="0"/>
                  </a:lnTo>
                  <a:lnTo>
                    <a:pt x="40" y="16"/>
                  </a:lnTo>
                  <a:close/>
                </a:path>
              </a:pathLst>
            </a:custGeom>
            <a:solidFill>
              <a:schemeClr val="bg1"/>
            </a:solidFill>
            <a:ln>
              <a:solidFill>
                <a:schemeClr val="bg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597" name="Freeform 1142"/>
            <p:cNvSpPr>
              <a:spLocks/>
            </p:cNvSpPr>
            <p:nvPr/>
          </p:nvSpPr>
          <p:spPr bwMode="auto">
            <a:xfrm>
              <a:off x="5267325" y="1302882"/>
              <a:ext cx="74613" cy="63500"/>
            </a:xfrm>
            <a:custGeom>
              <a:avLst/>
              <a:gdLst>
                <a:gd name="T0" fmla="*/ 8 w 47"/>
                <a:gd name="T1" fmla="*/ 16 h 40"/>
                <a:gd name="T2" fmla="*/ 0 w 47"/>
                <a:gd name="T3" fmla="*/ 0 h 40"/>
                <a:gd name="T4" fmla="*/ 47 w 47"/>
                <a:gd name="T5" fmla="*/ 16 h 40"/>
                <a:gd name="T6" fmla="*/ 0 w 47"/>
                <a:gd name="T7" fmla="*/ 40 h 40"/>
                <a:gd name="T8" fmla="*/ 8 w 47"/>
                <a:gd name="T9" fmla="*/ 16 h 40"/>
              </a:gdLst>
              <a:ahLst/>
              <a:cxnLst>
                <a:cxn ang="0">
                  <a:pos x="T0" y="T1"/>
                </a:cxn>
                <a:cxn ang="0">
                  <a:pos x="T2" y="T3"/>
                </a:cxn>
                <a:cxn ang="0">
                  <a:pos x="T4" y="T5"/>
                </a:cxn>
                <a:cxn ang="0">
                  <a:pos x="T6" y="T7"/>
                </a:cxn>
                <a:cxn ang="0">
                  <a:pos x="T8" y="T9"/>
                </a:cxn>
              </a:cxnLst>
              <a:rect l="0" t="0" r="r" b="b"/>
              <a:pathLst>
                <a:path w="47" h="40">
                  <a:moveTo>
                    <a:pt x="8" y="16"/>
                  </a:moveTo>
                  <a:lnTo>
                    <a:pt x="0" y="0"/>
                  </a:lnTo>
                  <a:lnTo>
                    <a:pt x="47" y="16"/>
                  </a:lnTo>
                  <a:lnTo>
                    <a:pt x="0" y="40"/>
                  </a:lnTo>
                  <a:lnTo>
                    <a:pt x="8" y="16"/>
                  </a:lnTo>
                  <a:close/>
                </a:path>
              </a:pathLst>
            </a:custGeom>
            <a:solidFill>
              <a:schemeClr val="bg1"/>
            </a:solidFill>
            <a:ln>
              <a:solidFill>
                <a:schemeClr val="bg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598" name="Rectangle 1143"/>
            <p:cNvSpPr>
              <a:spLocks noChangeArrowheads="1"/>
            </p:cNvSpPr>
            <p:nvPr/>
          </p:nvSpPr>
          <p:spPr bwMode="auto">
            <a:xfrm>
              <a:off x="5367337" y="5349420"/>
              <a:ext cx="673100" cy="635000"/>
            </a:xfrm>
            <a:prstGeom prst="rect">
              <a:avLst/>
            </a:prstGeom>
            <a:solidFill>
              <a:srgbClr val="00FF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599" name="Rectangle 1144"/>
            <p:cNvSpPr>
              <a:spLocks noChangeArrowheads="1"/>
            </p:cNvSpPr>
            <p:nvPr/>
          </p:nvSpPr>
          <p:spPr bwMode="auto">
            <a:xfrm>
              <a:off x="5373687" y="5355770"/>
              <a:ext cx="660400" cy="622300"/>
            </a:xfrm>
            <a:prstGeom prst="rect">
              <a:avLst/>
            </a:prstGeom>
            <a:noFill/>
            <a:ln w="12700">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600" name="Freeform 1145"/>
            <p:cNvSpPr>
              <a:spLocks/>
            </p:cNvSpPr>
            <p:nvPr/>
          </p:nvSpPr>
          <p:spPr bwMode="auto">
            <a:xfrm>
              <a:off x="4906962" y="4900157"/>
              <a:ext cx="1133475" cy="1095375"/>
            </a:xfrm>
            <a:custGeom>
              <a:avLst/>
              <a:gdLst>
                <a:gd name="T0" fmla="*/ 0 w 714"/>
                <a:gd name="T1" fmla="*/ 690 h 690"/>
                <a:gd name="T2" fmla="*/ 110 w 714"/>
                <a:gd name="T3" fmla="*/ 690 h 690"/>
                <a:gd name="T4" fmla="*/ 110 w 714"/>
                <a:gd name="T5" fmla="*/ 110 h 690"/>
                <a:gd name="T6" fmla="*/ 714 w 714"/>
                <a:gd name="T7" fmla="*/ 110 h 690"/>
                <a:gd name="T8" fmla="*/ 714 w 714"/>
                <a:gd name="T9" fmla="*/ 0 h 690"/>
                <a:gd name="T10" fmla="*/ 0 w 714"/>
                <a:gd name="T11" fmla="*/ 0 h 690"/>
                <a:gd name="T12" fmla="*/ 0 w 714"/>
                <a:gd name="T13" fmla="*/ 690 h 690"/>
              </a:gdLst>
              <a:ahLst/>
              <a:cxnLst>
                <a:cxn ang="0">
                  <a:pos x="T0" y="T1"/>
                </a:cxn>
                <a:cxn ang="0">
                  <a:pos x="T2" y="T3"/>
                </a:cxn>
                <a:cxn ang="0">
                  <a:pos x="T4" y="T5"/>
                </a:cxn>
                <a:cxn ang="0">
                  <a:pos x="T6" y="T7"/>
                </a:cxn>
                <a:cxn ang="0">
                  <a:pos x="T8" y="T9"/>
                </a:cxn>
                <a:cxn ang="0">
                  <a:pos x="T10" y="T11"/>
                </a:cxn>
                <a:cxn ang="0">
                  <a:pos x="T12" y="T13"/>
                </a:cxn>
              </a:cxnLst>
              <a:rect l="0" t="0" r="r" b="b"/>
              <a:pathLst>
                <a:path w="714" h="690">
                  <a:moveTo>
                    <a:pt x="0" y="690"/>
                  </a:moveTo>
                  <a:lnTo>
                    <a:pt x="110" y="690"/>
                  </a:lnTo>
                  <a:lnTo>
                    <a:pt x="110" y="110"/>
                  </a:lnTo>
                  <a:lnTo>
                    <a:pt x="714" y="110"/>
                  </a:lnTo>
                  <a:lnTo>
                    <a:pt x="714" y="0"/>
                  </a:lnTo>
                  <a:lnTo>
                    <a:pt x="0" y="0"/>
                  </a:lnTo>
                  <a:lnTo>
                    <a:pt x="0" y="69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601" name="Freeform 1146"/>
            <p:cNvSpPr>
              <a:spLocks/>
            </p:cNvSpPr>
            <p:nvPr/>
          </p:nvSpPr>
          <p:spPr bwMode="auto">
            <a:xfrm>
              <a:off x="4906962" y="4900157"/>
              <a:ext cx="1133475" cy="1095375"/>
            </a:xfrm>
            <a:custGeom>
              <a:avLst/>
              <a:gdLst>
                <a:gd name="T0" fmla="*/ 0 w 714"/>
                <a:gd name="T1" fmla="*/ 690 h 690"/>
                <a:gd name="T2" fmla="*/ 110 w 714"/>
                <a:gd name="T3" fmla="*/ 690 h 690"/>
                <a:gd name="T4" fmla="*/ 110 w 714"/>
                <a:gd name="T5" fmla="*/ 110 h 690"/>
                <a:gd name="T6" fmla="*/ 714 w 714"/>
                <a:gd name="T7" fmla="*/ 110 h 690"/>
                <a:gd name="T8" fmla="*/ 714 w 714"/>
                <a:gd name="T9" fmla="*/ 0 h 690"/>
                <a:gd name="T10" fmla="*/ 0 w 714"/>
                <a:gd name="T11" fmla="*/ 0 h 690"/>
                <a:gd name="T12" fmla="*/ 0 w 714"/>
                <a:gd name="T13" fmla="*/ 690 h 690"/>
              </a:gdLst>
              <a:ahLst/>
              <a:cxnLst>
                <a:cxn ang="0">
                  <a:pos x="T0" y="T1"/>
                </a:cxn>
                <a:cxn ang="0">
                  <a:pos x="T2" y="T3"/>
                </a:cxn>
                <a:cxn ang="0">
                  <a:pos x="T4" y="T5"/>
                </a:cxn>
                <a:cxn ang="0">
                  <a:pos x="T6" y="T7"/>
                </a:cxn>
                <a:cxn ang="0">
                  <a:pos x="T8" y="T9"/>
                </a:cxn>
                <a:cxn ang="0">
                  <a:pos x="T10" y="T11"/>
                </a:cxn>
                <a:cxn ang="0">
                  <a:pos x="T12" y="T13"/>
                </a:cxn>
              </a:cxnLst>
              <a:rect l="0" t="0" r="r" b="b"/>
              <a:pathLst>
                <a:path w="714" h="690">
                  <a:moveTo>
                    <a:pt x="0" y="690"/>
                  </a:moveTo>
                  <a:lnTo>
                    <a:pt x="110" y="690"/>
                  </a:lnTo>
                  <a:lnTo>
                    <a:pt x="110" y="110"/>
                  </a:lnTo>
                  <a:lnTo>
                    <a:pt x="714" y="110"/>
                  </a:lnTo>
                  <a:lnTo>
                    <a:pt x="714" y="0"/>
                  </a:lnTo>
                  <a:lnTo>
                    <a:pt x="0" y="0"/>
                  </a:lnTo>
                  <a:lnTo>
                    <a:pt x="0" y="690"/>
                  </a:lnTo>
                </a:path>
              </a:pathLst>
            </a:custGeom>
            <a:solidFill>
              <a:srgbClr val="66FF99"/>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602" name="Rectangle 1147"/>
            <p:cNvSpPr>
              <a:spLocks noChangeArrowheads="1"/>
            </p:cNvSpPr>
            <p:nvPr/>
          </p:nvSpPr>
          <p:spPr bwMode="auto">
            <a:xfrm>
              <a:off x="5081587" y="4900157"/>
              <a:ext cx="99386" cy="153888"/>
            </a:xfrm>
            <a:prstGeom prst="rect">
              <a:avLst/>
            </a:prstGeom>
            <a:noFill/>
            <a:ln>
              <a:noFill/>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G</a:t>
              </a:r>
              <a:endParaRPr kumimoji="0" lang="en-US" alt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603" name="Rectangle 1148"/>
            <p:cNvSpPr>
              <a:spLocks noChangeArrowheads="1"/>
            </p:cNvSpPr>
            <p:nvPr/>
          </p:nvSpPr>
          <p:spPr bwMode="auto">
            <a:xfrm>
              <a:off x="5168900" y="4900157"/>
              <a:ext cx="78548" cy="153888"/>
            </a:xfrm>
            <a:prstGeom prst="rect">
              <a:avLst/>
            </a:prstGeom>
            <a:noFill/>
            <a:ln>
              <a:noFill/>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P</a:t>
              </a:r>
              <a:endParaRPr kumimoji="0" lang="en-US" alt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604" name="Rectangle 1149"/>
            <p:cNvSpPr>
              <a:spLocks noChangeArrowheads="1"/>
            </p:cNvSpPr>
            <p:nvPr/>
          </p:nvSpPr>
          <p:spPr bwMode="auto">
            <a:xfrm>
              <a:off x="5243512" y="4900157"/>
              <a:ext cx="49694" cy="153888"/>
            </a:xfrm>
            <a:prstGeom prst="rect">
              <a:avLst/>
            </a:prstGeom>
            <a:noFill/>
            <a:ln>
              <a:noFill/>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I</a:t>
              </a:r>
              <a:endParaRPr kumimoji="0" lang="en-US" alt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605" name="Rectangle 1150"/>
            <p:cNvSpPr>
              <a:spLocks noChangeArrowheads="1"/>
            </p:cNvSpPr>
            <p:nvPr/>
          </p:nvSpPr>
          <p:spPr bwMode="auto">
            <a:xfrm>
              <a:off x="5280025" y="4900157"/>
              <a:ext cx="99386" cy="153888"/>
            </a:xfrm>
            <a:prstGeom prst="rect">
              <a:avLst/>
            </a:prstGeom>
            <a:noFill/>
            <a:ln>
              <a:noFill/>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O</a:t>
              </a:r>
              <a:endParaRPr kumimoji="0" lang="en-US" alt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606" name="Rectangle 1151"/>
            <p:cNvSpPr>
              <a:spLocks noChangeArrowheads="1"/>
            </p:cNvSpPr>
            <p:nvPr/>
          </p:nvSpPr>
          <p:spPr bwMode="auto">
            <a:xfrm>
              <a:off x="5380037" y="4900157"/>
              <a:ext cx="32060" cy="153888"/>
            </a:xfrm>
            <a:prstGeom prst="rect">
              <a:avLst/>
            </a:prstGeom>
            <a:noFill/>
            <a:ln>
              <a:noFill/>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 </a:t>
              </a:r>
              <a:endParaRPr kumimoji="0" lang="en-US" alt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607" name="Rectangle 1152"/>
            <p:cNvSpPr>
              <a:spLocks noChangeArrowheads="1"/>
            </p:cNvSpPr>
            <p:nvPr/>
          </p:nvSpPr>
          <p:spPr bwMode="auto">
            <a:xfrm>
              <a:off x="5405437" y="4900157"/>
              <a:ext cx="78548" cy="153888"/>
            </a:xfrm>
            <a:prstGeom prst="rect">
              <a:avLst/>
            </a:prstGeom>
            <a:noFill/>
            <a:ln>
              <a:noFill/>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P</a:t>
              </a:r>
              <a:endParaRPr kumimoji="0" lang="en-US" alt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608" name="Rectangle 1153"/>
            <p:cNvSpPr>
              <a:spLocks noChangeArrowheads="1"/>
            </p:cNvSpPr>
            <p:nvPr/>
          </p:nvSpPr>
          <p:spPr bwMode="auto">
            <a:xfrm>
              <a:off x="5480050" y="4900157"/>
              <a:ext cx="64120" cy="153888"/>
            </a:xfrm>
            <a:prstGeom prst="rect">
              <a:avLst/>
            </a:prstGeom>
            <a:noFill/>
            <a:ln>
              <a:noFill/>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o</a:t>
              </a:r>
              <a:endParaRPr kumimoji="0" lang="en-US" alt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609" name="Rectangle 1154"/>
            <p:cNvSpPr>
              <a:spLocks noChangeArrowheads="1"/>
            </p:cNvSpPr>
            <p:nvPr/>
          </p:nvSpPr>
          <p:spPr bwMode="auto">
            <a:xfrm>
              <a:off x="5541962" y="4900157"/>
              <a:ext cx="57708"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r</a:t>
              </a:r>
              <a:endParaRPr kumimoji="0" lang="en-US" alt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610" name="Rectangle 1155"/>
            <p:cNvSpPr>
              <a:spLocks noChangeArrowheads="1"/>
            </p:cNvSpPr>
            <p:nvPr/>
          </p:nvSpPr>
          <p:spPr bwMode="auto">
            <a:xfrm>
              <a:off x="5580062" y="4900157"/>
              <a:ext cx="43282"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t</a:t>
              </a:r>
              <a:endParaRPr kumimoji="0" lang="en-US" alt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611" name="Rectangle 1156"/>
            <p:cNvSpPr>
              <a:spLocks noChangeArrowheads="1"/>
            </p:cNvSpPr>
            <p:nvPr/>
          </p:nvSpPr>
          <p:spPr bwMode="auto">
            <a:xfrm>
              <a:off x="5616575" y="4900157"/>
              <a:ext cx="3206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 </a:t>
              </a:r>
              <a:endParaRPr kumimoji="0" lang="en-US" alt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612" name="Rectangle 1157"/>
            <p:cNvSpPr>
              <a:spLocks noChangeArrowheads="1"/>
            </p:cNvSpPr>
            <p:nvPr/>
          </p:nvSpPr>
          <p:spPr bwMode="auto">
            <a:xfrm>
              <a:off x="5641975" y="4900157"/>
              <a:ext cx="6412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5</a:t>
              </a:r>
              <a:endParaRPr kumimoji="0" lang="en-US" alt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613" name="Rectangle 1158"/>
            <p:cNvSpPr>
              <a:spLocks noChangeArrowheads="1"/>
            </p:cNvSpPr>
            <p:nvPr/>
          </p:nvSpPr>
          <p:spPr bwMode="auto">
            <a:xfrm>
              <a:off x="5516562" y="5547857"/>
              <a:ext cx="92974"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A</a:t>
              </a:r>
              <a:endParaRPr kumimoji="0" lang="en-US" alt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614" name="Rectangle 1159"/>
            <p:cNvSpPr>
              <a:spLocks noChangeArrowheads="1"/>
            </p:cNvSpPr>
            <p:nvPr/>
          </p:nvSpPr>
          <p:spPr bwMode="auto">
            <a:xfrm>
              <a:off x="5603875" y="5547857"/>
              <a:ext cx="92974"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D</a:t>
              </a:r>
              <a:endParaRPr kumimoji="0" lang="en-US" alt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615" name="Rectangle 1160"/>
            <p:cNvSpPr>
              <a:spLocks noChangeArrowheads="1"/>
            </p:cNvSpPr>
            <p:nvPr/>
          </p:nvSpPr>
          <p:spPr bwMode="auto">
            <a:xfrm>
              <a:off x="5691187" y="5547857"/>
              <a:ext cx="92974"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C</a:t>
              </a:r>
              <a:endParaRPr kumimoji="0" lang="en-US" alt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616" name="Rectangle 1161"/>
            <p:cNvSpPr>
              <a:spLocks noChangeArrowheads="1"/>
            </p:cNvSpPr>
            <p:nvPr/>
          </p:nvSpPr>
          <p:spPr bwMode="auto">
            <a:xfrm>
              <a:off x="5778500" y="5547857"/>
              <a:ext cx="6412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1</a:t>
              </a:r>
              <a:endParaRPr kumimoji="0" lang="en-US" alt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617" name="Rectangle 1162"/>
            <p:cNvSpPr>
              <a:spLocks noChangeArrowheads="1"/>
            </p:cNvSpPr>
            <p:nvPr/>
          </p:nvSpPr>
          <p:spPr bwMode="auto">
            <a:xfrm>
              <a:off x="5840412" y="5547857"/>
              <a:ext cx="6412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4</a:t>
              </a:r>
              <a:endParaRPr kumimoji="0" lang="en-US" alt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618" name="Line 1163"/>
            <p:cNvSpPr>
              <a:spLocks noChangeShapeType="1"/>
            </p:cNvSpPr>
            <p:nvPr/>
          </p:nvSpPr>
          <p:spPr bwMode="auto">
            <a:xfrm>
              <a:off x="5081587" y="5622470"/>
              <a:ext cx="198438" cy="0"/>
            </a:xfrm>
            <a:prstGeom prst="line">
              <a:avLst/>
            </a:prstGeom>
            <a:noFill/>
            <a:ln w="12700">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000FF"/>
                </a:solidFill>
                <a:effectLst/>
                <a:uLnTx/>
                <a:uFillTx/>
                <a:latin typeface="Times New Roman" panose="02020603050405020304" pitchFamily="18" charset="0"/>
                <a:ea typeface="+mn-ea"/>
                <a:cs typeface="Times New Roman" panose="02020603050405020304" pitchFamily="18" charset="0"/>
              </a:endParaRPr>
            </a:p>
          </p:txBody>
        </p:sp>
        <p:sp>
          <p:nvSpPr>
            <p:cNvPr id="619" name="Freeform 1164"/>
            <p:cNvSpPr>
              <a:spLocks/>
            </p:cNvSpPr>
            <p:nvPr/>
          </p:nvSpPr>
          <p:spPr bwMode="auto">
            <a:xfrm>
              <a:off x="5267325" y="5585957"/>
              <a:ext cx="74613" cy="61913"/>
            </a:xfrm>
            <a:custGeom>
              <a:avLst/>
              <a:gdLst>
                <a:gd name="T0" fmla="*/ 8 w 47"/>
                <a:gd name="T1" fmla="*/ 23 h 39"/>
                <a:gd name="T2" fmla="*/ 0 w 47"/>
                <a:gd name="T3" fmla="*/ 0 h 39"/>
                <a:gd name="T4" fmla="*/ 47 w 47"/>
                <a:gd name="T5" fmla="*/ 23 h 39"/>
                <a:gd name="T6" fmla="*/ 0 w 47"/>
                <a:gd name="T7" fmla="*/ 39 h 39"/>
                <a:gd name="T8" fmla="*/ 8 w 47"/>
                <a:gd name="T9" fmla="*/ 23 h 39"/>
              </a:gdLst>
              <a:ahLst/>
              <a:cxnLst>
                <a:cxn ang="0">
                  <a:pos x="T0" y="T1"/>
                </a:cxn>
                <a:cxn ang="0">
                  <a:pos x="T2" y="T3"/>
                </a:cxn>
                <a:cxn ang="0">
                  <a:pos x="T4" y="T5"/>
                </a:cxn>
                <a:cxn ang="0">
                  <a:pos x="T6" y="T7"/>
                </a:cxn>
                <a:cxn ang="0">
                  <a:pos x="T8" y="T9"/>
                </a:cxn>
              </a:cxnLst>
              <a:rect l="0" t="0" r="r" b="b"/>
              <a:pathLst>
                <a:path w="47" h="39">
                  <a:moveTo>
                    <a:pt x="8" y="23"/>
                  </a:moveTo>
                  <a:lnTo>
                    <a:pt x="0" y="0"/>
                  </a:lnTo>
                  <a:lnTo>
                    <a:pt x="47" y="23"/>
                  </a:lnTo>
                  <a:lnTo>
                    <a:pt x="0" y="39"/>
                  </a:lnTo>
                  <a:lnTo>
                    <a:pt x="8" y="23"/>
                  </a:lnTo>
                  <a:close/>
                </a:path>
              </a:pathLst>
            </a:custGeom>
            <a:solidFill>
              <a:schemeClr val="bg1"/>
            </a:solidFill>
            <a:ln w="9525">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000FF"/>
                </a:solidFill>
                <a:effectLst/>
                <a:uLnTx/>
                <a:uFillTx/>
                <a:latin typeface="Times New Roman" panose="02020603050405020304" pitchFamily="18" charset="0"/>
                <a:ea typeface="+mn-ea"/>
                <a:cs typeface="Times New Roman" panose="02020603050405020304" pitchFamily="18" charset="0"/>
              </a:endParaRPr>
            </a:p>
          </p:txBody>
        </p:sp>
        <p:sp>
          <p:nvSpPr>
            <p:cNvPr id="620" name="Line 1165"/>
            <p:cNvSpPr>
              <a:spLocks noChangeShapeType="1"/>
            </p:cNvSpPr>
            <p:nvPr/>
          </p:nvSpPr>
          <p:spPr bwMode="auto">
            <a:xfrm>
              <a:off x="5081587" y="5735182"/>
              <a:ext cx="198438" cy="0"/>
            </a:xfrm>
            <a:prstGeom prst="line">
              <a:avLst/>
            </a:prstGeom>
            <a:noFill/>
            <a:ln w="12700">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000FF"/>
                </a:solidFill>
                <a:effectLst/>
                <a:uLnTx/>
                <a:uFillTx/>
                <a:latin typeface="Times New Roman" panose="02020603050405020304" pitchFamily="18" charset="0"/>
                <a:ea typeface="+mn-ea"/>
                <a:cs typeface="Times New Roman" panose="02020603050405020304" pitchFamily="18" charset="0"/>
              </a:endParaRPr>
            </a:p>
          </p:txBody>
        </p:sp>
        <p:sp>
          <p:nvSpPr>
            <p:cNvPr id="621" name="Freeform 1166"/>
            <p:cNvSpPr>
              <a:spLocks/>
            </p:cNvSpPr>
            <p:nvPr/>
          </p:nvSpPr>
          <p:spPr bwMode="auto">
            <a:xfrm>
              <a:off x="5267325" y="5697082"/>
              <a:ext cx="74613" cy="63500"/>
            </a:xfrm>
            <a:custGeom>
              <a:avLst/>
              <a:gdLst>
                <a:gd name="T0" fmla="*/ 8 w 47"/>
                <a:gd name="T1" fmla="*/ 24 h 40"/>
                <a:gd name="T2" fmla="*/ 0 w 47"/>
                <a:gd name="T3" fmla="*/ 0 h 40"/>
                <a:gd name="T4" fmla="*/ 47 w 47"/>
                <a:gd name="T5" fmla="*/ 24 h 40"/>
                <a:gd name="T6" fmla="*/ 0 w 47"/>
                <a:gd name="T7" fmla="*/ 40 h 40"/>
                <a:gd name="T8" fmla="*/ 8 w 47"/>
                <a:gd name="T9" fmla="*/ 24 h 40"/>
              </a:gdLst>
              <a:ahLst/>
              <a:cxnLst>
                <a:cxn ang="0">
                  <a:pos x="T0" y="T1"/>
                </a:cxn>
                <a:cxn ang="0">
                  <a:pos x="T2" y="T3"/>
                </a:cxn>
                <a:cxn ang="0">
                  <a:pos x="T4" y="T5"/>
                </a:cxn>
                <a:cxn ang="0">
                  <a:pos x="T6" y="T7"/>
                </a:cxn>
                <a:cxn ang="0">
                  <a:pos x="T8" y="T9"/>
                </a:cxn>
              </a:cxnLst>
              <a:rect l="0" t="0" r="r" b="b"/>
              <a:pathLst>
                <a:path w="47" h="40">
                  <a:moveTo>
                    <a:pt x="8" y="24"/>
                  </a:moveTo>
                  <a:lnTo>
                    <a:pt x="0" y="0"/>
                  </a:lnTo>
                  <a:lnTo>
                    <a:pt x="47" y="24"/>
                  </a:lnTo>
                  <a:lnTo>
                    <a:pt x="0" y="40"/>
                  </a:lnTo>
                  <a:lnTo>
                    <a:pt x="8" y="24"/>
                  </a:lnTo>
                  <a:close/>
                </a:path>
              </a:pathLst>
            </a:custGeom>
            <a:solidFill>
              <a:schemeClr val="bg1"/>
            </a:solidFill>
            <a:ln w="9525">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000FF"/>
                </a:solidFill>
                <a:effectLst/>
                <a:uLnTx/>
                <a:uFillTx/>
                <a:latin typeface="Times New Roman" panose="02020603050405020304" pitchFamily="18" charset="0"/>
                <a:ea typeface="+mn-ea"/>
                <a:cs typeface="Times New Roman" panose="02020603050405020304" pitchFamily="18" charset="0"/>
              </a:endParaRPr>
            </a:p>
          </p:txBody>
        </p:sp>
        <p:sp>
          <p:nvSpPr>
            <p:cNvPr id="622" name="Line 1167"/>
            <p:cNvSpPr>
              <a:spLocks noChangeShapeType="1"/>
            </p:cNvSpPr>
            <p:nvPr/>
          </p:nvSpPr>
          <p:spPr bwMode="auto">
            <a:xfrm>
              <a:off x="6059487" y="4976357"/>
              <a:ext cx="274320" cy="0"/>
            </a:xfrm>
            <a:prstGeom prst="line">
              <a:avLst/>
            </a:prstGeom>
            <a:noFill/>
            <a:ln w="38100">
              <a:solidFill>
                <a:srgbClr val="0000FF"/>
              </a:solidFill>
              <a:prstDash val="solid"/>
              <a:round/>
              <a:headEnd type="triangle" w="med" len="sm"/>
              <a:tailEnd type="triangle" w="med"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625" name="Line 1170"/>
            <p:cNvSpPr>
              <a:spLocks noChangeShapeType="1"/>
            </p:cNvSpPr>
            <p:nvPr/>
          </p:nvSpPr>
          <p:spPr bwMode="auto">
            <a:xfrm>
              <a:off x="6059487" y="5647870"/>
              <a:ext cx="274320" cy="0"/>
            </a:xfrm>
            <a:prstGeom prst="line">
              <a:avLst/>
            </a:prstGeom>
            <a:noFill/>
            <a:ln w="38100">
              <a:solidFill>
                <a:srgbClr val="0000FF"/>
              </a:solidFill>
              <a:prstDash val="solid"/>
              <a:round/>
              <a:headEnd type="triangle" w="med" len="sm"/>
              <a:tailEnd type="triangle" w="med"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628" name="Line 1173"/>
            <p:cNvSpPr>
              <a:spLocks noChangeShapeType="1"/>
            </p:cNvSpPr>
            <p:nvPr/>
          </p:nvSpPr>
          <p:spPr bwMode="auto">
            <a:xfrm>
              <a:off x="4757737" y="5174795"/>
              <a:ext cx="149225" cy="0"/>
            </a:xfrm>
            <a:prstGeom prst="line">
              <a:avLst/>
            </a:prstGeom>
            <a:noFill/>
            <a:ln w="19050">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629" name="Line 1174"/>
            <p:cNvSpPr>
              <a:spLocks noChangeShapeType="1"/>
            </p:cNvSpPr>
            <p:nvPr/>
          </p:nvSpPr>
          <p:spPr bwMode="auto">
            <a:xfrm>
              <a:off x="4757737" y="5287507"/>
              <a:ext cx="149225" cy="0"/>
            </a:xfrm>
            <a:prstGeom prst="line">
              <a:avLst/>
            </a:prstGeom>
            <a:noFill/>
            <a:ln w="19050">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630" name="Line 1175"/>
            <p:cNvSpPr>
              <a:spLocks noChangeShapeType="1"/>
            </p:cNvSpPr>
            <p:nvPr/>
          </p:nvSpPr>
          <p:spPr bwMode="auto">
            <a:xfrm>
              <a:off x="4757737" y="5411332"/>
              <a:ext cx="149225" cy="0"/>
            </a:xfrm>
            <a:prstGeom prst="line">
              <a:avLst/>
            </a:prstGeom>
            <a:noFill/>
            <a:ln w="19050">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631" name="Line 1176"/>
            <p:cNvSpPr>
              <a:spLocks noChangeShapeType="1"/>
            </p:cNvSpPr>
            <p:nvPr/>
          </p:nvSpPr>
          <p:spPr bwMode="auto">
            <a:xfrm>
              <a:off x="4757737" y="5524045"/>
              <a:ext cx="149225" cy="0"/>
            </a:xfrm>
            <a:prstGeom prst="line">
              <a:avLst/>
            </a:prstGeom>
            <a:noFill/>
            <a:ln w="19050">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632" name="Line 1177"/>
            <p:cNvSpPr>
              <a:spLocks noChangeShapeType="1"/>
            </p:cNvSpPr>
            <p:nvPr/>
          </p:nvSpPr>
          <p:spPr bwMode="auto">
            <a:xfrm>
              <a:off x="4757737" y="5635170"/>
              <a:ext cx="149225" cy="0"/>
            </a:xfrm>
            <a:prstGeom prst="line">
              <a:avLst/>
            </a:prstGeom>
            <a:noFill/>
            <a:ln w="19050">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633" name="Line 1178"/>
            <p:cNvSpPr>
              <a:spLocks noChangeShapeType="1"/>
            </p:cNvSpPr>
            <p:nvPr/>
          </p:nvSpPr>
          <p:spPr bwMode="auto">
            <a:xfrm>
              <a:off x="4757737" y="5722482"/>
              <a:ext cx="149225" cy="0"/>
            </a:xfrm>
            <a:prstGeom prst="line">
              <a:avLst/>
            </a:prstGeom>
            <a:noFill/>
            <a:ln w="19050">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634" name="Line 1179"/>
            <p:cNvSpPr>
              <a:spLocks noChangeShapeType="1"/>
            </p:cNvSpPr>
            <p:nvPr/>
          </p:nvSpPr>
          <p:spPr bwMode="auto">
            <a:xfrm>
              <a:off x="4757737" y="5835195"/>
              <a:ext cx="149225" cy="0"/>
            </a:xfrm>
            <a:prstGeom prst="line">
              <a:avLst/>
            </a:prstGeom>
            <a:noFill/>
            <a:ln w="19050">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635" name="Line 1180"/>
            <p:cNvSpPr>
              <a:spLocks noChangeShapeType="1"/>
            </p:cNvSpPr>
            <p:nvPr/>
          </p:nvSpPr>
          <p:spPr bwMode="auto">
            <a:xfrm>
              <a:off x="4757737" y="5946320"/>
              <a:ext cx="149225" cy="0"/>
            </a:xfrm>
            <a:prstGeom prst="line">
              <a:avLst/>
            </a:prstGeom>
            <a:noFill/>
            <a:ln w="19050">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636" name="Line 1181"/>
            <p:cNvSpPr>
              <a:spLocks noChangeShapeType="1"/>
            </p:cNvSpPr>
            <p:nvPr/>
          </p:nvSpPr>
          <p:spPr bwMode="auto">
            <a:xfrm>
              <a:off x="5156200" y="5174795"/>
              <a:ext cx="123825" cy="0"/>
            </a:xfrm>
            <a:prstGeom prst="line">
              <a:avLst/>
            </a:prstGeom>
            <a:noFill/>
            <a:ln w="12700">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000FF"/>
                </a:solidFill>
                <a:effectLst/>
                <a:uLnTx/>
                <a:uFillTx/>
                <a:latin typeface="Times New Roman" panose="02020603050405020304" pitchFamily="18" charset="0"/>
                <a:ea typeface="+mn-ea"/>
                <a:cs typeface="Times New Roman" panose="02020603050405020304" pitchFamily="18" charset="0"/>
              </a:endParaRPr>
            </a:p>
          </p:txBody>
        </p:sp>
        <p:sp>
          <p:nvSpPr>
            <p:cNvPr id="637" name="Freeform 1182"/>
            <p:cNvSpPr>
              <a:spLocks/>
            </p:cNvSpPr>
            <p:nvPr/>
          </p:nvSpPr>
          <p:spPr bwMode="auto">
            <a:xfrm>
              <a:off x="5092700" y="5149395"/>
              <a:ext cx="87313" cy="63500"/>
            </a:xfrm>
            <a:custGeom>
              <a:avLst/>
              <a:gdLst>
                <a:gd name="T0" fmla="*/ 40 w 55"/>
                <a:gd name="T1" fmla="*/ 16 h 40"/>
                <a:gd name="T2" fmla="*/ 55 w 55"/>
                <a:gd name="T3" fmla="*/ 40 h 40"/>
                <a:gd name="T4" fmla="*/ 0 w 55"/>
                <a:gd name="T5" fmla="*/ 16 h 40"/>
                <a:gd name="T6" fmla="*/ 55 w 55"/>
                <a:gd name="T7" fmla="*/ 0 h 40"/>
                <a:gd name="T8" fmla="*/ 40 w 55"/>
                <a:gd name="T9" fmla="*/ 16 h 40"/>
              </a:gdLst>
              <a:ahLst/>
              <a:cxnLst>
                <a:cxn ang="0">
                  <a:pos x="T0" y="T1"/>
                </a:cxn>
                <a:cxn ang="0">
                  <a:pos x="T2" y="T3"/>
                </a:cxn>
                <a:cxn ang="0">
                  <a:pos x="T4" y="T5"/>
                </a:cxn>
                <a:cxn ang="0">
                  <a:pos x="T6" y="T7"/>
                </a:cxn>
                <a:cxn ang="0">
                  <a:pos x="T8" y="T9"/>
                </a:cxn>
              </a:cxnLst>
              <a:rect l="0" t="0" r="r" b="b"/>
              <a:pathLst>
                <a:path w="55" h="40">
                  <a:moveTo>
                    <a:pt x="40" y="16"/>
                  </a:moveTo>
                  <a:lnTo>
                    <a:pt x="55" y="40"/>
                  </a:lnTo>
                  <a:lnTo>
                    <a:pt x="0" y="16"/>
                  </a:lnTo>
                  <a:lnTo>
                    <a:pt x="55" y="0"/>
                  </a:lnTo>
                  <a:lnTo>
                    <a:pt x="40" y="16"/>
                  </a:lnTo>
                  <a:close/>
                </a:path>
              </a:pathLst>
            </a:custGeom>
            <a:solidFill>
              <a:schemeClr val="bg1"/>
            </a:solidFill>
            <a:ln w="9525">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000FF"/>
                </a:solidFill>
                <a:effectLst/>
                <a:uLnTx/>
                <a:uFillTx/>
                <a:latin typeface="Times New Roman" panose="02020603050405020304" pitchFamily="18" charset="0"/>
                <a:ea typeface="+mn-ea"/>
                <a:cs typeface="Times New Roman" panose="02020603050405020304" pitchFamily="18" charset="0"/>
              </a:endParaRPr>
            </a:p>
          </p:txBody>
        </p:sp>
        <p:sp>
          <p:nvSpPr>
            <p:cNvPr id="638" name="Freeform 1183"/>
            <p:cNvSpPr>
              <a:spLocks/>
            </p:cNvSpPr>
            <p:nvPr/>
          </p:nvSpPr>
          <p:spPr bwMode="auto">
            <a:xfrm>
              <a:off x="5267325" y="5149395"/>
              <a:ext cx="74613" cy="63500"/>
            </a:xfrm>
            <a:custGeom>
              <a:avLst/>
              <a:gdLst>
                <a:gd name="T0" fmla="*/ 8 w 47"/>
                <a:gd name="T1" fmla="*/ 16 h 40"/>
                <a:gd name="T2" fmla="*/ 0 w 47"/>
                <a:gd name="T3" fmla="*/ 0 h 40"/>
                <a:gd name="T4" fmla="*/ 47 w 47"/>
                <a:gd name="T5" fmla="*/ 16 h 40"/>
                <a:gd name="T6" fmla="*/ 0 w 47"/>
                <a:gd name="T7" fmla="*/ 40 h 40"/>
                <a:gd name="T8" fmla="*/ 8 w 47"/>
                <a:gd name="T9" fmla="*/ 16 h 40"/>
              </a:gdLst>
              <a:ahLst/>
              <a:cxnLst>
                <a:cxn ang="0">
                  <a:pos x="T0" y="T1"/>
                </a:cxn>
                <a:cxn ang="0">
                  <a:pos x="T2" y="T3"/>
                </a:cxn>
                <a:cxn ang="0">
                  <a:pos x="T4" y="T5"/>
                </a:cxn>
                <a:cxn ang="0">
                  <a:pos x="T6" y="T7"/>
                </a:cxn>
                <a:cxn ang="0">
                  <a:pos x="T8" y="T9"/>
                </a:cxn>
              </a:cxnLst>
              <a:rect l="0" t="0" r="r" b="b"/>
              <a:pathLst>
                <a:path w="47" h="40">
                  <a:moveTo>
                    <a:pt x="8" y="16"/>
                  </a:moveTo>
                  <a:lnTo>
                    <a:pt x="0" y="0"/>
                  </a:lnTo>
                  <a:lnTo>
                    <a:pt x="47" y="16"/>
                  </a:lnTo>
                  <a:lnTo>
                    <a:pt x="0" y="40"/>
                  </a:lnTo>
                  <a:lnTo>
                    <a:pt x="8" y="16"/>
                  </a:lnTo>
                  <a:close/>
                </a:path>
              </a:pathLst>
            </a:custGeom>
            <a:solidFill>
              <a:schemeClr val="bg1"/>
            </a:solidFill>
            <a:ln w="9525">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000FF"/>
                </a:solidFill>
                <a:effectLst/>
                <a:uLnTx/>
                <a:uFillTx/>
                <a:latin typeface="Times New Roman" panose="02020603050405020304" pitchFamily="18" charset="0"/>
                <a:ea typeface="+mn-ea"/>
                <a:cs typeface="Times New Roman" panose="02020603050405020304" pitchFamily="18" charset="0"/>
              </a:endParaRPr>
            </a:p>
          </p:txBody>
        </p:sp>
        <p:sp>
          <p:nvSpPr>
            <p:cNvPr id="639" name="Line 1184"/>
            <p:cNvSpPr>
              <a:spLocks noChangeShapeType="1"/>
            </p:cNvSpPr>
            <p:nvPr/>
          </p:nvSpPr>
          <p:spPr bwMode="auto">
            <a:xfrm>
              <a:off x="5156200" y="5287507"/>
              <a:ext cx="123825" cy="0"/>
            </a:xfrm>
            <a:prstGeom prst="line">
              <a:avLst/>
            </a:prstGeom>
            <a:noFill/>
            <a:ln w="12700">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000FF"/>
                </a:solidFill>
                <a:effectLst/>
                <a:uLnTx/>
                <a:uFillTx/>
                <a:latin typeface="Times New Roman" panose="02020603050405020304" pitchFamily="18" charset="0"/>
                <a:ea typeface="+mn-ea"/>
                <a:cs typeface="Times New Roman" panose="02020603050405020304" pitchFamily="18" charset="0"/>
              </a:endParaRPr>
            </a:p>
          </p:txBody>
        </p:sp>
        <p:sp>
          <p:nvSpPr>
            <p:cNvPr id="640" name="Freeform 1185"/>
            <p:cNvSpPr>
              <a:spLocks/>
            </p:cNvSpPr>
            <p:nvPr/>
          </p:nvSpPr>
          <p:spPr bwMode="auto">
            <a:xfrm>
              <a:off x="5092700" y="5262107"/>
              <a:ext cx="87313" cy="61913"/>
            </a:xfrm>
            <a:custGeom>
              <a:avLst/>
              <a:gdLst>
                <a:gd name="T0" fmla="*/ 40 w 55"/>
                <a:gd name="T1" fmla="*/ 16 h 39"/>
                <a:gd name="T2" fmla="*/ 55 w 55"/>
                <a:gd name="T3" fmla="*/ 39 h 39"/>
                <a:gd name="T4" fmla="*/ 0 w 55"/>
                <a:gd name="T5" fmla="*/ 16 h 39"/>
                <a:gd name="T6" fmla="*/ 55 w 55"/>
                <a:gd name="T7" fmla="*/ 0 h 39"/>
                <a:gd name="T8" fmla="*/ 40 w 55"/>
                <a:gd name="T9" fmla="*/ 16 h 39"/>
              </a:gdLst>
              <a:ahLst/>
              <a:cxnLst>
                <a:cxn ang="0">
                  <a:pos x="T0" y="T1"/>
                </a:cxn>
                <a:cxn ang="0">
                  <a:pos x="T2" y="T3"/>
                </a:cxn>
                <a:cxn ang="0">
                  <a:pos x="T4" y="T5"/>
                </a:cxn>
                <a:cxn ang="0">
                  <a:pos x="T6" y="T7"/>
                </a:cxn>
                <a:cxn ang="0">
                  <a:pos x="T8" y="T9"/>
                </a:cxn>
              </a:cxnLst>
              <a:rect l="0" t="0" r="r" b="b"/>
              <a:pathLst>
                <a:path w="55" h="39">
                  <a:moveTo>
                    <a:pt x="40" y="16"/>
                  </a:moveTo>
                  <a:lnTo>
                    <a:pt x="55" y="39"/>
                  </a:lnTo>
                  <a:lnTo>
                    <a:pt x="0" y="16"/>
                  </a:lnTo>
                  <a:lnTo>
                    <a:pt x="55" y="0"/>
                  </a:lnTo>
                  <a:lnTo>
                    <a:pt x="40" y="16"/>
                  </a:lnTo>
                  <a:close/>
                </a:path>
              </a:pathLst>
            </a:custGeom>
            <a:solidFill>
              <a:schemeClr val="bg1"/>
            </a:solidFill>
            <a:ln w="9525">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000FF"/>
                </a:solidFill>
                <a:effectLst/>
                <a:uLnTx/>
                <a:uFillTx/>
                <a:latin typeface="Times New Roman" panose="02020603050405020304" pitchFamily="18" charset="0"/>
                <a:ea typeface="+mn-ea"/>
                <a:cs typeface="Times New Roman" panose="02020603050405020304" pitchFamily="18" charset="0"/>
              </a:endParaRPr>
            </a:p>
          </p:txBody>
        </p:sp>
        <p:sp>
          <p:nvSpPr>
            <p:cNvPr id="641" name="Freeform 1186"/>
            <p:cNvSpPr>
              <a:spLocks/>
            </p:cNvSpPr>
            <p:nvPr/>
          </p:nvSpPr>
          <p:spPr bwMode="auto">
            <a:xfrm>
              <a:off x="5267325" y="5262107"/>
              <a:ext cx="74613" cy="61913"/>
            </a:xfrm>
            <a:custGeom>
              <a:avLst/>
              <a:gdLst>
                <a:gd name="T0" fmla="*/ 8 w 47"/>
                <a:gd name="T1" fmla="*/ 16 h 39"/>
                <a:gd name="T2" fmla="*/ 0 w 47"/>
                <a:gd name="T3" fmla="*/ 0 h 39"/>
                <a:gd name="T4" fmla="*/ 47 w 47"/>
                <a:gd name="T5" fmla="*/ 16 h 39"/>
                <a:gd name="T6" fmla="*/ 0 w 47"/>
                <a:gd name="T7" fmla="*/ 39 h 39"/>
                <a:gd name="T8" fmla="*/ 8 w 47"/>
                <a:gd name="T9" fmla="*/ 16 h 39"/>
              </a:gdLst>
              <a:ahLst/>
              <a:cxnLst>
                <a:cxn ang="0">
                  <a:pos x="T0" y="T1"/>
                </a:cxn>
                <a:cxn ang="0">
                  <a:pos x="T2" y="T3"/>
                </a:cxn>
                <a:cxn ang="0">
                  <a:pos x="T4" y="T5"/>
                </a:cxn>
                <a:cxn ang="0">
                  <a:pos x="T6" y="T7"/>
                </a:cxn>
                <a:cxn ang="0">
                  <a:pos x="T8" y="T9"/>
                </a:cxn>
              </a:cxnLst>
              <a:rect l="0" t="0" r="r" b="b"/>
              <a:pathLst>
                <a:path w="47" h="39">
                  <a:moveTo>
                    <a:pt x="8" y="16"/>
                  </a:moveTo>
                  <a:lnTo>
                    <a:pt x="0" y="0"/>
                  </a:lnTo>
                  <a:lnTo>
                    <a:pt x="47" y="16"/>
                  </a:lnTo>
                  <a:lnTo>
                    <a:pt x="0" y="39"/>
                  </a:lnTo>
                  <a:lnTo>
                    <a:pt x="8" y="16"/>
                  </a:lnTo>
                  <a:close/>
                </a:path>
              </a:pathLst>
            </a:custGeom>
            <a:solidFill>
              <a:schemeClr val="bg1"/>
            </a:solidFill>
            <a:ln w="9525">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000FF"/>
                </a:solidFill>
                <a:effectLst/>
                <a:uLnTx/>
                <a:uFillTx/>
                <a:latin typeface="Times New Roman" panose="02020603050405020304" pitchFamily="18" charset="0"/>
                <a:ea typeface="+mn-ea"/>
                <a:cs typeface="Times New Roman" panose="02020603050405020304" pitchFamily="18" charset="0"/>
              </a:endParaRPr>
            </a:p>
          </p:txBody>
        </p:sp>
        <p:sp>
          <p:nvSpPr>
            <p:cNvPr id="642" name="Line 1187"/>
            <p:cNvSpPr>
              <a:spLocks noChangeShapeType="1"/>
            </p:cNvSpPr>
            <p:nvPr/>
          </p:nvSpPr>
          <p:spPr bwMode="auto">
            <a:xfrm>
              <a:off x="5081587" y="5398632"/>
              <a:ext cx="198438" cy="0"/>
            </a:xfrm>
            <a:prstGeom prst="line">
              <a:avLst/>
            </a:prstGeom>
            <a:noFill/>
            <a:ln w="12700">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000FF"/>
                </a:solidFill>
                <a:effectLst/>
                <a:uLnTx/>
                <a:uFillTx/>
                <a:latin typeface="Times New Roman" panose="02020603050405020304" pitchFamily="18" charset="0"/>
                <a:ea typeface="+mn-ea"/>
                <a:cs typeface="Times New Roman" panose="02020603050405020304" pitchFamily="18" charset="0"/>
              </a:endParaRPr>
            </a:p>
          </p:txBody>
        </p:sp>
        <p:sp>
          <p:nvSpPr>
            <p:cNvPr id="643" name="Freeform 1188"/>
            <p:cNvSpPr>
              <a:spLocks/>
            </p:cNvSpPr>
            <p:nvPr/>
          </p:nvSpPr>
          <p:spPr bwMode="auto">
            <a:xfrm>
              <a:off x="5267325" y="5373232"/>
              <a:ext cx="74613" cy="63500"/>
            </a:xfrm>
            <a:custGeom>
              <a:avLst/>
              <a:gdLst>
                <a:gd name="T0" fmla="*/ 8 w 47"/>
                <a:gd name="T1" fmla="*/ 16 h 40"/>
                <a:gd name="T2" fmla="*/ 0 w 47"/>
                <a:gd name="T3" fmla="*/ 0 h 40"/>
                <a:gd name="T4" fmla="*/ 47 w 47"/>
                <a:gd name="T5" fmla="*/ 16 h 40"/>
                <a:gd name="T6" fmla="*/ 0 w 47"/>
                <a:gd name="T7" fmla="*/ 40 h 40"/>
                <a:gd name="T8" fmla="*/ 8 w 47"/>
                <a:gd name="T9" fmla="*/ 16 h 40"/>
              </a:gdLst>
              <a:ahLst/>
              <a:cxnLst>
                <a:cxn ang="0">
                  <a:pos x="T0" y="T1"/>
                </a:cxn>
                <a:cxn ang="0">
                  <a:pos x="T2" y="T3"/>
                </a:cxn>
                <a:cxn ang="0">
                  <a:pos x="T4" y="T5"/>
                </a:cxn>
                <a:cxn ang="0">
                  <a:pos x="T6" y="T7"/>
                </a:cxn>
                <a:cxn ang="0">
                  <a:pos x="T8" y="T9"/>
                </a:cxn>
              </a:cxnLst>
              <a:rect l="0" t="0" r="r" b="b"/>
              <a:pathLst>
                <a:path w="47" h="40">
                  <a:moveTo>
                    <a:pt x="8" y="16"/>
                  </a:moveTo>
                  <a:lnTo>
                    <a:pt x="0" y="0"/>
                  </a:lnTo>
                  <a:lnTo>
                    <a:pt x="47" y="16"/>
                  </a:lnTo>
                  <a:lnTo>
                    <a:pt x="0" y="40"/>
                  </a:lnTo>
                  <a:lnTo>
                    <a:pt x="8" y="16"/>
                  </a:lnTo>
                  <a:close/>
                </a:path>
              </a:pathLst>
            </a:custGeom>
            <a:solidFill>
              <a:schemeClr val="bg1"/>
            </a:solidFill>
            <a:ln w="9525">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000FF"/>
                </a:solidFill>
                <a:effectLst/>
                <a:uLnTx/>
                <a:uFillTx/>
                <a:latin typeface="Times New Roman" panose="02020603050405020304" pitchFamily="18" charset="0"/>
                <a:ea typeface="+mn-ea"/>
                <a:cs typeface="Times New Roman" panose="02020603050405020304" pitchFamily="18" charset="0"/>
              </a:endParaRPr>
            </a:p>
          </p:txBody>
        </p:sp>
        <p:sp>
          <p:nvSpPr>
            <p:cNvPr id="644" name="Line 1189"/>
            <p:cNvSpPr>
              <a:spLocks noChangeShapeType="1"/>
            </p:cNvSpPr>
            <p:nvPr/>
          </p:nvSpPr>
          <p:spPr bwMode="auto">
            <a:xfrm>
              <a:off x="5081587" y="5511345"/>
              <a:ext cx="198438" cy="0"/>
            </a:xfrm>
            <a:prstGeom prst="line">
              <a:avLst/>
            </a:prstGeom>
            <a:noFill/>
            <a:ln w="12700">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000FF"/>
                </a:solidFill>
                <a:effectLst/>
                <a:uLnTx/>
                <a:uFillTx/>
                <a:latin typeface="Times New Roman" panose="02020603050405020304" pitchFamily="18" charset="0"/>
                <a:ea typeface="+mn-ea"/>
                <a:cs typeface="Times New Roman" panose="02020603050405020304" pitchFamily="18" charset="0"/>
              </a:endParaRPr>
            </a:p>
          </p:txBody>
        </p:sp>
        <p:sp>
          <p:nvSpPr>
            <p:cNvPr id="645" name="Freeform 1190"/>
            <p:cNvSpPr>
              <a:spLocks/>
            </p:cNvSpPr>
            <p:nvPr/>
          </p:nvSpPr>
          <p:spPr bwMode="auto">
            <a:xfrm>
              <a:off x="5267325" y="5473245"/>
              <a:ext cx="74613" cy="61913"/>
            </a:xfrm>
            <a:custGeom>
              <a:avLst/>
              <a:gdLst>
                <a:gd name="T0" fmla="*/ 8 w 47"/>
                <a:gd name="T1" fmla="*/ 24 h 39"/>
                <a:gd name="T2" fmla="*/ 0 w 47"/>
                <a:gd name="T3" fmla="*/ 0 h 39"/>
                <a:gd name="T4" fmla="*/ 47 w 47"/>
                <a:gd name="T5" fmla="*/ 24 h 39"/>
                <a:gd name="T6" fmla="*/ 0 w 47"/>
                <a:gd name="T7" fmla="*/ 39 h 39"/>
                <a:gd name="T8" fmla="*/ 8 w 47"/>
                <a:gd name="T9" fmla="*/ 24 h 39"/>
              </a:gdLst>
              <a:ahLst/>
              <a:cxnLst>
                <a:cxn ang="0">
                  <a:pos x="T0" y="T1"/>
                </a:cxn>
                <a:cxn ang="0">
                  <a:pos x="T2" y="T3"/>
                </a:cxn>
                <a:cxn ang="0">
                  <a:pos x="T4" y="T5"/>
                </a:cxn>
                <a:cxn ang="0">
                  <a:pos x="T6" y="T7"/>
                </a:cxn>
                <a:cxn ang="0">
                  <a:pos x="T8" y="T9"/>
                </a:cxn>
              </a:cxnLst>
              <a:rect l="0" t="0" r="r" b="b"/>
              <a:pathLst>
                <a:path w="47" h="39">
                  <a:moveTo>
                    <a:pt x="8" y="24"/>
                  </a:moveTo>
                  <a:lnTo>
                    <a:pt x="0" y="0"/>
                  </a:lnTo>
                  <a:lnTo>
                    <a:pt x="47" y="24"/>
                  </a:lnTo>
                  <a:lnTo>
                    <a:pt x="0" y="39"/>
                  </a:lnTo>
                  <a:lnTo>
                    <a:pt x="8" y="24"/>
                  </a:lnTo>
                  <a:close/>
                </a:path>
              </a:pathLst>
            </a:custGeom>
            <a:solidFill>
              <a:schemeClr val="bg1"/>
            </a:solidFill>
            <a:ln w="9525">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000FF"/>
                </a:solidFill>
                <a:effectLst/>
                <a:uLnTx/>
                <a:uFillTx/>
                <a:latin typeface="Times New Roman" panose="02020603050405020304" pitchFamily="18" charset="0"/>
                <a:ea typeface="+mn-ea"/>
                <a:cs typeface="Times New Roman" panose="02020603050405020304" pitchFamily="18" charset="0"/>
              </a:endParaRPr>
            </a:p>
          </p:txBody>
        </p:sp>
        <p:sp>
          <p:nvSpPr>
            <p:cNvPr id="646" name="Line 1191"/>
            <p:cNvSpPr>
              <a:spLocks noChangeShapeType="1"/>
            </p:cNvSpPr>
            <p:nvPr/>
          </p:nvSpPr>
          <p:spPr bwMode="auto">
            <a:xfrm>
              <a:off x="5081587" y="5946320"/>
              <a:ext cx="198438" cy="0"/>
            </a:xfrm>
            <a:prstGeom prst="line">
              <a:avLst/>
            </a:prstGeom>
            <a:noFill/>
            <a:ln w="12700">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000FF"/>
                </a:solidFill>
                <a:effectLst/>
                <a:uLnTx/>
                <a:uFillTx/>
                <a:latin typeface="Times New Roman" panose="02020603050405020304" pitchFamily="18" charset="0"/>
                <a:ea typeface="+mn-ea"/>
                <a:cs typeface="Times New Roman" panose="02020603050405020304" pitchFamily="18" charset="0"/>
              </a:endParaRPr>
            </a:p>
          </p:txBody>
        </p:sp>
        <p:sp>
          <p:nvSpPr>
            <p:cNvPr id="647" name="Freeform 1192"/>
            <p:cNvSpPr>
              <a:spLocks/>
            </p:cNvSpPr>
            <p:nvPr/>
          </p:nvSpPr>
          <p:spPr bwMode="auto">
            <a:xfrm>
              <a:off x="5267325" y="5920920"/>
              <a:ext cx="74613" cy="63500"/>
            </a:xfrm>
            <a:custGeom>
              <a:avLst/>
              <a:gdLst>
                <a:gd name="T0" fmla="*/ 8 w 47"/>
                <a:gd name="T1" fmla="*/ 16 h 40"/>
                <a:gd name="T2" fmla="*/ 0 w 47"/>
                <a:gd name="T3" fmla="*/ 0 h 40"/>
                <a:gd name="T4" fmla="*/ 47 w 47"/>
                <a:gd name="T5" fmla="*/ 16 h 40"/>
                <a:gd name="T6" fmla="*/ 0 w 47"/>
                <a:gd name="T7" fmla="*/ 40 h 40"/>
                <a:gd name="T8" fmla="*/ 8 w 47"/>
                <a:gd name="T9" fmla="*/ 16 h 40"/>
              </a:gdLst>
              <a:ahLst/>
              <a:cxnLst>
                <a:cxn ang="0">
                  <a:pos x="T0" y="T1"/>
                </a:cxn>
                <a:cxn ang="0">
                  <a:pos x="T2" y="T3"/>
                </a:cxn>
                <a:cxn ang="0">
                  <a:pos x="T4" y="T5"/>
                </a:cxn>
                <a:cxn ang="0">
                  <a:pos x="T6" y="T7"/>
                </a:cxn>
                <a:cxn ang="0">
                  <a:pos x="T8" y="T9"/>
                </a:cxn>
              </a:cxnLst>
              <a:rect l="0" t="0" r="r" b="b"/>
              <a:pathLst>
                <a:path w="47" h="40">
                  <a:moveTo>
                    <a:pt x="8" y="16"/>
                  </a:moveTo>
                  <a:lnTo>
                    <a:pt x="0" y="0"/>
                  </a:lnTo>
                  <a:lnTo>
                    <a:pt x="47" y="16"/>
                  </a:lnTo>
                  <a:lnTo>
                    <a:pt x="0" y="40"/>
                  </a:lnTo>
                  <a:lnTo>
                    <a:pt x="8" y="16"/>
                  </a:lnTo>
                  <a:close/>
                </a:path>
              </a:pathLst>
            </a:custGeom>
            <a:solidFill>
              <a:schemeClr val="bg1"/>
            </a:solidFill>
            <a:ln w="9525">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000FF"/>
                </a:solidFill>
                <a:effectLst/>
                <a:uLnTx/>
                <a:uFillTx/>
                <a:latin typeface="Times New Roman" panose="02020603050405020304" pitchFamily="18" charset="0"/>
                <a:ea typeface="+mn-ea"/>
                <a:cs typeface="Times New Roman" panose="02020603050405020304" pitchFamily="18" charset="0"/>
              </a:endParaRPr>
            </a:p>
          </p:txBody>
        </p:sp>
        <p:sp>
          <p:nvSpPr>
            <p:cNvPr id="648" name="Line 1193"/>
            <p:cNvSpPr>
              <a:spLocks noChangeShapeType="1"/>
            </p:cNvSpPr>
            <p:nvPr/>
          </p:nvSpPr>
          <p:spPr bwMode="auto">
            <a:xfrm>
              <a:off x="5081587" y="5846307"/>
              <a:ext cx="198438" cy="0"/>
            </a:xfrm>
            <a:prstGeom prst="line">
              <a:avLst/>
            </a:prstGeom>
            <a:noFill/>
            <a:ln w="12700">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000FF"/>
                </a:solidFill>
                <a:effectLst/>
                <a:uLnTx/>
                <a:uFillTx/>
                <a:latin typeface="Times New Roman" panose="02020603050405020304" pitchFamily="18" charset="0"/>
                <a:ea typeface="+mn-ea"/>
                <a:cs typeface="Times New Roman" panose="02020603050405020304" pitchFamily="18" charset="0"/>
              </a:endParaRPr>
            </a:p>
          </p:txBody>
        </p:sp>
        <p:sp>
          <p:nvSpPr>
            <p:cNvPr id="649" name="Freeform 1194"/>
            <p:cNvSpPr>
              <a:spLocks/>
            </p:cNvSpPr>
            <p:nvPr/>
          </p:nvSpPr>
          <p:spPr bwMode="auto">
            <a:xfrm>
              <a:off x="5267325" y="5809795"/>
              <a:ext cx="74613" cy="61913"/>
            </a:xfrm>
            <a:custGeom>
              <a:avLst/>
              <a:gdLst>
                <a:gd name="T0" fmla="*/ 8 w 47"/>
                <a:gd name="T1" fmla="*/ 23 h 39"/>
                <a:gd name="T2" fmla="*/ 0 w 47"/>
                <a:gd name="T3" fmla="*/ 0 h 39"/>
                <a:gd name="T4" fmla="*/ 47 w 47"/>
                <a:gd name="T5" fmla="*/ 23 h 39"/>
                <a:gd name="T6" fmla="*/ 0 w 47"/>
                <a:gd name="T7" fmla="*/ 39 h 39"/>
                <a:gd name="T8" fmla="*/ 8 w 47"/>
                <a:gd name="T9" fmla="*/ 23 h 39"/>
              </a:gdLst>
              <a:ahLst/>
              <a:cxnLst>
                <a:cxn ang="0">
                  <a:pos x="T0" y="T1"/>
                </a:cxn>
                <a:cxn ang="0">
                  <a:pos x="T2" y="T3"/>
                </a:cxn>
                <a:cxn ang="0">
                  <a:pos x="T4" y="T5"/>
                </a:cxn>
                <a:cxn ang="0">
                  <a:pos x="T6" y="T7"/>
                </a:cxn>
                <a:cxn ang="0">
                  <a:pos x="T8" y="T9"/>
                </a:cxn>
              </a:cxnLst>
              <a:rect l="0" t="0" r="r" b="b"/>
              <a:pathLst>
                <a:path w="47" h="39">
                  <a:moveTo>
                    <a:pt x="8" y="23"/>
                  </a:moveTo>
                  <a:lnTo>
                    <a:pt x="0" y="0"/>
                  </a:lnTo>
                  <a:lnTo>
                    <a:pt x="47" y="23"/>
                  </a:lnTo>
                  <a:lnTo>
                    <a:pt x="0" y="39"/>
                  </a:lnTo>
                  <a:lnTo>
                    <a:pt x="8" y="23"/>
                  </a:lnTo>
                  <a:close/>
                </a:path>
              </a:pathLst>
            </a:custGeom>
            <a:solidFill>
              <a:schemeClr val="bg1"/>
            </a:solidFill>
            <a:ln w="9525">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000FF"/>
                </a:solidFill>
                <a:effectLst/>
                <a:uLnTx/>
                <a:uFillTx/>
                <a:latin typeface="Times New Roman" panose="02020603050405020304" pitchFamily="18" charset="0"/>
                <a:ea typeface="+mn-ea"/>
                <a:cs typeface="Times New Roman" panose="02020603050405020304" pitchFamily="18" charset="0"/>
              </a:endParaRPr>
            </a:p>
          </p:txBody>
        </p:sp>
        <p:sp>
          <p:nvSpPr>
            <p:cNvPr id="650" name="Freeform 1195"/>
            <p:cNvSpPr>
              <a:spLocks/>
            </p:cNvSpPr>
            <p:nvPr/>
          </p:nvSpPr>
          <p:spPr bwMode="auto">
            <a:xfrm>
              <a:off x="4906962" y="1502907"/>
              <a:ext cx="1133475" cy="1095375"/>
            </a:xfrm>
            <a:custGeom>
              <a:avLst/>
              <a:gdLst>
                <a:gd name="T0" fmla="*/ 0 w 714"/>
                <a:gd name="T1" fmla="*/ 690 h 690"/>
                <a:gd name="T2" fmla="*/ 110 w 714"/>
                <a:gd name="T3" fmla="*/ 690 h 690"/>
                <a:gd name="T4" fmla="*/ 110 w 714"/>
                <a:gd name="T5" fmla="*/ 110 h 690"/>
                <a:gd name="T6" fmla="*/ 714 w 714"/>
                <a:gd name="T7" fmla="*/ 110 h 690"/>
                <a:gd name="T8" fmla="*/ 714 w 714"/>
                <a:gd name="T9" fmla="*/ 0 h 690"/>
                <a:gd name="T10" fmla="*/ 0 w 714"/>
                <a:gd name="T11" fmla="*/ 0 h 690"/>
                <a:gd name="T12" fmla="*/ 0 w 714"/>
                <a:gd name="T13" fmla="*/ 690 h 690"/>
              </a:gdLst>
              <a:ahLst/>
              <a:cxnLst>
                <a:cxn ang="0">
                  <a:pos x="T0" y="T1"/>
                </a:cxn>
                <a:cxn ang="0">
                  <a:pos x="T2" y="T3"/>
                </a:cxn>
                <a:cxn ang="0">
                  <a:pos x="T4" y="T5"/>
                </a:cxn>
                <a:cxn ang="0">
                  <a:pos x="T6" y="T7"/>
                </a:cxn>
                <a:cxn ang="0">
                  <a:pos x="T8" y="T9"/>
                </a:cxn>
                <a:cxn ang="0">
                  <a:pos x="T10" y="T11"/>
                </a:cxn>
                <a:cxn ang="0">
                  <a:pos x="T12" y="T13"/>
                </a:cxn>
              </a:cxnLst>
              <a:rect l="0" t="0" r="r" b="b"/>
              <a:pathLst>
                <a:path w="714" h="690">
                  <a:moveTo>
                    <a:pt x="0" y="690"/>
                  </a:moveTo>
                  <a:lnTo>
                    <a:pt x="110" y="690"/>
                  </a:lnTo>
                  <a:lnTo>
                    <a:pt x="110" y="110"/>
                  </a:lnTo>
                  <a:lnTo>
                    <a:pt x="714" y="110"/>
                  </a:lnTo>
                  <a:lnTo>
                    <a:pt x="714" y="0"/>
                  </a:lnTo>
                  <a:lnTo>
                    <a:pt x="0" y="0"/>
                  </a:lnTo>
                  <a:lnTo>
                    <a:pt x="0" y="690"/>
                  </a:lnTo>
                  <a:close/>
                </a:path>
              </a:pathLst>
            </a:custGeom>
            <a:solidFill>
              <a:srgbClr val="66FF99"/>
            </a:solidFill>
            <a:ln>
              <a:noFill/>
            </a:ln>
            <a:scene3d>
              <a:camera prst="orthographicFront"/>
              <a:lightRig rig="threePt" dir="t"/>
            </a:scene3d>
            <a:sp3d>
              <a:bevelT prst="angle"/>
            </a:sp3d>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651" name="Freeform 1196"/>
            <p:cNvSpPr>
              <a:spLocks/>
            </p:cNvSpPr>
            <p:nvPr/>
          </p:nvSpPr>
          <p:spPr bwMode="auto">
            <a:xfrm>
              <a:off x="4906962" y="1502907"/>
              <a:ext cx="1133475" cy="1095375"/>
            </a:xfrm>
            <a:custGeom>
              <a:avLst/>
              <a:gdLst>
                <a:gd name="T0" fmla="*/ 0 w 714"/>
                <a:gd name="T1" fmla="*/ 690 h 690"/>
                <a:gd name="T2" fmla="*/ 110 w 714"/>
                <a:gd name="T3" fmla="*/ 690 h 690"/>
                <a:gd name="T4" fmla="*/ 110 w 714"/>
                <a:gd name="T5" fmla="*/ 110 h 690"/>
                <a:gd name="T6" fmla="*/ 714 w 714"/>
                <a:gd name="T7" fmla="*/ 110 h 690"/>
                <a:gd name="T8" fmla="*/ 714 w 714"/>
                <a:gd name="T9" fmla="*/ 0 h 690"/>
                <a:gd name="T10" fmla="*/ 0 w 714"/>
                <a:gd name="T11" fmla="*/ 0 h 690"/>
                <a:gd name="T12" fmla="*/ 0 w 714"/>
                <a:gd name="T13" fmla="*/ 690 h 690"/>
              </a:gdLst>
              <a:ahLst/>
              <a:cxnLst>
                <a:cxn ang="0">
                  <a:pos x="T0" y="T1"/>
                </a:cxn>
                <a:cxn ang="0">
                  <a:pos x="T2" y="T3"/>
                </a:cxn>
                <a:cxn ang="0">
                  <a:pos x="T4" y="T5"/>
                </a:cxn>
                <a:cxn ang="0">
                  <a:pos x="T6" y="T7"/>
                </a:cxn>
                <a:cxn ang="0">
                  <a:pos x="T8" y="T9"/>
                </a:cxn>
                <a:cxn ang="0">
                  <a:pos x="T10" y="T11"/>
                </a:cxn>
                <a:cxn ang="0">
                  <a:pos x="T12" y="T13"/>
                </a:cxn>
              </a:cxnLst>
              <a:rect l="0" t="0" r="r" b="b"/>
              <a:pathLst>
                <a:path w="714" h="690">
                  <a:moveTo>
                    <a:pt x="0" y="690"/>
                  </a:moveTo>
                  <a:lnTo>
                    <a:pt x="110" y="690"/>
                  </a:lnTo>
                  <a:lnTo>
                    <a:pt x="110" y="110"/>
                  </a:lnTo>
                  <a:lnTo>
                    <a:pt x="714" y="110"/>
                  </a:lnTo>
                  <a:lnTo>
                    <a:pt x="714" y="0"/>
                  </a:lnTo>
                  <a:lnTo>
                    <a:pt x="0" y="0"/>
                  </a:lnTo>
                  <a:lnTo>
                    <a:pt x="0" y="690"/>
                  </a:lnTo>
                </a:path>
              </a:pathLst>
            </a:custGeom>
            <a:noFill/>
            <a:ln w="127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652" name="Rectangle 1197"/>
            <p:cNvSpPr>
              <a:spLocks noChangeArrowheads="1"/>
            </p:cNvSpPr>
            <p:nvPr/>
          </p:nvSpPr>
          <p:spPr bwMode="auto">
            <a:xfrm>
              <a:off x="5081587" y="1515607"/>
              <a:ext cx="99386" cy="153888"/>
            </a:xfrm>
            <a:prstGeom prst="rect">
              <a:avLst/>
            </a:prstGeom>
            <a:noFill/>
            <a:ln>
              <a:noFill/>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G</a:t>
              </a:r>
              <a:endParaRPr kumimoji="0" lang="en-US" alt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653" name="Rectangle 1198"/>
            <p:cNvSpPr>
              <a:spLocks noChangeArrowheads="1"/>
            </p:cNvSpPr>
            <p:nvPr/>
          </p:nvSpPr>
          <p:spPr bwMode="auto">
            <a:xfrm>
              <a:off x="5168900" y="1515607"/>
              <a:ext cx="78548" cy="153888"/>
            </a:xfrm>
            <a:prstGeom prst="rect">
              <a:avLst/>
            </a:prstGeom>
            <a:noFill/>
            <a:ln>
              <a:noFill/>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P</a:t>
              </a:r>
              <a:endParaRPr kumimoji="0" lang="en-US" alt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654" name="Rectangle 1199"/>
            <p:cNvSpPr>
              <a:spLocks noChangeArrowheads="1"/>
            </p:cNvSpPr>
            <p:nvPr/>
          </p:nvSpPr>
          <p:spPr bwMode="auto">
            <a:xfrm>
              <a:off x="5243512" y="1515607"/>
              <a:ext cx="49694" cy="153888"/>
            </a:xfrm>
            <a:prstGeom prst="rect">
              <a:avLst/>
            </a:prstGeom>
            <a:noFill/>
            <a:ln>
              <a:noFill/>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I</a:t>
              </a:r>
              <a:endParaRPr kumimoji="0" lang="en-US" alt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655" name="Rectangle 1200"/>
            <p:cNvSpPr>
              <a:spLocks noChangeArrowheads="1"/>
            </p:cNvSpPr>
            <p:nvPr/>
          </p:nvSpPr>
          <p:spPr bwMode="auto">
            <a:xfrm>
              <a:off x="5280025" y="1515607"/>
              <a:ext cx="99386" cy="153888"/>
            </a:xfrm>
            <a:prstGeom prst="rect">
              <a:avLst/>
            </a:prstGeom>
            <a:noFill/>
            <a:ln>
              <a:noFill/>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O</a:t>
              </a:r>
              <a:endParaRPr kumimoji="0" lang="en-US" alt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656" name="Rectangle 1201"/>
            <p:cNvSpPr>
              <a:spLocks noChangeArrowheads="1"/>
            </p:cNvSpPr>
            <p:nvPr/>
          </p:nvSpPr>
          <p:spPr bwMode="auto">
            <a:xfrm>
              <a:off x="5380037" y="1515607"/>
              <a:ext cx="32060" cy="153888"/>
            </a:xfrm>
            <a:prstGeom prst="rect">
              <a:avLst/>
            </a:prstGeom>
            <a:noFill/>
            <a:ln>
              <a:noFill/>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 </a:t>
              </a:r>
              <a:endParaRPr kumimoji="0" lang="en-US" alt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657" name="Rectangle 1202"/>
            <p:cNvSpPr>
              <a:spLocks noChangeArrowheads="1"/>
            </p:cNvSpPr>
            <p:nvPr/>
          </p:nvSpPr>
          <p:spPr bwMode="auto">
            <a:xfrm>
              <a:off x="5405437" y="1515607"/>
              <a:ext cx="78548" cy="153888"/>
            </a:xfrm>
            <a:prstGeom prst="rect">
              <a:avLst/>
            </a:prstGeom>
            <a:noFill/>
            <a:ln>
              <a:noFill/>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P</a:t>
              </a:r>
              <a:endParaRPr kumimoji="0" lang="en-US" alt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658" name="Rectangle 1203"/>
            <p:cNvSpPr>
              <a:spLocks noChangeArrowheads="1"/>
            </p:cNvSpPr>
            <p:nvPr/>
          </p:nvSpPr>
          <p:spPr bwMode="auto">
            <a:xfrm>
              <a:off x="5480050" y="1515607"/>
              <a:ext cx="6412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o</a:t>
              </a:r>
              <a:endParaRPr kumimoji="0" lang="en-US" alt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659" name="Rectangle 1204"/>
            <p:cNvSpPr>
              <a:spLocks noChangeArrowheads="1"/>
            </p:cNvSpPr>
            <p:nvPr/>
          </p:nvSpPr>
          <p:spPr bwMode="auto">
            <a:xfrm>
              <a:off x="5541962" y="1515607"/>
              <a:ext cx="57708"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r</a:t>
              </a:r>
              <a:endParaRPr kumimoji="0" lang="en-US" alt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660" name="Rectangle 1205"/>
            <p:cNvSpPr>
              <a:spLocks noChangeArrowheads="1"/>
            </p:cNvSpPr>
            <p:nvPr/>
          </p:nvSpPr>
          <p:spPr bwMode="auto">
            <a:xfrm>
              <a:off x="5580062" y="1515607"/>
              <a:ext cx="43282"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t</a:t>
              </a:r>
              <a:endParaRPr kumimoji="0" lang="en-US" alt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661" name="Rectangle 1206"/>
            <p:cNvSpPr>
              <a:spLocks noChangeArrowheads="1"/>
            </p:cNvSpPr>
            <p:nvPr/>
          </p:nvSpPr>
          <p:spPr bwMode="auto">
            <a:xfrm>
              <a:off x="5616575" y="1515607"/>
              <a:ext cx="3206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 </a:t>
              </a:r>
              <a:endParaRPr kumimoji="0" lang="en-US" alt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662" name="Rectangle 1207"/>
            <p:cNvSpPr>
              <a:spLocks noChangeArrowheads="1"/>
            </p:cNvSpPr>
            <p:nvPr/>
          </p:nvSpPr>
          <p:spPr bwMode="auto">
            <a:xfrm>
              <a:off x="5641975" y="1515607"/>
              <a:ext cx="6412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2</a:t>
              </a:r>
              <a:endParaRPr kumimoji="0" lang="en-US" alt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663" name="Line 1208"/>
            <p:cNvSpPr>
              <a:spLocks noChangeShapeType="1"/>
            </p:cNvSpPr>
            <p:nvPr/>
          </p:nvSpPr>
          <p:spPr bwMode="auto">
            <a:xfrm>
              <a:off x="5156200" y="2236332"/>
              <a:ext cx="123825" cy="0"/>
            </a:xfrm>
            <a:prstGeom prst="line">
              <a:avLst/>
            </a:prstGeom>
            <a:noFill/>
            <a:ln w="12700">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664" name="Freeform 1209"/>
            <p:cNvSpPr>
              <a:spLocks/>
            </p:cNvSpPr>
            <p:nvPr/>
          </p:nvSpPr>
          <p:spPr bwMode="auto">
            <a:xfrm>
              <a:off x="5092700" y="2212520"/>
              <a:ext cx="87313" cy="61913"/>
            </a:xfrm>
            <a:custGeom>
              <a:avLst/>
              <a:gdLst>
                <a:gd name="T0" fmla="*/ 40 w 55"/>
                <a:gd name="T1" fmla="*/ 15 h 39"/>
                <a:gd name="T2" fmla="*/ 55 w 55"/>
                <a:gd name="T3" fmla="*/ 39 h 39"/>
                <a:gd name="T4" fmla="*/ 0 w 55"/>
                <a:gd name="T5" fmla="*/ 15 h 39"/>
                <a:gd name="T6" fmla="*/ 55 w 55"/>
                <a:gd name="T7" fmla="*/ 0 h 39"/>
                <a:gd name="T8" fmla="*/ 40 w 55"/>
                <a:gd name="T9" fmla="*/ 15 h 39"/>
              </a:gdLst>
              <a:ahLst/>
              <a:cxnLst>
                <a:cxn ang="0">
                  <a:pos x="T0" y="T1"/>
                </a:cxn>
                <a:cxn ang="0">
                  <a:pos x="T2" y="T3"/>
                </a:cxn>
                <a:cxn ang="0">
                  <a:pos x="T4" y="T5"/>
                </a:cxn>
                <a:cxn ang="0">
                  <a:pos x="T6" y="T7"/>
                </a:cxn>
                <a:cxn ang="0">
                  <a:pos x="T8" y="T9"/>
                </a:cxn>
              </a:cxnLst>
              <a:rect l="0" t="0" r="r" b="b"/>
              <a:pathLst>
                <a:path w="55" h="39">
                  <a:moveTo>
                    <a:pt x="40" y="15"/>
                  </a:moveTo>
                  <a:lnTo>
                    <a:pt x="55" y="39"/>
                  </a:lnTo>
                  <a:lnTo>
                    <a:pt x="0" y="15"/>
                  </a:lnTo>
                  <a:lnTo>
                    <a:pt x="55" y="0"/>
                  </a:lnTo>
                  <a:lnTo>
                    <a:pt x="40" y="15"/>
                  </a:lnTo>
                  <a:close/>
                </a:path>
              </a:pathLst>
            </a:custGeom>
            <a:solidFill>
              <a:schemeClr val="bg1"/>
            </a:solidFill>
            <a:ln>
              <a:solidFill>
                <a:schemeClr val="bg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265" name="Freeform 1211"/>
            <p:cNvSpPr>
              <a:spLocks/>
            </p:cNvSpPr>
            <p:nvPr/>
          </p:nvSpPr>
          <p:spPr bwMode="auto">
            <a:xfrm>
              <a:off x="5267325" y="2212520"/>
              <a:ext cx="74613" cy="61913"/>
            </a:xfrm>
            <a:custGeom>
              <a:avLst/>
              <a:gdLst>
                <a:gd name="T0" fmla="*/ 8 w 47"/>
                <a:gd name="T1" fmla="*/ 15 h 39"/>
                <a:gd name="T2" fmla="*/ 0 w 47"/>
                <a:gd name="T3" fmla="*/ 0 h 39"/>
                <a:gd name="T4" fmla="*/ 47 w 47"/>
                <a:gd name="T5" fmla="*/ 15 h 39"/>
                <a:gd name="T6" fmla="*/ 0 w 47"/>
                <a:gd name="T7" fmla="*/ 39 h 39"/>
                <a:gd name="T8" fmla="*/ 8 w 47"/>
                <a:gd name="T9" fmla="*/ 15 h 39"/>
              </a:gdLst>
              <a:ahLst/>
              <a:cxnLst>
                <a:cxn ang="0">
                  <a:pos x="T0" y="T1"/>
                </a:cxn>
                <a:cxn ang="0">
                  <a:pos x="T2" y="T3"/>
                </a:cxn>
                <a:cxn ang="0">
                  <a:pos x="T4" y="T5"/>
                </a:cxn>
                <a:cxn ang="0">
                  <a:pos x="T6" y="T7"/>
                </a:cxn>
                <a:cxn ang="0">
                  <a:pos x="T8" y="T9"/>
                </a:cxn>
              </a:cxnLst>
              <a:rect l="0" t="0" r="r" b="b"/>
              <a:pathLst>
                <a:path w="47" h="39">
                  <a:moveTo>
                    <a:pt x="8" y="15"/>
                  </a:moveTo>
                  <a:lnTo>
                    <a:pt x="0" y="0"/>
                  </a:lnTo>
                  <a:lnTo>
                    <a:pt x="47" y="15"/>
                  </a:lnTo>
                  <a:lnTo>
                    <a:pt x="0" y="39"/>
                  </a:lnTo>
                  <a:lnTo>
                    <a:pt x="8" y="15"/>
                  </a:lnTo>
                  <a:close/>
                </a:path>
              </a:pathLst>
            </a:custGeom>
            <a:solidFill>
              <a:schemeClr val="bg1"/>
            </a:solidFill>
            <a:ln>
              <a:solidFill>
                <a:schemeClr val="bg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266" name="Line 1212"/>
            <p:cNvSpPr>
              <a:spLocks noChangeShapeType="1"/>
            </p:cNvSpPr>
            <p:nvPr/>
          </p:nvSpPr>
          <p:spPr bwMode="auto">
            <a:xfrm>
              <a:off x="5156200" y="2349045"/>
              <a:ext cx="123825" cy="0"/>
            </a:xfrm>
            <a:prstGeom prst="line">
              <a:avLst/>
            </a:prstGeom>
            <a:noFill/>
            <a:ln w="12700">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267" name="Freeform 1213"/>
            <p:cNvSpPr>
              <a:spLocks/>
            </p:cNvSpPr>
            <p:nvPr/>
          </p:nvSpPr>
          <p:spPr bwMode="auto">
            <a:xfrm>
              <a:off x="5092700" y="2312532"/>
              <a:ext cx="87313" cy="61913"/>
            </a:xfrm>
            <a:custGeom>
              <a:avLst/>
              <a:gdLst>
                <a:gd name="T0" fmla="*/ 40 w 55"/>
                <a:gd name="T1" fmla="*/ 23 h 39"/>
                <a:gd name="T2" fmla="*/ 55 w 55"/>
                <a:gd name="T3" fmla="*/ 39 h 39"/>
                <a:gd name="T4" fmla="*/ 0 w 55"/>
                <a:gd name="T5" fmla="*/ 23 h 39"/>
                <a:gd name="T6" fmla="*/ 55 w 55"/>
                <a:gd name="T7" fmla="*/ 0 h 39"/>
                <a:gd name="T8" fmla="*/ 40 w 55"/>
                <a:gd name="T9" fmla="*/ 23 h 39"/>
              </a:gdLst>
              <a:ahLst/>
              <a:cxnLst>
                <a:cxn ang="0">
                  <a:pos x="T0" y="T1"/>
                </a:cxn>
                <a:cxn ang="0">
                  <a:pos x="T2" y="T3"/>
                </a:cxn>
                <a:cxn ang="0">
                  <a:pos x="T4" y="T5"/>
                </a:cxn>
                <a:cxn ang="0">
                  <a:pos x="T6" y="T7"/>
                </a:cxn>
                <a:cxn ang="0">
                  <a:pos x="T8" y="T9"/>
                </a:cxn>
              </a:cxnLst>
              <a:rect l="0" t="0" r="r" b="b"/>
              <a:pathLst>
                <a:path w="55" h="39">
                  <a:moveTo>
                    <a:pt x="40" y="23"/>
                  </a:moveTo>
                  <a:lnTo>
                    <a:pt x="55" y="39"/>
                  </a:lnTo>
                  <a:lnTo>
                    <a:pt x="0" y="23"/>
                  </a:lnTo>
                  <a:lnTo>
                    <a:pt x="55" y="0"/>
                  </a:lnTo>
                  <a:lnTo>
                    <a:pt x="40" y="23"/>
                  </a:lnTo>
                  <a:close/>
                </a:path>
              </a:pathLst>
            </a:custGeom>
            <a:solidFill>
              <a:schemeClr val="bg1"/>
            </a:solidFill>
            <a:ln>
              <a:solidFill>
                <a:schemeClr val="bg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268" name="Freeform 1214"/>
            <p:cNvSpPr>
              <a:spLocks/>
            </p:cNvSpPr>
            <p:nvPr/>
          </p:nvSpPr>
          <p:spPr bwMode="auto">
            <a:xfrm>
              <a:off x="5267325" y="2312532"/>
              <a:ext cx="74613" cy="61913"/>
            </a:xfrm>
            <a:custGeom>
              <a:avLst/>
              <a:gdLst>
                <a:gd name="T0" fmla="*/ 8 w 47"/>
                <a:gd name="T1" fmla="*/ 23 h 39"/>
                <a:gd name="T2" fmla="*/ 0 w 47"/>
                <a:gd name="T3" fmla="*/ 0 h 39"/>
                <a:gd name="T4" fmla="*/ 47 w 47"/>
                <a:gd name="T5" fmla="*/ 23 h 39"/>
                <a:gd name="T6" fmla="*/ 0 w 47"/>
                <a:gd name="T7" fmla="*/ 39 h 39"/>
                <a:gd name="T8" fmla="*/ 8 w 47"/>
                <a:gd name="T9" fmla="*/ 23 h 39"/>
              </a:gdLst>
              <a:ahLst/>
              <a:cxnLst>
                <a:cxn ang="0">
                  <a:pos x="T0" y="T1"/>
                </a:cxn>
                <a:cxn ang="0">
                  <a:pos x="T2" y="T3"/>
                </a:cxn>
                <a:cxn ang="0">
                  <a:pos x="T4" y="T5"/>
                </a:cxn>
                <a:cxn ang="0">
                  <a:pos x="T6" y="T7"/>
                </a:cxn>
                <a:cxn ang="0">
                  <a:pos x="T8" y="T9"/>
                </a:cxn>
              </a:cxnLst>
              <a:rect l="0" t="0" r="r" b="b"/>
              <a:pathLst>
                <a:path w="47" h="39">
                  <a:moveTo>
                    <a:pt x="8" y="23"/>
                  </a:moveTo>
                  <a:lnTo>
                    <a:pt x="0" y="0"/>
                  </a:lnTo>
                  <a:lnTo>
                    <a:pt x="47" y="23"/>
                  </a:lnTo>
                  <a:lnTo>
                    <a:pt x="0" y="39"/>
                  </a:lnTo>
                  <a:lnTo>
                    <a:pt x="8" y="23"/>
                  </a:lnTo>
                  <a:close/>
                </a:path>
              </a:pathLst>
            </a:custGeom>
            <a:solidFill>
              <a:schemeClr val="bg1"/>
            </a:solidFill>
            <a:ln>
              <a:solidFill>
                <a:schemeClr val="bg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269" name="Line 1215"/>
            <p:cNvSpPr>
              <a:spLocks noChangeShapeType="1"/>
            </p:cNvSpPr>
            <p:nvPr/>
          </p:nvSpPr>
          <p:spPr bwMode="auto">
            <a:xfrm>
              <a:off x="6059487" y="1590220"/>
              <a:ext cx="274320" cy="0"/>
            </a:xfrm>
            <a:prstGeom prst="line">
              <a:avLst/>
            </a:prstGeom>
            <a:noFill/>
            <a:ln w="38100">
              <a:solidFill>
                <a:srgbClr val="0000FF"/>
              </a:solidFill>
              <a:prstDash val="solid"/>
              <a:round/>
              <a:headEnd type="triangle" w="med" len="sm"/>
              <a:tailEnd type="triangle" w="med"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272" name="Line 1218"/>
            <p:cNvSpPr>
              <a:spLocks noChangeShapeType="1"/>
            </p:cNvSpPr>
            <p:nvPr/>
          </p:nvSpPr>
          <p:spPr bwMode="auto">
            <a:xfrm>
              <a:off x="4757737" y="1801357"/>
              <a:ext cx="149225" cy="0"/>
            </a:xfrm>
            <a:prstGeom prst="line">
              <a:avLst/>
            </a:prstGeom>
            <a:noFill/>
            <a:ln w="19050">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273" name="Line 1219"/>
            <p:cNvSpPr>
              <a:spLocks noChangeShapeType="1"/>
            </p:cNvSpPr>
            <p:nvPr/>
          </p:nvSpPr>
          <p:spPr bwMode="auto">
            <a:xfrm>
              <a:off x="4757737" y="1914070"/>
              <a:ext cx="149225" cy="0"/>
            </a:xfrm>
            <a:prstGeom prst="line">
              <a:avLst/>
            </a:prstGeom>
            <a:noFill/>
            <a:ln w="19050">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274" name="Line 1220"/>
            <p:cNvSpPr>
              <a:spLocks noChangeShapeType="1"/>
            </p:cNvSpPr>
            <p:nvPr/>
          </p:nvSpPr>
          <p:spPr bwMode="auto">
            <a:xfrm>
              <a:off x="4757737" y="2025195"/>
              <a:ext cx="149225" cy="0"/>
            </a:xfrm>
            <a:prstGeom prst="line">
              <a:avLst/>
            </a:prstGeom>
            <a:noFill/>
            <a:ln w="19050">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275" name="Line 1221"/>
            <p:cNvSpPr>
              <a:spLocks noChangeShapeType="1"/>
            </p:cNvSpPr>
            <p:nvPr/>
          </p:nvSpPr>
          <p:spPr bwMode="auto">
            <a:xfrm>
              <a:off x="4757737" y="2137907"/>
              <a:ext cx="149225" cy="0"/>
            </a:xfrm>
            <a:prstGeom prst="line">
              <a:avLst/>
            </a:prstGeom>
            <a:noFill/>
            <a:ln w="19050">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276" name="Line 1222"/>
            <p:cNvSpPr>
              <a:spLocks noChangeShapeType="1"/>
            </p:cNvSpPr>
            <p:nvPr/>
          </p:nvSpPr>
          <p:spPr bwMode="auto">
            <a:xfrm>
              <a:off x="4757737" y="2249032"/>
              <a:ext cx="149225" cy="0"/>
            </a:xfrm>
            <a:prstGeom prst="line">
              <a:avLst/>
            </a:prstGeom>
            <a:noFill/>
            <a:ln w="19050">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277" name="Line 1223"/>
            <p:cNvSpPr>
              <a:spLocks noChangeShapeType="1"/>
            </p:cNvSpPr>
            <p:nvPr/>
          </p:nvSpPr>
          <p:spPr bwMode="auto">
            <a:xfrm>
              <a:off x="4757737" y="2349045"/>
              <a:ext cx="149225" cy="0"/>
            </a:xfrm>
            <a:prstGeom prst="line">
              <a:avLst/>
            </a:prstGeom>
            <a:noFill/>
            <a:ln w="19050">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278" name="Line 1224"/>
            <p:cNvSpPr>
              <a:spLocks noChangeShapeType="1"/>
            </p:cNvSpPr>
            <p:nvPr/>
          </p:nvSpPr>
          <p:spPr bwMode="auto">
            <a:xfrm>
              <a:off x="4757737" y="2461757"/>
              <a:ext cx="149225" cy="0"/>
            </a:xfrm>
            <a:prstGeom prst="line">
              <a:avLst/>
            </a:prstGeom>
            <a:noFill/>
            <a:ln w="19050">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279" name="Line 1225"/>
            <p:cNvSpPr>
              <a:spLocks noChangeShapeType="1"/>
            </p:cNvSpPr>
            <p:nvPr/>
          </p:nvSpPr>
          <p:spPr bwMode="auto">
            <a:xfrm>
              <a:off x="4757737" y="2560182"/>
              <a:ext cx="149225" cy="0"/>
            </a:xfrm>
            <a:prstGeom prst="line">
              <a:avLst/>
            </a:prstGeom>
            <a:noFill/>
            <a:ln w="19050">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280" name="Line 1226"/>
            <p:cNvSpPr>
              <a:spLocks noChangeShapeType="1"/>
            </p:cNvSpPr>
            <p:nvPr/>
          </p:nvSpPr>
          <p:spPr bwMode="auto">
            <a:xfrm>
              <a:off x="5156200" y="1801357"/>
              <a:ext cx="123825" cy="0"/>
            </a:xfrm>
            <a:prstGeom prst="line">
              <a:avLst/>
            </a:prstGeom>
            <a:noFill/>
            <a:ln w="12700">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281" name="Freeform 1227"/>
            <p:cNvSpPr>
              <a:spLocks/>
            </p:cNvSpPr>
            <p:nvPr/>
          </p:nvSpPr>
          <p:spPr bwMode="auto">
            <a:xfrm>
              <a:off x="5092700" y="1763257"/>
              <a:ext cx="87313" cy="63500"/>
            </a:xfrm>
            <a:custGeom>
              <a:avLst/>
              <a:gdLst>
                <a:gd name="T0" fmla="*/ 40 w 55"/>
                <a:gd name="T1" fmla="*/ 24 h 40"/>
                <a:gd name="T2" fmla="*/ 55 w 55"/>
                <a:gd name="T3" fmla="*/ 40 h 40"/>
                <a:gd name="T4" fmla="*/ 0 w 55"/>
                <a:gd name="T5" fmla="*/ 24 h 40"/>
                <a:gd name="T6" fmla="*/ 55 w 55"/>
                <a:gd name="T7" fmla="*/ 0 h 40"/>
                <a:gd name="T8" fmla="*/ 40 w 55"/>
                <a:gd name="T9" fmla="*/ 24 h 40"/>
              </a:gdLst>
              <a:ahLst/>
              <a:cxnLst>
                <a:cxn ang="0">
                  <a:pos x="T0" y="T1"/>
                </a:cxn>
                <a:cxn ang="0">
                  <a:pos x="T2" y="T3"/>
                </a:cxn>
                <a:cxn ang="0">
                  <a:pos x="T4" y="T5"/>
                </a:cxn>
                <a:cxn ang="0">
                  <a:pos x="T6" y="T7"/>
                </a:cxn>
                <a:cxn ang="0">
                  <a:pos x="T8" y="T9"/>
                </a:cxn>
              </a:cxnLst>
              <a:rect l="0" t="0" r="r" b="b"/>
              <a:pathLst>
                <a:path w="55" h="40">
                  <a:moveTo>
                    <a:pt x="40" y="24"/>
                  </a:moveTo>
                  <a:lnTo>
                    <a:pt x="55" y="40"/>
                  </a:lnTo>
                  <a:lnTo>
                    <a:pt x="0" y="24"/>
                  </a:lnTo>
                  <a:lnTo>
                    <a:pt x="55" y="0"/>
                  </a:lnTo>
                  <a:lnTo>
                    <a:pt x="40" y="24"/>
                  </a:lnTo>
                  <a:close/>
                </a:path>
              </a:pathLst>
            </a:custGeom>
            <a:solidFill>
              <a:schemeClr val="bg1"/>
            </a:solidFill>
            <a:ln>
              <a:solidFill>
                <a:schemeClr val="bg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282" name="Freeform 1228"/>
            <p:cNvSpPr>
              <a:spLocks/>
            </p:cNvSpPr>
            <p:nvPr/>
          </p:nvSpPr>
          <p:spPr bwMode="auto">
            <a:xfrm>
              <a:off x="5267325" y="1763257"/>
              <a:ext cx="74613" cy="63500"/>
            </a:xfrm>
            <a:custGeom>
              <a:avLst/>
              <a:gdLst>
                <a:gd name="T0" fmla="*/ 8 w 47"/>
                <a:gd name="T1" fmla="*/ 24 h 40"/>
                <a:gd name="T2" fmla="*/ 0 w 47"/>
                <a:gd name="T3" fmla="*/ 0 h 40"/>
                <a:gd name="T4" fmla="*/ 47 w 47"/>
                <a:gd name="T5" fmla="*/ 24 h 40"/>
                <a:gd name="T6" fmla="*/ 0 w 47"/>
                <a:gd name="T7" fmla="*/ 40 h 40"/>
                <a:gd name="T8" fmla="*/ 8 w 47"/>
                <a:gd name="T9" fmla="*/ 24 h 40"/>
              </a:gdLst>
              <a:ahLst/>
              <a:cxnLst>
                <a:cxn ang="0">
                  <a:pos x="T0" y="T1"/>
                </a:cxn>
                <a:cxn ang="0">
                  <a:pos x="T2" y="T3"/>
                </a:cxn>
                <a:cxn ang="0">
                  <a:pos x="T4" y="T5"/>
                </a:cxn>
                <a:cxn ang="0">
                  <a:pos x="T6" y="T7"/>
                </a:cxn>
                <a:cxn ang="0">
                  <a:pos x="T8" y="T9"/>
                </a:cxn>
              </a:cxnLst>
              <a:rect l="0" t="0" r="r" b="b"/>
              <a:pathLst>
                <a:path w="47" h="40">
                  <a:moveTo>
                    <a:pt x="8" y="24"/>
                  </a:moveTo>
                  <a:lnTo>
                    <a:pt x="0" y="0"/>
                  </a:lnTo>
                  <a:lnTo>
                    <a:pt x="47" y="24"/>
                  </a:lnTo>
                  <a:lnTo>
                    <a:pt x="0" y="40"/>
                  </a:lnTo>
                  <a:lnTo>
                    <a:pt x="8" y="24"/>
                  </a:lnTo>
                  <a:close/>
                </a:path>
              </a:pathLst>
            </a:custGeom>
            <a:solidFill>
              <a:schemeClr val="bg1"/>
            </a:solidFill>
            <a:ln>
              <a:solidFill>
                <a:schemeClr val="bg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283" name="Line 1229"/>
            <p:cNvSpPr>
              <a:spLocks noChangeShapeType="1"/>
            </p:cNvSpPr>
            <p:nvPr/>
          </p:nvSpPr>
          <p:spPr bwMode="auto">
            <a:xfrm>
              <a:off x="5156200" y="1901370"/>
              <a:ext cx="123825" cy="0"/>
            </a:xfrm>
            <a:prstGeom prst="line">
              <a:avLst/>
            </a:prstGeom>
            <a:noFill/>
            <a:ln w="12700">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284" name="Freeform 1230"/>
            <p:cNvSpPr>
              <a:spLocks/>
            </p:cNvSpPr>
            <p:nvPr/>
          </p:nvSpPr>
          <p:spPr bwMode="auto">
            <a:xfrm>
              <a:off x="5092700" y="1875970"/>
              <a:ext cx="87313" cy="61913"/>
            </a:xfrm>
            <a:custGeom>
              <a:avLst/>
              <a:gdLst>
                <a:gd name="T0" fmla="*/ 40 w 55"/>
                <a:gd name="T1" fmla="*/ 16 h 39"/>
                <a:gd name="T2" fmla="*/ 55 w 55"/>
                <a:gd name="T3" fmla="*/ 39 h 39"/>
                <a:gd name="T4" fmla="*/ 0 w 55"/>
                <a:gd name="T5" fmla="*/ 16 h 39"/>
                <a:gd name="T6" fmla="*/ 55 w 55"/>
                <a:gd name="T7" fmla="*/ 0 h 39"/>
                <a:gd name="T8" fmla="*/ 40 w 55"/>
                <a:gd name="T9" fmla="*/ 16 h 39"/>
              </a:gdLst>
              <a:ahLst/>
              <a:cxnLst>
                <a:cxn ang="0">
                  <a:pos x="T0" y="T1"/>
                </a:cxn>
                <a:cxn ang="0">
                  <a:pos x="T2" y="T3"/>
                </a:cxn>
                <a:cxn ang="0">
                  <a:pos x="T4" y="T5"/>
                </a:cxn>
                <a:cxn ang="0">
                  <a:pos x="T6" y="T7"/>
                </a:cxn>
                <a:cxn ang="0">
                  <a:pos x="T8" y="T9"/>
                </a:cxn>
              </a:cxnLst>
              <a:rect l="0" t="0" r="r" b="b"/>
              <a:pathLst>
                <a:path w="55" h="39">
                  <a:moveTo>
                    <a:pt x="40" y="16"/>
                  </a:moveTo>
                  <a:lnTo>
                    <a:pt x="55" y="39"/>
                  </a:lnTo>
                  <a:lnTo>
                    <a:pt x="0" y="16"/>
                  </a:lnTo>
                  <a:lnTo>
                    <a:pt x="55" y="0"/>
                  </a:lnTo>
                  <a:lnTo>
                    <a:pt x="40" y="16"/>
                  </a:lnTo>
                  <a:close/>
                </a:path>
              </a:pathLst>
            </a:custGeom>
            <a:solidFill>
              <a:schemeClr val="bg1"/>
            </a:solidFill>
            <a:ln>
              <a:solidFill>
                <a:schemeClr val="bg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285" name="Freeform 1231"/>
            <p:cNvSpPr>
              <a:spLocks/>
            </p:cNvSpPr>
            <p:nvPr/>
          </p:nvSpPr>
          <p:spPr bwMode="auto">
            <a:xfrm>
              <a:off x="5267325" y="1875970"/>
              <a:ext cx="74613" cy="61913"/>
            </a:xfrm>
            <a:custGeom>
              <a:avLst/>
              <a:gdLst>
                <a:gd name="T0" fmla="*/ 8 w 47"/>
                <a:gd name="T1" fmla="*/ 16 h 39"/>
                <a:gd name="T2" fmla="*/ 0 w 47"/>
                <a:gd name="T3" fmla="*/ 0 h 39"/>
                <a:gd name="T4" fmla="*/ 47 w 47"/>
                <a:gd name="T5" fmla="*/ 16 h 39"/>
                <a:gd name="T6" fmla="*/ 0 w 47"/>
                <a:gd name="T7" fmla="*/ 39 h 39"/>
                <a:gd name="T8" fmla="*/ 8 w 47"/>
                <a:gd name="T9" fmla="*/ 16 h 39"/>
              </a:gdLst>
              <a:ahLst/>
              <a:cxnLst>
                <a:cxn ang="0">
                  <a:pos x="T0" y="T1"/>
                </a:cxn>
                <a:cxn ang="0">
                  <a:pos x="T2" y="T3"/>
                </a:cxn>
                <a:cxn ang="0">
                  <a:pos x="T4" y="T5"/>
                </a:cxn>
                <a:cxn ang="0">
                  <a:pos x="T6" y="T7"/>
                </a:cxn>
                <a:cxn ang="0">
                  <a:pos x="T8" y="T9"/>
                </a:cxn>
              </a:cxnLst>
              <a:rect l="0" t="0" r="r" b="b"/>
              <a:pathLst>
                <a:path w="47" h="39">
                  <a:moveTo>
                    <a:pt x="8" y="16"/>
                  </a:moveTo>
                  <a:lnTo>
                    <a:pt x="0" y="0"/>
                  </a:lnTo>
                  <a:lnTo>
                    <a:pt x="47" y="16"/>
                  </a:lnTo>
                  <a:lnTo>
                    <a:pt x="0" y="39"/>
                  </a:lnTo>
                  <a:lnTo>
                    <a:pt x="8" y="16"/>
                  </a:lnTo>
                  <a:close/>
                </a:path>
              </a:pathLst>
            </a:custGeom>
            <a:solidFill>
              <a:schemeClr val="bg1"/>
            </a:solidFill>
            <a:ln>
              <a:solidFill>
                <a:schemeClr val="bg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286" name="Line 1232"/>
            <p:cNvSpPr>
              <a:spLocks noChangeShapeType="1"/>
            </p:cNvSpPr>
            <p:nvPr/>
          </p:nvSpPr>
          <p:spPr bwMode="auto">
            <a:xfrm>
              <a:off x="5156200" y="2012495"/>
              <a:ext cx="123825" cy="0"/>
            </a:xfrm>
            <a:prstGeom prst="line">
              <a:avLst/>
            </a:prstGeom>
            <a:noFill/>
            <a:ln w="12700">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287" name="Freeform 1233"/>
            <p:cNvSpPr>
              <a:spLocks/>
            </p:cNvSpPr>
            <p:nvPr/>
          </p:nvSpPr>
          <p:spPr bwMode="auto">
            <a:xfrm>
              <a:off x="5092700" y="1988682"/>
              <a:ext cx="87313" cy="61913"/>
            </a:xfrm>
            <a:custGeom>
              <a:avLst/>
              <a:gdLst>
                <a:gd name="T0" fmla="*/ 40 w 55"/>
                <a:gd name="T1" fmla="*/ 15 h 39"/>
                <a:gd name="T2" fmla="*/ 55 w 55"/>
                <a:gd name="T3" fmla="*/ 39 h 39"/>
                <a:gd name="T4" fmla="*/ 0 w 55"/>
                <a:gd name="T5" fmla="*/ 15 h 39"/>
                <a:gd name="T6" fmla="*/ 55 w 55"/>
                <a:gd name="T7" fmla="*/ 0 h 39"/>
                <a:gd name="T8" fmla="*/ 40 w 55"/>
                <a:gd name="T9" fmla="*/ 15 h 39"/>
              </a:gdLst>
              <a:ahLst/>
              <a:cxnLst>
                <a:cxn ang="0">
                  <a:pos x="T0" y="T1"/>
                </a:cxn>
                <a:cxn ang="0">
                  <a:pos x="T2" y="T3"/>
                </a:cxn>
                <a:cxn ang="0">
                  <a:pos x="T4" y="T5"/>
                </a:cxn>
                <a:cxn ang="0">
                  <a:pos x="T6" y="T7"/>
                </a:cxn>
                <a:cxn ang="0">
                  <a:pos x="T8" y="T9"/>
                </a:cxn>
              </a:cxnLst>
              <a:rect l="0" t="0" r="r" b="b"/>
              <a:pathLst>
                <a:path w="55" h="39">
                  <a:moveTo>
                    <a:pt x="40" y="15"/>
                  </a:moveTo>
                  <a:lnTo>
                    <a:pt x="55" y="39"/>
                  </a:lnTo>
                  <a:lnTo>
                    <a:pt x="0" y="15"/>
                  </a:lnTo>
                  <a:lnTo>
                    <a:pt x="55" y="0"/>
                  </a:lnTo>
                  <a:lnTo>
                    <a:pt x="40" y="15"/>
                  </a:lnTo>
                  <a:close/>
                </a:path>
              </a:pathLst>
            </a:custGeom>
            <a:solidFill>
              <a:schemeClr val="bg1"/>
            </a:solidFill>
            <a:ln>
              <a:solidFill>
                <a:schemeClr val="bg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288" name="Freeform 1234"/>
            <p:cNvSpPr>
              <a:spLocks/>
            </p:cNvSpPr>
            <p:nvPr/>
          </p:nvSpPr>
          <p:spPr bwMode="auto">
            <a:xfrm>
              <a:off x="5267325" y="1988682"/>
              <a:ext cx="74613" cy="61913"/>
            </a:xfrm>
            <a:custGeom>
              <a:avLst/>
              <a:gdLst>
                <a:gd name="T0" fmla="*/ 8 w 47"/>
                <a:gd name="T1" fmla="*/ 15 h 39"/>
                <a:gd name="T2" fmla="*/ 0 w 47"/>
                <a:gd name="T3" fmla="*/ 0 h 39"/>
                <a:gd name="T4" fmla="*/ 47 w 47"/>
                <a:gd name="T5" fmla="*/ 15 h 39"/>
                <a:gd name="T6" fmla="*/ 0 w 47"/>
                <a:gd name="T7" fmla="*/ 39 h 39"/>
                <a:gd name="T8" fmla="*/ 8 w 47"/>
                <a:gd name="T9" fmla="*/ 15 h 39"/>
              </a:gdLst>
              <a:ahLst/>
              <a:cxnLst>
                <a:cxn ang="0">
                  <a:pos x="T0" y="T1"/>
                </a:cxn>
                <a:cxn ang="0">
                  <a:pos x="T2" y="T3"/>
                </a:cxn>
                <a:cxn ang="0">
                  <a:pos x="T4" y="T5"/>
                </a:cxn>
                <a:cxn ang="0">
                  <a:pos x="T6" y="T7"/>
                </a:cxn>
                <a:cxn ang="0">
                  <a:pos x="T8" y="T9"/>
                </a:cxn>
              </a:cxnLst>
              <a:rect l="0" t="0" r="r" b="b"/>
              <a:pathLst>
                <a:path w="47" h="39">
                  <a:moveTo>
                    <a:pt x="8" y="15"/>
                  </a:moveTo>
                  <a:lnTo>
                    <a:pt x="0" y="0"/>
                  </a:lnTo>
                  <a:lnTo>
                    <a:pt x="47" y="15"/>
                  </a:lnTo>
                  <a:lnTo>
                    <a:pt x="0" y="39"/>
                  </a:lnTo>
                  <a:lnTo>
                    <a:pt x="8" y="15"/>
                  </a:lnTo>
                  <a:close/>
                </a:path>
              </a:pathLst>
            </a:custGeom>
            <a:solidFill>
              <a:schemeClr val="bg1"/>
            </a:solidFill>
            <a:ln>
              <a:solidFill>
                <a:schemeClr val="bg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289" name="Line 1235"/>
            <p:cNvSpPr>
              <a:spLocks noChangeShapeType="1"/>
            </p:cNvSpPr>
            <p:nvPr/>
          </p:nvSpPr>
          <p:spPr bwMode="auto">
            <a:xfrm>
              <a:off x="5156200" y="2125207"/>
              <a:ext cx="123825" cy="0"/>
            </a:xfrm>
            <a:prstGeom prst="line">
              <a:avLst/>
            </a:prstGeom>
            <a:noFill/>
            <a:ln w="12700">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290" name="Freeform 1236"/>
            <p:cNvSpPr>
              <a:spLocks/>
            </p:cNvSpPr>
            <p:nvPr/>
          </p:nvSpPr>
          <p:spPr bwMode="auto">
            <a:xfrm>
              <a:off x="5092700" y="2099807"/>
              <a:ext cx="87313" cy="61913"/>
            </a:xfrm>
            <a:custGeom>
              <a:avLst/>
              <a:gdLst>
                <a:gd name="T0" fmla="*/ 40 w 55"/>
                <a:gd name="T1" fmla="*/ 16 h 39"/>
                <a:gd name="T2" fmla="*/ 55 w 55"/>
                <a:gd name="T3" fmla="*/ 39 h 39"/>
                <a:gd name="T4" fmla="*/ 0 w 55"/>
                <a:gd name="T5" fmla="*/ 16 h 39"/>
                <a:gd name="T6" fmla="*/ 55 w 55"/>
                <a:gd name="T7" fmla="*/ 0 h 39"/>
                <a:gd name="T8" fmla="*/ 40 w 55"/>
                <a:gd name="T9" fmla="*/ 16 h 39"/>
              </a:gdLst>
              <a:ahLst/>
              <a:cxnLst>
                <a:cxn ang="0">
                  <a:pos x="T0" y="T1"/>
                </a:cxn>
                <a:cxn ang="0">
                  <a:pos x="T2" y="T3"/>
                </a:cxn>
                <a:cxn ang="0">
                  <a:pos x="T4" y="T5"/>
                </a:cxn>
                <a:cxn ang="0">
                  <a:pos x="T6" y="T7"/>
                </a:cxn>
                <a:cxn ang="0">
                  <a:pos x="T8" y="T9"/>
                </a:cxn>
              </a:cxnLst>
              <a:rect l="0" t="0" r="r" b="b"/>
              <a:pathLst>
                <a:path w="55" h="39">
                  <a:moveTo>
                    <a:pt x="40" y="16"/>
                  </a:moveTo>
                  <a:lnTo>
                    <a:pt x="55" y="39"/>
                  </a:lnTo>
                  <a:lnTo>
                    <a:pt x="0" y="16"/>
                  </a:lnTo>
                  <a:lnTo>
                    <a:pt x="55" y="0"/>
                  </a:lnTo>
                  <a:lnTo>
                    <a:pt x="40" y="16"/>
                  </a:lnTo>
                  <a:close/>
                </a:path>
              </a:pathLst>
            </a:custGeom>
            <a:solidFill>
              <a:schemeClr val="bg1"/>
            </a:solidFill>
            <a:ln>
              <a:solidFill>
                <a:schemeClr val="bg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291" name="Freeform 1237"/>
            <p:cNvSpPr>
              <a:spLocks/>
            </p:cNvSpPr>
            <p:nvPr/>
          </p:nvSpPr>
          <p:spPr bwMode="auto">
            <a:xfrm>
              <a:off x="5267325" y="2099807"/>
              <a:ext cx="74613" cy="61913"/>
            </a:xfrm>
            <a:custGeom>
              <a:avLst/>
              <a:gdLst>
                <a:gd name="T0" fmla="*/ 8 w 47"/>
                <a:gd name="T1" fmla="*/ 16 h 39"/>
                <a:gd name="T2" fmla="*/ 0 w 47"/>
                <a:gd name="T3" fmla="*/ 0 h 39"/>
                <a:gd name="T4" fmla="*/ 47 w 47"/>
                <a:gd name="T5" fmla="*/ 16 h 39"/>
                <a:gd name="T6" fmla="*/ 0 w 47"/>
                <a:gd name="T7" fmla="*/ 39 h 39"/>
                <a:gd name="T8" fmla="*/ 8 w 47"/>
                <a:gd name="T9" fmla="*/ 16 h 39"/>
              </a:gdLst>
              <a:ahLst/>
              <a:cxnLst>
                <a:cxn ang="0">
                  <a:pos x="T0" y="T1"/>
                </a:cxn>
                <a:cxn ang="0">
                  <a:pos x="T2" y="T3"/>
                </a:cxn>
                <a:cxn ang="0">
                  <a:pos x="T4" y="T5"/>
                </a:cxn>
                <a:cxn ang="0">
                  <a:pos x="T6" y="T7"/>
                </a:cxn>
                <a:cxn ang="0">
                  <a:pos x="T8" y="T9"/>
                </a:cxn>
              </a:cxnLst>
              <a:rect l="0" t="0" r="r" b="b"/>
              <a:pathLst>
                <a:path w="47" h="39">
                  <a:moveTo>
                    <a:pt x="8" y="16"/>
                  </a:moveTo>
                  <a:lnTo>
                    <a:pt x="0" y="0"/>
                  </a:lnTo>
                  <a:lnTo>
                    <a:pt x="47" y="16"/>
                  </a:lnTo>
                  <a:lnTo>
                    <a:pt x="0" y="39"/>
                  </a:lnTo>
                  <a:lnTo>
                    <a:pt x="8" y="16"/>
                  </a:lnTo>
                  <a:close/>
                </a:path>
              </a:pathLst>
            </a:custGeom>
            <a:solidFill>
              <a:schemeClr val="bg1"/>
            </a:solidFill>
            <a:ln>
              <a:solidFill>
                <a:schemeClr val="bg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292" name="Line 1238"/>
            <p:cNvSpPr>
              <a:spLocks noChangeShapeType="1"/>
            </p:cNvSpPr>
            <p:nvPr/>
          </p:nvSpPr>
          <p:spPr bwMode="auto">
            <a:xfrm>
              <a:off x="5156200" y="2572882"/>
              <a:ext cx="123825" cy="0"/>
            </a:xfrm>
            <a:prstGeom prst="line">
              <a:avLst/>
            </a:prstGeom>
            <a:noFill/>
            <a:ln w="12700">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293" name="Freeform 1239"/>
            <p:cNvSpPr>
              <a:spLocks/>
            </p:cNvSpPr>
            <p:nvPr/>
          </p:nvSpPr>
          <p:spPr bwMode="auto">
            <a:xfrm>
              <a:off x="5092700" y="2536370"/>
              <a:ext cx="87313" cy="61913"/>
            </a:xfrm>
            <a:custGeom>
              <a:avLst/>
              <a:gdLst>
                <a:gd name="T0" fmla="*/ 40 w 55"/>
                <a:gd name="T1" fmla="*/ 23 h 39"/>
                <a:gd name="T2" fmla="*/ 55 w 55"/>
                <a:gd name="T3" fmla="*/ 39 h 39"/>
                <a:gd name="T4" fmla="*/ 0 w 55"/>
                <a:gd name="T5" fmla="*/ 23 h 39"/>
                <a:gd name="T6" fmla="*/ 55 w 55"/>
                <a:gd name="T7" fmla="*/ 0 h 39"/>
                <a:gd name="T8" fmla="*/ 40 w 55"/>
                <a:gd name="T9" fmla="*/ 23 h 39"/>
              </a:gdLst>
              <a:ahLst/>
              <a:cxnLst>
                <a:cxn ang="0">
                  <a:pos x="T0" y="T1"/>
                </a:cxn>
                <a:cxn ang="0">
                  <a:pos x="T2" y="T3"/>
                </a:cxn>
                <a:cxn ang="0">
                  <a:pos x="T4" y="T5"/>
                </a:cxn>
                <a:cxn ang="0">
                  <a:pos x="T6" y="T7"/>
                </a:cxn>
                <a:cxn ang="0">
                  <a:pos x="T8" y="T9"/>
                </a:cxn>
              </a:cxnLst>
              <a:rect l="0" t="0" r="r" b="b"/>
              <a:pathLst>
                <a:path w="55" h="39">
                  <a:moveTo>
                    <a:pt x="40" y="23"/>
                  </a:moveTo>
                  <a:lnTo>
                    <a:pt x="55" y="39"/>
                  </a:lnTo>
                  <a:lnTo>
                    <a:pt x="0" y="23"/>
                  </a:lnTo>
                  <a:lnTo>
                    <a:pt x="55" y="0"/>
                  </a:lnTo>
                  <a:lnTo>
                    <a:pt x="40" y="23"/>
                  </a:lnTo>
                  <a:close/>
                </a:path>
              </a:pathLst>
            </a:custGeom>
            <a:solidFill>
              <a:schemeClr val="bg1"/>
            </a:solidFill>
            <a:ln>
              <a:solidFill>
                <a:schemeClr val="bg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294" name="Freeform 1240"/>
            <p:cNvSpPr>
              <a:spLocks/>
            </p:cNvSpPr>
            <p:nvPr/>
          </p:nvSpPr>
          <p:spPr bwMode="auto">
            <a:xfrm>
              <a:off x="5267325" y="2536370"/>
              <a:ext cx="74613" cy="61913"/>
            </a:xfrm>
            <a:custGeom>
              <a:avLst/>
              <a:gdLst>
                <a:gd name="T0" fmla="*/ 8 w 47"/>
                <a:gd name="T1" fmla="*/ 23 h 39"/>
                <a:gd name="T2" fmla="*/ 0 w 47"/>
                <a:gd name="T3" fmla="*/ 0 h 39"/>
                <a:gd name="T4" fmla="*/ 47 w 47"/>
                <a:gd name="T5" fmla="*/ 23 h 39"/>
                <a:gd name="T6" fmla="*/ 0 w 47"/>
                <a:gd name="T7" fmla="*/ 39 h 39"/>
                <a:gd name="T8" fmla="*/ 8 w 47"/>
                <a:gd name="T9" fmla="*/ 23 h 39"/>
              </a:gdLst>
              <a:ahLst/>
              <a:cxnLst>
                <a:cxn ang="0">
                  <a:pos x="T0" y="T1"/>
                </a:cxn>
                <a:cxn ang="0">
                  <a:pos x="T2" y="T3"/>
                </a:cxn>
                <a:cxn ang="0">
                  <a:pos x="T4" y="T5"/>
                </a:cxn>
                <a:cxn ang="0">
                  <a:pos x="T6" y="T7"/>
                </a:cxn>
                <a:cxn ang="0">
                  <a:pos x="T8" y="T9"/>
                </a:cxn>
              </a:cxnLst>
              <a:rect l="0" t="0" r="r" b="b"/>
              <a:pathLst>
                <a:path w="47" h="39">
                  <a:moveTo>
                    <a:pt x="8" y="23"/>
                  </a:moveTo>
                  <a:lnTo>
                    <a:pt x="0" y="0"/>
                  </a:lnTo>
                  <a:lnTo>
                    <a:pt x="47" y="23"/>
                  </a:lnTo>
                  <a:lnTo>
                    <a:pt x="0" y="39"/>
                  </a:lnTo>
                  <a:lnTo>
                    <a:pt x="8" y="23"/>
                  </a:lnTo>
                  <a:close/>
                </a:path>
              </a:pathLst>
            </a:custGeom>
            <a:solidFill>
              <a:schemeClr val="bg1"/>
            </a:solidFill>
            <a:ln>
              <a:solidFill>
                <a:schemeClr val="bg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295" name="Line 1241"/>
            <p:cNvSpPr>
              <a:spLocks noChangeShapeType="1"/>
            </p:cNvSpPr>
            <p:nvPr/>
          </p:nvSpPr>
          <p:spPr bwMode="auto">
            <a:xfrm>
              <a:off x="5156200" y="2461757"/>
              <a:ext cx="123825" cy="0"/>
            </a:xfrm>
            <a:prstGeom prst="line">
              <a:avLst/>
            </a:prstGeom>
            <a:noFill/>
            <a:ln w="12700">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296" name="Freeform 1242"/>
            <p:cNvSpPr>
              <a:spLocks/>
            </p:cNvSpPr>
            <p:nvPr/>
          </p:nvSpPr>
          <p:spPr bwMode="auto">
            <a:xfrm>
              <a:off x="5092700" y="2423657"/>
              <a:ext cx="87313" cy="61913"/>
            </a:xfrm>
            <a:custGeom>
              <a:avLst/>
              <a:gdLst>
                <a:gd name="T0" fmla="*/ 40 w 55"/>
                <a:gd name="T1" fmla="*/ 24 h 39"/>
                <a:gd name="T2" fmla="*/ 55 w 55"/>
                <a:gd name="T3" fmla="*/ 39 h 39"/>
                <a:gd name="T4" fmla="*/ 0 w 55"/>
                <a:gd name="T5" fmla="*/ 24 h 39"/>
                <a:gd name="T6" fmla="*/ 55 w 55"/>
                <a:gd name="T7" fmla="*/ 0 h 39"/>
                <a:gd name="T8" fmla="*/ 40 w 55"/>
                <a:gd name="T9" fmla="*/ 24 h 39"/>
              </a:gdLst>
              <a:ahLst/>
              <a:cxnLst>
                <a:cxn ang="0">
                  <a:pos x="T0" y="T1"/>
                </a:cxn>
                <a:cxn ang="0">
                  <a:pos x="T2" y="T3"/>
                </a:cxn>
                <a:cxn ang="0">
                  <a:pos x="T4" y="T5"/>
                </a:cxn>
                <a:cxn ang="0">
                  <a:pos x="T6" y="T7"/>
                </a:cxn>
                <a:cxn ang="0">
                  <a:pos x="T8" y="T9"/>
                </a:cxn>
              </a:cxnLst>
              <a:rect l="0" t="0" r="r" b="b"/>
              <a:pathLst>
                <a:path w="55" h="39">
                  <a:moveTo>
                    <a:pt x="40" y="24"/>
                  </a:moveTo>
                  <a:lnTo>
                    <a:pt x="55" y="39"/>
                  </a:lnTo>
                  <a:lnTo>
                    <a:pt x="0" y="24"/>
                  </a:lnTo>
                  <a:lnTo>
                    <a:pt x="55" y="0"/>
                  </a:lnTo>
                  <a:lnTo>
                    <a:pt x="40" y="24"/>
                  </a:lnTo>
                  <a:close/>
                </a:path>
              </a:pathLst>
            </a:custGeom>
            <a:solidFill>
              <a:schemeClr val="bg1"/>
            </a:solidFill>
            <a:ln>
              <a:solidFill>
                <a:schemeClr val="bg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297" name="Freeform 1243"/>
            <p:cNvSpPr>
              <a:spLocks/>
            </p:cNvSpPr>
            <p:nvPr/>
          </p:nvSpPr>
          <p:spPr bwMode="auto">
            <a:xfrm>
              <a:off x="5267325" y="2423657"/>
              <a:ext cx="74613" cy="61913"/>
            </a:xfrm>
            <a:custGeom>
              <a:avLst/>
              <a:gdLst>
                <a:gd name="T0" fmla="*/ 8 w 47"/>
                <a:gd name="T1" fmla="*/ 24 h 39"/>
                <a:gd name="T2" fmla="*/ 0 w 47"/>
                <a:gd name="T3" fmla="*/ 0 h 39"/>
                <a:gd name="T4" fmla="*/ 47 w 47"/>
                <a:gd name="T5" fmla="*/ 24 h 39"/>
                <a:gd name="T6" fmla="*/ 0 w 47"/>
                <a:gd name="T7" fmla="*/ 39 h 39"/>
                <a:gd name="T8" fmla="*/ 8 w 47"/>
                <a:gd name="T9" fmla="*/ 24 h 39"/>
              </a:gdLst>
              <a:ahLst/>
              <a:cxnLst>
                <a:cxn ang="0">
                  <a:pos x="T0" y="T1"/>
                </a:cxn>
                <a:cxn ang="0">
                  <a:pos x="T2" y="T3"/>
                </a:cxn>
                <a:cxn ang="0">
                  <a:pos x="T4" y="T5"/>
                </a:cxn>
                <a:cxn ang="0">
                  <a:pos x="T6" y="T7"/>
                </a:cxn>
                <a:cxn ang="0">
                  <a:pos x="T8" y="T9"/>
                </a:cxn>
              </a:cxnLst>
              <a:rect l="0" t="0" r="r" b="b"/>
              <a:pathLst>
                <a:path w="47" h="39">
                  <a:moveTo>
                    <a:pt x="8" y="24"/>
                  </a:moveTo>
                  <a:lnTo>
                    <a:pt x="0" y="0"/>
                  </a:lnTo>
                  <a:lnTo>
                    <a:pt x="47" y="24"/>
                  </a:lnTo>
                  <a:lnTo>
                    <a:pt x="0" y="39"/>
                  </a:lnTo>
                  <a:lnTo>
                    <a:pt x="8" y="24"/>
                  </a:lnTo>
                  <a:close/>
                </a:path>
              </a:pathLst>
            </a:custGeom>
            <a:solidFill>
              <a:schemeClr val="bg1"/>
            </a:solidFill>
            <a:ln>
              <a:solidFill>
                <a:schemeClr val="bg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298" name="Rectangle 1244"/>
            <p:cNvSpPr>
              <a:spLocks noChangeArrowheads="1"/>
            </p:cNvSpPr>
            <p:nvPr/>
          </p:nvSpPr>
          <p:spPr bwMode="auto">
            <a:xfrm>
              <a:off x="5367337" y="4017507"/>
              <a:ext cx="673100" cy="846138"/>
            </a:xfrm>
            <a:prstGeom prst="rect">
              <a:avLst/>
            </a:prstGeom>
            <a:solidFill>
              <a:srgbClr val="00FF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299" name="Rectangle 1245"/>
            <p:cNvSpPr>
              <a:spLocks noChangeArrowheads="1"/>
            </p:cNvSpPr>
            <p:nvPr/>
          </p:nvSpPr>
          <p:spPr bwMode="auto">
            <a:xfrm>
              <a:off x="5373687" y="4023857"/>
              <a:ext cx="660400" cy="833438"/>
            </a:xfrm>
            <a:prstGeom prst="rect">
              <a:avLst/>
            </a:prstGeom>
            <a:noFill/>
            <a:ln w="12700">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300" name="Freeform 1246"/>
            <p:cNvSpPr>
              <a:spLocks/>
            </p:cNvSpPr>
            <p:nvPr/>
          </p:nvSpPr>
          <p:spPr bwMode="auto">
            <a:xfrm>
              <a:off x="4906962" y="3768270"/>
              <a:ext cx="1133475" cy="1095375"/>
            </a:xfrm>
            <a:custGeom>
              <a:avLst/>
              <a:gdLst>
                <a:gd name="T0" fmla="*/ 0 w 714"/>
                <a:gd name="T1" fmla="*/ 690 h 690"/>
                <a:gd name="T2" fmla="*/ 110 w 714"/>
                <a:gd name="T3" fmla="*/ 690 h 690"/>
                <a:gd name="T4" fmla="*/ 110 w 714"/>
                <a:gd name="T5" fmla="*/ 110 h 690"/>
                <a:gd name="T6" fmla="*/ 714 w 714"/>
                <a:gd name="T7" fmla="*/ 110 h 690"/>
                <a:gd name="T8" fmla="*/ 714 w 714"/>
                <a:gd name="T9" fmla="*/ 0 h 690"/>
                <a:gd name="T10" fmla="*/ 0 w 714"/>
                <a:gd name="T11" fmla="*/ 0 h 690"/>
                <a:gd name="T12" fmla="*/ 0 w 714"/>
                <a:gd name="T13" fmla="*/ 690 h 690"/>
              </a:gdLst>
              <a:ahLst/>
              <a:cxnLst>
                <a:cxn ang="0">
                  <a:pos x="T0" y="T1"/>
                </a:cxn>
                <a:cxn ang="0">
                  <a:pos x="T2" y="T3"/>
                </a:cxn>
                <a:cxn ang="0">
                  <a:pos x="T4" y="T5"/>
                </a:cxn>
                <a:cxn ang="0">
                  <a:pos x="T6" y="T7"/>
                </a:cxn>
                <a:cxn ang="0">
                  <a:pos x="T8" y="T9"/>
                </a:cxn>
                <a:cxn ang="0">
                  <a:pos x="T10" y="T11"/>
                </a:cxn>
                <a:cxn ang="0">
                  <a:pos x="T12" y="T13"/>
                </a:cxn>
              </a:cxnLst>
              <a:rect l="0" t="0" r="r" b="b"/>
              <a:pathLst>
                <a:path w="714" h="690">
                  <a:moveTo>
                    <a:pt x="0" y="690"/>
                  </a:moveTo>
                  <a:lnTo>
                    <a:pt x="110" y="690"/>
                  </a:lnTo>
                  <a:lnTo>
                    <a:pt x="110" y="110"/>
                  </a:lnTo>
                  <a:lnTo>
                    <a:pt x="714" y="110"/>
                  </a:lnTo>
                  <a:lnTo>
                    <a:pt x="714" y="0"/>
                  </a:lnTo>
                  <a:lnTo>
                    <a:pt x="0" y="0"/>
                  </a:lnTo>
                  <a:lnTo>
                    <a:pt x="0" y="69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301" name="Freeform 1247"/>
            <p:cNvSpPr>
              <a:spLocks/>
            </p:cNvSpPr>
            <p:nvPr/>
          </p:nvSpPr>
          <p:spPr bwMode="auto">
            <a:xfrm>
              <a:off x="4906962" y="3768270"/>
              <a:ext cx="1133475" cy="1095375"/>
            </a:xfrm>
            <a:custGeom>
              <a:avLst/>
              <a:gdLst>
                <a:gd name="T0" fmla="*/ 0 w 714"/>
                <a:gd name="T1" fmla="*/ 690 h 690"/>
                <a:gd name="T2" fmla="*/ 110 w 714"/>
                <a:gd name="T3" fmla="*/ 690 h 690"/>
                <a:gd name="T4" fmla="*/ 110 w 714"/>
                <a:gd name="T5" fmla="*/ 110 h 690"/>
                <a:gd name="T6" fmla="*/ 714 w 714"/>
                <a:gd name="T7" fmla="*/ 110 h 690"/>
                <a:gd name="T8" fmla="*/ 714 w 714"/>
                <a:gd name="T9" fmla="*/ 0 h 690"/>
                <a:gd name="T10" fmla="*/ 0 w 714"/>
                <a:gd name="T11" fmla="*/ 0 h 690"/>
                <a:gd name="T12" fmla="*/ 0 w 714"/>
                <a:gd name="T13" fmla="*/ 690 h 690"/>
              </a:gdLst>
              <a:ahLst/>
              <a:cxnLst>
                <a:cxn ang="0">
                  <a:pos x="T0" y="T1"/>
                </a:cxn>
                <a:cxn ang="0">
                  <a:pos x="T2" y="T3"/>
                </a:cxn>
                <a:cxn ang="0">
                  <a:pos x="T4" y="T5"/>
                </a:cxn>
                <a:cxn ang="0">
                  <a:pos x="T6" y="T7"/>
                </a:cxn>
                <a:cxn ang="0">
                  <a:pos x="T8" y="T9"/>
                </a:cxn>
                <a:cxn ang="0">
                  <a:pos x="T10" y="T11"/>
                </a:cxn>
                <a:cxn ang="0">
                  <a:pos x="T12" y="T13"/>
                </a:cxn>
              </a:cxnLst>
              <a:rect l="0" t="0" r="r" b="b"/>
              <a:pathLst>
                <a:path w="714" h="690">
                  <a:moveTo>
                    <a:pt x="0" y="690"/>
                  </a:moveTo>
                  <a:lnTo>
                    <a:pt x="110" y="690"/>
                  </a:lnTo>
                  <a:lnTo>
                    <a:pt x="110" y="110"/>
                  </a:lnTo>
                  <a:lnTo>
                    <a:pt x="714" y="110"/>
                  </a:lnTo>
                  <a:lnTo>
                    <a:pt x="714" y="0"/>
                  </a:lnTo>
                  <a:lnTo>
                    <a:pt x="0" y="0"/>
                  </a:lnTo>
                  <a:lnTo>
                    <a:pt x="0" y="690"/>
                  </a:lnTo>
                </a:path>
              </a:pathLst>
            </a:custGeom>
            <a:solidFill>
              <a:srgbClr val="66FF99"/>
            </a:solidFill>
            <a:ln w="1270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302" name="Rectangle 1248"/>
            <p:cNvSpPr>
              <a:spLocks noChangeArrowheads="1"/>
            </p:cNvSpPr>
            <p:nvPr/>
          </p:nvSpPr>
          <p:spPr bwMode="auto">
            <a:xfrm>
              <a:off x="5081587" y="3768270"/>
              <a:ext cx="100013" cy="153988"/>
            </a:xfrm>
            <a:prstGeom prst="rect">
              <a:avLst/>
            </a:prstGeom>
            <a:noFill/>
            <a:ln>
              <a:noFill/>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G</a:t>
              </a:r>
              <a:endParaRPr kumimoji="0" lang="en-US" alt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303" name="Rectangle 1249"/>
            <p:cNvSpPr>
              <a:spLocks noChangeArrowheads="1"/>
            </p:cNvSpPr>
            <p:nvPr/>
          </p:nvSpPr>
          <p:spPr bwMode="auto">
            <a:xfrm>
              <a:off x="5168900" y="3768270"/>
              <a:ext cx="77788" cy="153988"/>
            </a:xfrm>
            <a:prstGeom prst="rect">
              <a:avLst/>
            </a:prstGeom>
            <a:noFill/>
            <a:ln>
              <a:noFill/>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P</a:t>
              </a:r>
              <a:endParaRPr kumimoji="0" lang="en-US" alt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304" name="Rectangle 1250"/>
            <p:cNvSpPr>
              <a:spLocks noChangeArrowheads="1"/>
            </p:cNvSpPr>
            <p:nvPr/>
          </p:nvSpPr>
          <p:spPr bwMode="auto">
            <a:xfrm>
              <a:off x="5243512" y="3768270"/>
              <a:ext cx="49213" cy="153988"/>
            </a:xfrm>
            <a:prstGeom prst="rect">
              <a:avLst/>
            </a:prstGeom>
            <a:noFill/>
            <a:ln>
              <a:noFill/>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I</a:t>
              </a:r>
              <a:endParaRPr kumimoji="0" lang="en-US" alt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305" name="Rectangle 1251"/>
            <p:cNvSpPr>
              <a:spLocks noChangeArrowheads="1"/>
            </p:cNvSpPr>
            <p:nvPr/>
          </p:nvSpPr>
          <p:spPr bwMode="auto">
            <a:xfrm>
              <a:off x="5280025" y="3768270"/>
              <a:ext cx="100013" cy="153988"/>
            </a:xfrm>
            <a:prstGeom prst="rect">
              <a:avLst/>
            </a:prstGeom>
            <a:noFill/>
            <a:ln>
              <a:noFill/>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O</a:t>
              </a:r>
              <a:endParaRPr kumimoji="0" lang="en-US" alt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306" name="Rectangle 1252"/>
            <p:cNvSpPr>
              <a:spLocks noChangeArrowheads="1"/>
            </p:cNvSpPr>
            <p:nvPr/>
          </p:nvSpPr>
          <p:spPr bwMode="auto">
            <a:xfrm>
              <a:off x="5380037" y="3768270"/>
              <a:ext cx="31750" cy="153988"/>
            </a:xfrm>
            <a:prstGeom prst="rect">
              <a:avLst/>
            </a:prstGeom>
            <a:noFill/>
            <a:ln>
              <a:noFill/>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 </a:t>
              </a:r>
              <a:endParaRPr kumimoji="0" lang="en-US" alt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307" name="Rectangle 1253"/>
            <p:cNvSpPr>
              <a:spLocks noChangeArrowheads="1"/>
            </p:cNvSpPr>
            <p:nvPr/>
          </p:nvSpPr>
          <p:spPr bwMode="auto">
            <a:xfrm>
              <a:off x="5405437" y="3768270"/>
              <a:ext cx="77788" cy="153988"/>
            </a:xfrm>
            <a:prstGeom prst="rect">
              <a:avLst/>
            </a:prstGeom>
            <a:noFill/>
            <a:ln>
              <a:noFill/>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P</a:t>
              </a:r>
              <a:endParaRPr kumimoji="0" lang="en-US" alt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308" name="Rectangle 1254"/>
            <p:cNvSpPr>
              <a:spLocks noChangeArrowheads="1"/>
            </p:cNvSpPr>
            <p:nvPr/>
          </p:nvSpPr>
          <p:spPr bwMode="auto">
            <a:xfrm>
              <a:off x="5480050" y="3768270"/>
              <a:ext cx="63500" cy="1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o</a:t>
              </a:r>
              <a:endParaRPr kumimoji="0" lang="en-US" alt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309" name="Rectangle 1255"/>
            <p:cNvSpPr>
              <a:spLocks noChangeArrowheads="1"/>
            </p:cNvSpPr>
            <p:nvPr/>
          </p:nvSpPr>
          <p:spPr bwMode="auto">
            <a:xfrm>
              <a:off x="5541962" y="3768270"/>
              <a:ext cx="57150" cy="1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r</a:t>
              </a:r>
              <a:endParaRPr kumimoji="0" lang="en-US" alt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310" name="Rectangle 1256"/>
            <p:cNvSpPr>
              <a:spLocks noChangeArrowheads="1"/>
            </p:cNvSpPr>
            <p:nvPr/>
          </p:nvSpPr>
          <p:spPr bwMode="auto">
            <a:xfrm>
              <a:off x="5580062" y="3768270"/>
              <a:ext cx="42863" cy="1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t</a:t>
              </a:r>
              <a:endParaRPr kumimoji="0" lang="en-US" alt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311" name="Rectangle 1257"/>
            <p:cNvSpPr>
              <a:spLocks noChangeArrowheads="1"/>
            </p:cNvSpPr>
            <p:nvPr/>
          </p:nvSpPr>
          <p:spPr bwMode="auto">
            <a:xfrm>
              <a:off x="5616575" y="3768270"/>
              <a:ext cx="31750" cy="1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 </a:t>
              </a:r>
              <a:endParaRPr kumimoji="0" lang="en-US" alt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312" name="Rectangle 1258"/>
            <p:cNvSpPr>
              <a:spLocks noChangeArrowheads="1"/>
            </p:cNvSpPr>
            <p:nvPr/>
          </p:nvSpPr>
          <p:spPr bwMode="auto">
            <a:xfrm>
              <a:off x="5641975" y="3768270"/>
              <a:ext cx="63500" cy="1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4</a:t>
              </a:r>
              <a:endParaRPr kumimoji="0" lang="en-US" alt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313" name="Rectangle 1259"/>
            <p:cNvSpPr>
              <a:spLocks noChangeArrowheads="1"/>
            </p:cNvSpPr>
            <p:nvPr/>
          </p:nvSpPr>
          <p:spPr bwMode="auto">
            <a:xfrm>
              <a:off x="5516562" y="4290557"/>
              <a:ext cx="93663" cy="1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A</a:t>
              </a:r>
              <a:endParaRPr kumimoji="0" lang="en-US" alt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314" name="Rectangle 1260"/>
            <p:cNvSpPr>
              <a:spLocks noChangeArrowheads="1"/>
            </p:cNvSpPr>
            <p:nvPr/>
          </p:nvSpPr>
          <p:spPr bwMode="auto">
            <a:xfrm>
              <a:off x="5603875" y="4290557"/>
              <a:ext cx="93663" cy="1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D</a:t>
              </a:r>
              <a:endParaRPr kumimoji="0" lang="en-US" alt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315" name="Rectangle 1261"/>
            <p:cNvSpPr>
              <a:spLocks noChangeArrowheads="1"/>
            </p:cNvSpPr>
            <p:nvPr/>
          </p:nvSpPr>
          <p:spPr bwMode="auto">
            <a:xfrm>
              <a:off x="5691187" y="4290557"/>
              <a:ext cx="93663" cy="1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C</a:t>
              </a:r>
              <a:endParaRPr kumimoji="0" lang="en-US" alt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316" name="Rectangle 1262"/>
            <p:cNvSpPr>
              <a:spLocks noChangeArrowheads="1"/>
            </p:cNvSpPr>
            <p:nvPr/>
          </p:nvSpPr>
          <p:spPr bwMode="auto">
            <a:xfrm>
              <a:off x="5778500" y="4290557"/>
              <a:ext cx="63500" cy="1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1</a:t>
              </a:r>
              <a:endParaRPr kumimoji="0" lang="en-US" alt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317" name="Rectangle 1263"/>
            <p:cNvSpPr>
              <a:spLocks noChangeArrowheads="1"/>
            </p:cNvSpPr>
            <p:nvPr/>
          </p:nvSpPr>
          <p:spPr bwMode="auto">
            <a:xfrm>
              <a:off x="5840412" y="4290557"/>
              <a:ext cx="63500" cy="1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4</a:t>
              </a:r>
              <a:endParaRPr kumimoji="0" lang="en-US" alt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318" name="Line 1264"/>
            <p:cNvSpPr>
              <a:spLocks noChangeShapeType="1"/>
            </p:cNvSpPr>
            <p:nvPr/>
          </p:nvSpPr>
          <p:spPr bwMode="auto">
            <a:xfrm>
              <a:off x="6059487" y="3830182"/>
              <a:ext cx="274320" cy="0"/>
            </a:xfrm>
            <a:prstGeom prst="line">
              <a:avLst/>
            </a:prstGeom>
            <a:noFill/>
            <a:ln w="38100">
              <a:solidFill>
                <a:srgbClr val="0000FF"/>
              </a:solidFill>
              <a:prstDash val="solid"/>
              <a:round/>
              <a:headEnd type="triangle" w="med" len="sm"/>
              <a:tailEnd type="triangle" w="med"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321" name="Line 1267"/>
            <p:cNvSpPr>
              <a:spLocks noChangeShapeType="1"/>
            </p:cNvSpPr>
            <p:nvPr/>
          </p:nvSpPr>
          <p:spPr bwMode="auto">
            <a:xfrm>
              <a:off x="6059487" y="4428670"/>
              <a:ext cx="274320" cy="0"/>
            </a:xfrm>
            <a:prstGeom prst="line">
              <a:avLst/>
            </a:prstGeom>
            <a:noFill/>
            <a:ln w="38100">
              <a:solidFill>
                <a:srgbClr val="0000FF"/>
              </a:solidFill>
              <a:prstDash val="solid"/>
              <a:round/>
              <a:headEnd type="triangle" w="med" len="sm"/>
              <a:tailEnd type="triangle" w="med"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324" name="Line 1270"/>
            <p:cNvSpPr>
              <a:spLocks noChangeShapeType="1"/>
            </p:cNvSpPr>
            <p:nvPr/>
          </p:nvSpPr>
          <p:spPr bwMode="auto">
            <a:xfrm>
              <a:off x="4757737" y="4054020"/>
              <a:ext cx="149225" cy="0"/>
            </a:xfrm>
            <a:prstGeom prst="line">
              <a:avLst/>
            </a:prstGeom>
            <a:noFill/>
            <a:ln w="19050">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325" name="Line 1271"/>
            <p:cNvSpPr>
              <a:spLocks noChangeShapeType="1"/>
            </p:cNvSpPr>
            <p:nvPr/>
          </p:nvSpPr>
          <p:spPr bwMode="auto">
            <a:xfrm>
              <a:off x="4757737" y="4166732"/>
              <a:ext cx="149225" cy="0"/>
            </a:xfrm>
            <a:prstGeom prst="line">
              <a:avLst/>
            </a:prstGeom>
            <a:noFill/>
            <a:ln w="19050">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326" name="Line 1272"/>
            <p:cNvSpPr>
              <a:spLocks noChangeShapeType="1"/>
            </p:cNvSpPr>
            <p:nvPr/>
          </p:nvSpPr>
          <p:spPr bwMode="auto">
            <a:xfrm>
              <a:off x="4757737" y="4277857"/>
              <a:ext cx="149225" cy="0"/>
            </a:xfrm>
            <a:prstGeom prst="line">
              <a:avLst/>
            </a:prstGeom>
            <a:noFill/>
            <a:ln w="19050">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327" name="Line 1273"/>
            <p:cNvSpPr>
              <a:spLocks noChangeShapeType="1"/>
            </p:cNvSpPr>
            <p:nvPr/>
          </p:nvSpPr>
          <p:spPr bwMode="auto">
            <a:xfrm>
              <a:off x="4757737" y="4390570"/>
              <a:ext cx="149225" cy="0"/>
            </a:xfrm>
            <a:prstGeom prst="line">
              <a:avLst/>
            </a:prstGeom>
            <a:noFill/>
            <a:ln w="19050">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328" name="Line 1274"/>
            <p:cNvSpPr>
              <a:spLocks noChangeShapeType="1"/>
            </p:cNvSpPr>
            <p:nvPr/>
          </p:nvSpPr>
          <p:spPr bwMode="auto">
            <a:xfrm>
              <a:off x="4757737" y="4503282"/>
              <a:ext cx="149225" cy="0"/>
            </a:xfrm>
            <a:prstGeom prst="line">
              <a:avLst/>
            </a:prstGeom>
            <a:noFill/>
            <a:ln w="19050">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329" name="Line 1275"/>
            <p:cNvSpPr>
              <a:spLocks noChangeShapeType="1"/>
            </p:cNvSpPr>
            <p:nvPr/>
          </p:nvSpPr>
          <p:spPr bwMode="auto">
            <a:xfrm>
              <a:off x="4757737" y="4601707"/>
              <a:ext cx="149225" cy="0"/>
            </a:xfrm>
            <a:prstGeom prst="line">
              <a:avLst/>
            </a:prstGeom>
            <a:noFill/>
            <a:ln w="19050">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330" name="Line 1276"/>
            <p:cNvSpPr>
              <a:spLocks noChangeShapeType="1"/>
            </p:cNvSpPr>
            <p:nvPr/>
          </p:nvSpPr>
          <p:spPr bwMode="auto">
            <a:xfrm>
              <a:off x="4757737" y="4714420"/>
              <a:ext cx="149225" cy="0"/>
            </a:xfrm>
            <a:prstGeom prst="line">
              <a:avLst/>
            </a:prstGeom>
            <a:noFill/>
            <a:ln w="19050">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331" name="Line 1277"/>
            <p:cNvSpPr>
              <a:spLocks noChangeShapeType="1"/>
            </p:cNvSpPr>
            <p:nvPr/>
          </p:nvSpPr>
          <p:spPr bwMode="auto">
            <a:xfrm>
              <a:off x="4757737" y="4814432"/>
              <a:ext cx="149225" cy="0"/>
            </a:xfrm>
            <a:prstGeom prst="line">
              <a:avLst/>
            </a:prstGeom>
            <a:noFill/>
            <a:ln w="19050">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332" name="Line 1278"/>
            <p:cNvSpPr>
              <a:spLocks noChangeShapeType="1"/>
            </p:cNvSpPr>
            <p:nvPr/>
          </p:nvSpPr>
          <p:spPr bwMode="auto">
            <a:xfrm>
              <a:off x="6046787" y="5224007"/>
              <a:ext cx="274320" cy="0"/>
            </a:xfrm>
            <a:prstGeom prst="line">
              <a:avLst/>
            </a:prstGeom>
            <a:noFill/>
            <a:ln w="38100">
              <a:solidFill>
                <a:srgbClr val="0000FF"/>
              </a:solidFill>
              <a:prstDash val="solid"/>
              <a:round/>
              <a:headEnd type="triangle" w="med" len="sm"/>
              <a:tailEnd type="triangle" w="med"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335" name="Rectangle 1281"/>
            <p:cNvSpPr>
              <a:spLocks noChangeArrowheads="1"/>
            </p:cNvSpPr>
            <p:nvPr/>
          </p:nvSpPr>
          <p:spPr bwMode="auto">
            <a:xfrm>
              <a:off x="5516562" y="5136695"/>
              <a:ext cx="85725" cy="1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T</a:t>
              </a:r>
              <a:endParaRPr kumimoji="0" lang="en-US" alt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336" name="Rectangle 1282"/>
            <p:cNvSpPr>
              <a:spLocks noChangeArrowheads="1"/>
            </p:cNvSpPr>
            <p:nvPr/>
          </p:nvSpPr>
          <p:spPr bwMode="auto">
            <a:xfrm>
              <a:off x="5591175" y="5136695"/>
              <a:ext cx="34925" cy="1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i</a:t>
              </a:r>
              <a:endParaRPr kumimoji="0" lang="en-US" alt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337" name="Rectangle 1283"/>
            <p:cNvSpPr>
              <a:spLocks noChangeArrowheads="1"/>
            </p:cNvSpPr>
            <p:nvPr/>
          </p:nvSpPr>
          <p:spPr bwMode="auto">
            <a:xfrm>
              <a:off x="5616575" y="5136695"/>
              <a:ext cx="107950" cy="1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m</a:t>
              </a:r>
              <a:endParaRPr kumimoji="0" lang="en-US" alt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338" name="Rectangle 1284"/>
            <p:cNvSpPr>
              <a:spLocks noChangeArrowheads="1"/>
            </p:cNvSpPr>
            <p:nvPr/>
          </p:nvSpPr>
          <p:spPr bwMode="auto">
            <a:xfrm>
              <a:off x="5716587" y="5136695"/>
              <a:ext cx="57150" cy="1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e</a:t>
              </a:r>
              <a:endParaRPr kumimoji="0" lang="en-US" alt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339" name="Rectangle 1285"/>
            <p:cNvSpPr>
              <a:spLocks noChangeArrowheads="1"/>
            </p:cNvSpPr>
            <p:nvPr/>
          </p:nvSpPr>
          <p:spPr bwMode="auto">
            <a:xfrm>
              <a:off x="5778500" y="5136695"/>
              <a:ext cx="57150" cy="1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r</a:t>
              </a:r>
              <a:endParaRPr kumimoji="0" lang="en-US" alt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340" name="Rectangle 1286"/>
            <p:cNvSpPr>
              <a:spLocks noChangeArrowheads="1"/>
            </p:cNvSpPr>
            <p:nvPr/>
          </p:nvSpPr>
          <p:spPr bwMode="auto">
            <a:xfrm>
              <a:off x="5816600" y="5136695"/>
              <a:ext cx="93663" cy="1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A</a:t>
              </a:r>
              <a:endParaRPr kumimoji="0" lang="en-US" alt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341" name="Freeform 1287"/>
            <p:cNvSpPr>
              <a:spLocks/>
            </p:cNvSpPr>
            <p:nvPr/>
          </p:nvSpPr>
          <p:spPr bwMode="auto">
            <a:xfrm>
              <a:off x="6775450" y="382132"/>
              <a:ext cx="1084263" cy="1095375"/>
            </a:xfrm>
            <a:custGeom>
              <a:avLst/>
              <a:gdLst>
                <a:gd name="T0" fmla="*/ 573 w 683"/>
                <a:gd name="T1" fmla="*/ 690 h 690"/>
                <a:gd name="T2" fmla="*/ 683 w 683"/>
                <a:gd name="T3" fmla="*/ 690 h 690"/>
                <a:gd name="T4" fmla="*/ 683 w 683"/>
                <a:gd name="T5" fmla="*/ 0 h 690"/>
                <a:gd name="T6" fmla="*/ 0 w 683"/>
                <a:gd name="T7" fmla="*/ 0 h 690"/>
                <a:gd name="T8" fmla="*/ 0 w 683"/>
                <a:gd name="T9" fmla="*/ 110 h 690"/>
                <a:gd name="T10" fmla="*/ 573 w 683"/>
                <a:gd name="T11" fmla="*/ 110 h 690"/>
                <a:gd name="T12" fmla="*/ 573 w 683"/>
                <a:gd name="T13" fmla="*/ 690 h 690"/>
              </a:gdLst>
              <a:ahLst/>
              <a:cxnLst>
                <a:cxn ang="0">
                  <a:pos x="T0" y="T1"/>
                </a:cxn>
                <a:cxn ang="0">
                  <a:pos x="T2" y="T3"/>
                </a:cxn>
                <a:cxn ang="0">
                  <a:pos x="T4" y="T5"/>
                </a:cxn>
                <a:cxn ang="0">
                  <a:pos x="T6" y="T7"/>
                </a:cxn>
                <a:cxn ang="0">
                  <a:pos x="T8" y="T9"/>
                </a:cxn>
                <a:cxn ang="0">
                  <a:pos x="T10" y="T11"/>
                </a:cxn>
                <a:cxn ang="0">
                  <a:pos x="T12" y="T13"/>
                </a:cxn>
              </a:cxnLst>
              <a:rect l="0" t="0" r="r" b="b"/>
              <a:pathLst>
                <a:path w="683" h="690">
                  <a:moveTo>
                    <a:pt x="573" y="690"/>
                  </a:moveTo>
                  <a:lnTo>
                    <a:pt x="683" y="690"/>
                  </a:lnTo>
                  <a:lnTo>
                    <a:pt x="683" y="0"/>
                  </a:lnTo>
                  <a:lnTo>
                    <a:pt x="0" y="0"/>
                  </a:lnTo>
                  <a:lnTo>
                    <a:pt x="0" y="110"/>
                  </a:lnTo>
                  <a:lnTo>
                    <a:pt x="573" y="110"/>
                  </a:lnTo>
                  <a:lnTo>
                    <a:pt x="573" y="690"/>
                  </a:lnTo>
                  <a:close/>
                </a:path>
              </a:pathLst>
            </a:custGeom>
            <a:solidFill>
              <a:srgbClr val="66FF99"/>
            </a:solidFill>
            <a:ln>
              <a:noFill/>
            </a:ln>
            <a:scene3d>
              <a:camera prst="orthographicFront"/>
              <a:lightRig rig="threePt" dir="t"/>
            </a:scene3d>
            <a:sp3d>
              <a:bevelT prst="angle"/>
            </a:sp3d>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342" name="Freeform 1288"/>
            <p:cNvSpPr>
              <a:spLocks/>
            </p:cNvSpPr>
            <p:nvPr/>
          </p:nvSpPr>
          <p:spPr bwMode="auto">
            <a:xfrm>
              <a:off x="6775450" y="382132"/>
              <a:ext cx="1084263" cy="1095375"/>
            </a:xfrm>
            <a:custGeom>
              <a:avLst/>
              <a:gdLst>
                <a:gd name="T0" fmla="*/ 573 w 683"/>
                <a:gd name="T1" fmla="*/ 690 h 690"/>
                <a:gd name="T2" fmla="*/ 683 w 683"/>
                <a:gd name="T3" fmla="*/ 690 h 690"/>
                <a:gd name="T4" fmla="*/ 683 w 683"/>
                <a:gd name="T5" fmla="*/ 0 h 690"/>
                <a:gd name="T6" fmla="*/ 0 w 683"/>
                <a:gd name="T7" fmla="*/ 0 h 690"/>
                <a:gd name="T8" fmla="*/ 0 w 683"/>
                <a:gd name="T9" fmla="*/ 110 h 690"/>
                <a:gd name="T10" fmla="*/ 573 w 683"/>
                <a:gd name="T11" fmla="*/ 110 h 690"/>
                <a:gd name="T12" fmla="*/ 573 w 683"/>
                <a:gd name="T13" fmla="*/ 690 h 690"/>
              </a:gdLst>
              <a:ahLst/>
              <a:cxnLst>
                <a:cxn ang="0">
                  <a:pos x="T0" y="T1"/>
                </a:cxn>
                <a:cxn ang="0">
                  <a:pos x="T2" y="T3"/>
                </a:cxn>
                <a:cxn ang="0">
                  <a:pos x="T4" y="T5"/>
                </a:cxn>
                <a:cxn ang="0">
                  <a:pos x="T6" y="T7"/>
                </a:cxn>
                <a:cxn ang="0">
                  <a:pos x="T8" y="T9"/>
                </a:cxn>
                <a:cxn ang="0">
                  <a:pos x="T10" y="T11"/>
                </a:cxn>
                <a:cxn ang="0">
                  <a:pos x="T12" y="T13"/>
                </a:cxn>
              </a:cxnLst>
              <a:rect l="0" t="0" r="r" b="b"/>
              <a:pathLst>
                <a:path w="683" h="690">
                  <a:moveTo>
                    <a:pt x="573" y="690"/>
                  </a:moveTo>
                  <a:lnTo>
                    <a:pt x="683" y="690"/>
                  </a:lnTo>
                  <a:lnTo>
                    <a:pt x="683" y="0"/>
                  </a:lnTo>
                  <a:lnTo>
                    <a:pt x="0" y="0"/>
                  </a:lnTo>
                  <a:lnTo>
                    <a:pt x="0" y="110"/>
                  </a:lnTo>
                  <a:lnTo>
                    <a:pt x="573" y="110"/>
                  </a:lnTo>
                  <a:lnTo>
                    <a:pt x="573" y="690"/>
                  </a:lnTo>
                </a:path>
              </a:pathLst>
            </a:custGeom>
            <a:noFill/>
            <a:ln w="127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343" name="Rectangle 1289"/>
            <p:cNvSpPr>
              <a:spLocks noChangeArrowheads="1"/>
            </p:cNvSpPr>
            <p:nvPr/>
          </p:nvSpPr>
          <p:spPr bwMode="auto">
            <a:xfrm>
              <a:off x="6837362" y="394832"/>
              <a:ext cx="100013" cy="1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G</a:t>
              </a:r>
              <a:endParaRPr kumimoji="0" lang="en-US" alt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344" name="Rectangle 1290"/>
            <p:cNvSpPr>
              <a:spLocks noChangeArrowheads="1"/>
            </p:cNvSpPr>
            <p:nvPr/>
          </p:nvSpPr>
          <p:spPr bwMode="auto">
            <a:xfrm>
              <a:off x="6937375" y="394832"/>
              <a:ext cx="77788" cy="1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P</a:t>
              </a:r>
              <a:endParaRPr kumimoji="0" lang="en-US" alt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345" name="Rectangle 1291"/>
            <p:cNvSpPr>
              <a:spLocks noChangeArrowheads="1"/>
            </p:cNvSpPr>
            <p:nvPr/>
          </p:nvSpPr>
          <p:spPr bwMode="auto">
            <a:xfrm>
              <a:off x="6999287" y="394832"/>
              <a:ext cx="49213" cy="1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I</a:t>
              </a:r>
              <a:endParaRPr kumimoji="0" lang="en-US" alt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346" name="Rectangle 1292"/>
            <p:cNvSpPr>
              <a:spLocks noChangeArrowheads="1"/>
            </p:cNvSpPr>
            <p:nvPr/>
          </p:nvSpPr>
          <p:spPr bwMode="auto">
            <a:xfrm>
              <a:off x="7037387" y="394832"/>
              <a:ext cx="100013" cy="1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O</a:t>
              </a:r>
              <a:endParaRPr kumimoji="0" lang="en-US" alt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347" name="Rectangle 1293"/>
            <p:cNvSpPr>
              <a:spLocks noChangeArrowheads="1"/>
            </p:cNvSpPr>
            <p:nvPr/>
          </p:nvSpPr>
          <p:spPr bwMode="auto">
            <a:xfrm>
              <a:off x="7137400" y="394832"/>
              <a:ext cx="31750" cy="1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 </a:t>
              </a:r>
              <a:endParaRPr kumimoji="0" lang="en-US" alt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348" name="Rectangle 1294"/>
            <p:cNvSpPr>
              <a:spLocks noChangeArrowheads="1"/>
            </p:cNvSpPr>
            <p:nvPr/>
          </p:nvSpPr>
          <p:spPr bwMode="auto">
            <a:xfrm>
              <a:off x="7161212" y="394832"/>
              <a:ext cx="77788" cy="1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P</a:t>
              </a:r>
              <a:endParaRPr kumimoji="0" lang="en-US" alt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349" name="Rectangle 1295"/>
            <p:cNvSpPr>
              <a:spLocks noChangeArrowheads="1"/>
            </p:cNvSpPr>
            <p:nvPr/>
          </p:nvSpPr>
          <p:spPr bwMode="auto">
            <a:xfrm>
              <a:off x="7237412" y="394832"/>
              <a:ext cx="63500" cy="1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o</a:t>
              </a:r>
              <a:endParaRPr kumimoji="0" lang="en-US" alt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350" name="Rectangle 1296"/>
            <p:cNvSpPr>
              <a:spLocks noChangeArrowheads="1"/>
            </p:cNvSpPr>
            <p:nvPr/>
          </p:nvSpPr>
          <p:spPr bwMode="auto">
            <a:xfrm>
              <a:off x="7299325" y="394832"/>
              <a:ext cx="57150" cy="153988"/>
            </a:xfrm>
            <a:prstGeom prst="rect">
              <a:avLst/>
            </a:prstGeom>
            <a:noFill/>
            <a:ln>
              <a:noFill/>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r</a:t>
              </a:r>
              <a:endParaRPr kumimoji="0" lang="en-US" alt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351" name="Rectangle 1297"/>
            <p:cNvSpPr>
              <a:spLocks noChangeArrowheads="1"/>
            </p:cNvSpPr>
            <p:nvPr/>
          </p:nvSpPr>
          <p:spPr bwMode="auto">
            <a:xfrm>
              <a:off x="7335837" y="394832"/>
              <a:ext cx="42863" cy="153988"/>
            </a:xfrm>
            <a:prstGeom prst="rect">
              <a:avLst/>
            </a:prstGeom>
            <a:noFill/>
            <a:ln>
              <a:noFill/>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t</a:t>
              </a:r>
              <a:endParaRPr kumimoji="0" lang="en-US" alt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352" name="Rectangle 1298"/>
            <p:cNvSpPr>
              <a:spLocks noChangeArrowheads="1"/>
            </p:cNvSpPr>
            <p:nvPr/>
          </p:nvSpPr>
          <p:spPr bwMode="auto">
            <a:xfrm>
              <a:off x="7373937" y="394832"/>
              <a:ext cx="31750" cy="153988"/>
            </a:xfrm>
            <a:prstGeom prst="rect">
              <a:avLst/>
            </a:prstGeom>
            <a:noFill/>
            <a:ln>
              <a:noFill/>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 </a:t>
              </a:r>
              <a:endParaRPr kumimoji="0" lang="en-US" alt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353" name="Rectangle 1299"/>
            <p:cNvSpPr>
              <a:spLocks noChangeArrowheads="1"/>
            </p:cNvSpPr>
            <p:nvPr/>
          </p:nvSpPr>
          <p:spPr bwMode="auto">
            <a:xfrm>
              <a:off x="7399337" y="394832"/>
              <a:ext cx="63500" cy="153988"/>
            </a:xfrm>
            <a:prstGeom prst="rect">
              <a:avLst/>
            </a:prstGeom>
            <a:noFill/>
            <a:ln>
              <a:noFill/>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6</a:t>
              </a:r>
              <a:endParaRPr kumimoji="0" lang="en-US" alt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354" name="Rectangle 1300"/>
            <p:cNvSpPr>
              <a:spLocks noChangeArrowheads="1"/>
            </p:cNvSpPr>
            <p:nvPr/>
          </p:nvSpPr>
          <p:spPr bwMode="auto">
            <a:xfrm>
              <a:off x="6775450" y="855207"/>
              <a:ext cx="623888" cy="398463"/>
            </a:xfrm>
            <a:prstGeom prst="rect">
              <a:avLst/>
            </a:prstGeom>
            <a:solidFill>
              <a:srgbClr val="FF99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355" name="Rectangle 1301"/>
            <p:cNvSpPr>
              <a:spLocks noChangeArrowheads="1"/>
            </p:cNvSpPr>
            <p:nvPr/>
          </p:nvSpPr>
          <p:spPr bwMode="auto">
            <a:xfrm>
              <a:off x="6781800" y="861557"/>
              <a:ext cx="611188" cy="385763"/>
            </a:xfrm>
            <a:prstGeom prst="rect">
              <a:avLst/>
            </a:prstGeom>
            <a:noFill/>
            <a:ln w="12700">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356" name="Line 1302"/>
            <p:cNvSpPr>
              <a:spLocks noChangeShapeType="1"/>
            </p:cNvSpPr>
            <p:nvPr/>
          </p:nvSpPr>
          <p:spPr bwMode="auto">
            <a:xfrm>
              <a:off x="6465887" y="744082"/>
              <a:ext cx="274320" cy="0"/>
            </a:xfrm>
            <a:prstGeom prst="line">
              <a:avLst/>
            </a:prstGeom>
            <a:noFill/>
            <a:ln w="38100">
              <a:solidFill>
                <a:srgbClr val="0000FF"/>
              </a:solidFill>
              <a:prstDash val="solid"/>
              <a:round/>
              <a:headEnd type="triangle" w="med" len="sm"/>
              <a:tailEnd type="triangle" w="med"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359" name="Line 1305"/>
            <p:cNvSpPr>
              <a:spLocks noChangeShapeType="1"/>
            </p:cNvSpPr>
            <p:nvPr/>
          </p:nvSpPr>
          <p:spPr bwMode="auto">
            <a:xfrm>
              <a:off x="6465887" y="494845"/>
              <a:ext cx="274320" cy="0"/>
            </a:xfrm>
            <a:prstGeom prst="line">
              <a:avLst/>
            </a:prstGeom>
            <a:noFill/>
            <a:ln w="38100">
              <a:solidFill>
                <a:srgbClr val="0000FF"/>
              </a:solidFill>
              <a:prstDash val="solid"/>
              <a:round/>
              <a:headEnd type="triangle" w="med" len="sm"/>
              <a:tailEnd type="triangle" w="med"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362" name="Line 1308"/>
            <p:cNvSpPr>
              <a:spLocks noChangeShapeType="1"/>
            </p:cNvSpPr>
            <p:nvPr/>
          </p:nvSpPr>
          <p:spPr bwMode="auto">
            <a:xfrm>
              <a:off x="6465887" y="1042532"/>
              <a:ext cx="274320" cy="0"/>
            </a:xfrm>
            <a:prstGeom prst="line">
              <a:avLst/>
            </a:prstGeom>
            <a:noFill/>
            <a:ln w="38100">
              <a:solidFill>
                <a:srgbClr val="0000FF"/>
              </a:solidFill>
              <a:prstDash val="solid"/>
              <a:round/>
              <a:headEnd type="triangle" w="med" len="sm"/>
              <a:tailEnd type="triangle" w="med"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365" name="Line 1311"/>
            <p:cNvSpPr>
              <a:spLocks noChangeShapeType="1"/>
            </p:cNvSpPr>
            <p:nvPr/>
          </p:nvSpPr>
          <p:spPr bwMode="auto">
            <a:xfrm>
              <a:off x="6465887" y="1390195"/>
              <a:ext cx="274320" cy="0"/>
            </a:xfrm>
            <a:prstGeom prst="line">
              <a:avLst/>
            </a:prstGeom>
            <a:noFill/>
            <a:ln w="38100">
              <a:solidFill>
                <a:srgbClr val="0000FF"/>
              </a:solidFill>
              <a:prstDash val="solid"/>
              <a:round/>
              <a:headEnd type="triangle" w="med" len="sm"/>
              <a:tailEnd type="triangle" w="med"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368" name="Rectangle 1314"/>
            <p:cNvSpPr>
              <a:spLocks noChangeArrowheads="1"/>
            </p:cNvSpPr>
            <p:nvPr/>
          </p:nvSpPr>
          <p:spPr bwMode="auto">
            <a:xfrm>
              <a:off x="6775450" y="1302882"/>
              <a:ext cx="623888" cy="161925"/>
            </a:xfrm>
            <a:prstGeom prst="rect">
              <a:avLst/>
            </a:prstGeom>
            <a:solidFill>
              <a:srgbClr val="00FF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369" name="Rectangle 1315"/>
            <p:cNvSpPr>
              <a:spLocks noChangeArrowheads="1"/>
            </p:cNvSpPr>
            <p:nvPr/>
          </p:nvSpPr>
          <p:spPr bwMode="auto">
            <a:xfrm>
              <a:off x="6781800" y="1309232"/>
              <a:ext cx="611188" cy="149225"/>
            </a:xfrm>
            <a:prstGeom prst="rect">
              <a:avLst/>
            </a:prstGeom>
            <a:noFill/>
            <a:ln w="12700">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370" name="Rectangle 1316"/>
            <p:cNvSpPr>
              <a:spLocks noChangeArrowheads="1"/>
            </p:cNvSpPr>
            <p:nvPr/>
          </p:nvSpPr>
          <p:spPr bwMode="auto">
            <a:xfrm>
              <a:off x="6888162" y="1302882"/>
              <a:ext cx="93663" cy="1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A</a:t>
              </a:r>
              <a:endParaRPr kumimoji="0" lang="en-US" alt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371" name="Rectangle 1317"/>
            <p:cNvSpPr>
              <a:spLocks noChangeArrowheads="1"/>
            </p:cNvSpPr>
            <p:nvPr/>
          </p:nvSpPr>
          <p:spPr bwMode="auto">
            <a:xfrm>
              <a:off x="6975475" y="1302882"/>
              <a:ext cx="93663" cy="1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D</a:t>
              </a:r>
              <a:endParaRPr kumimoji="0" lang="en-US" alt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372" name="Rectangle 1318"/>
            <p:cNvSpPr>
              <a:spLocks noChangeArrowheads="1"/>
            </p:cNvSpPr>
            <p:nvPr/>
          </p:nvSpPr>
          <p:spPr bwMode="auto">
            <a:xfrm>
              <a:off x="7062787" y="1302882"/>
              <a:ext cx="93663" cy="1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C</a:t>
              </a:r>
              <a:endParaRPr kumimoji="0" lang="en-US" alt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373" name="Rectangle 1319"/>
            <p:cNvSpPr>
              <a:spLocks noChangeArrowheads="1"/>
            </p:cNvSpPr>
            <p:nvPr/>
          </p:nvSpPr>
          <p:spPr bwMode="auto">
            <a:xfrm>
              <a:off x="7150100" y="1302882"/>
              <a:ext cx="63500" cy="1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1</a:t>
              </a:r>
              <a:endParaRPr kumimoji="0" lang="en-US" alt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374" name="Rectangle 1320"/>
            <p:cNvSpPr>
              <a:spLocks noChangeArrowheads="1"/>
            </p:cNvSpPr>
            <p:nvPr/>
          </p:nvSpPr>
          <p:spPr bwMode="auto">
            <a:xfrm>
              <a:off x="7212012" y="1302882"/>
              <a:ext cx="63500" cy="1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4</a:t>
              </a:r>
              <a:endParaRPr kumimoji="0" lang="en-US" alt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375" name="Line 1321"/>
            <p:cNvSpPr>
              <a:spLocks noChangeShapeType="1"/>
            </p:cNvSpPr>
            <p:nvPr/>
          </p:nvSpPr>
          <p:spPr bwMode="auto">
            <a:xfrm>
              <a:off x="7859712" y="667882"/>
              <a:ext cx="149225" cy="0"/>
            </a:xfrm>
            <a:prstGeom prst="line">
              <a:avLst/>
            </a:prstGeom>
            <a:noFill/>
            <a:ln w="28575">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376" name="Line 1322"/>
            <p:cNvSpPr>
              <a:spLocks noChangeShapeType="1"/>
            </p:cNvSpPr>
            <p:nvPr/>
          </p:nvSpPr>
          <p:spPr bwMode="auto">
            <a:xfrm>
              <a:off x="7859712" y="780595"/>
              <a:ext cx="149225" cy="0"/>
            </a:xfrm>
            <a:prstGeom prst="line">
              <a:avLst/>
            </a:prstGeom>
            <a:noFill/>
            <a:ln w="28575">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377" name="Line 1323"/>
            <p:cNvSpPr>
              <a:spLocks noChangeShapeType="1"/>
            </p:cNvSpPr>
            <p:nvPr/>
          </p:nvSpPr>
          <p:spPr bwMode="auto">
            <a:xfrm>
              <a:off x="7859712" y="893307"/>
              <a:ext cx="149225" cy="0"/>
            </a:xfrm>
            <a:prstGeom prst="line">
              <a:avLst/>
            </a:prstGeom>
            <a:noFill/>
            <a:ln w="28575">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378" name="Line 1324"/>
            <p:cNvSpPr>
              <a:spLocks noChangeShapeType="1"/>
            </p:cNvSpPr>
            <p:nvPr/>
          </p:nvSpPr>
          <p:spPr bwMode="auto">
            <a:xfrm>
              <a:off x="7859712" y="1004432"/>
              <a:ext cx="149225" cy="0"/>
            </a:xfrm>
            <a:prstGeom prst="line">
              <a:avLst/>
            </a:prstGeom>
            <a:noFill/>
            <a:ln w="28575">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379" name="Line 1325"/>
            <p:cNvSpPr>
              <a:spLocks noChangeShapeType="1"/>
            </p:cNvSpPr>
            <p:nvPr/>
          </p:nvSpPr>
          <p:spPr bwMode="auto">
            <a:xfrm>
              <a:off x="7859712" y="1104445"/>
              <a:ext cx="149225" cy="0"/>
            </a:xfrm>
            <a:prstGeom prst="line">
              <a:avLst/>
            </a:prstGeom>
            <a:noFill/>
            <a:ln w="28575">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380" name="Line 1326"/>
            <p:cNvSpPr>
              <a:spLocks noChangeShapeType="1"/>
            </p:cNvSpPr>
            <p:nvPr/>
          </p:nvSpPr>
          <p:spPr bwMode="auto">
            <a:xfrm>
              <a:off x="7859712" y="1215570"/>
              <a:ext cx="149225" cy="0"/>
            </a:xfrm>
            <a:prstGeom prst="line">
              <a:avLst/>
            </a:prstGeom>
            <a:noFill/>
            <a:ln w="28575">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381" name="Line 1327"/>
            <p:cNvSpPr>
              <a:spLocks noChangeShapeType="1"/>
            </p:cNvSpPr>
            <p:nvPr/>
          </p:nvSpPr>
          <p:spPr bwMode="auto">
            <a:xfrm>
              <a:off x="7859712" y="1328282"/>
              <a:ext cx="149225" cy="0"/>
            </a:xfrm>
            <a:prstGeom prst="line">
              <a:avLst/>
            </a:prstGeom>
            <a:noFill/>
            <a:ln w="28575">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382" name="Line 1328"/>
            <p:cNvSpPr>
              <a:spLocks noChangeShapeType="1"/>
            </p:cNvSpPr>
            <p:nvPr/>
          </p:nvSpPr>
          <p:spPr bwMode="auto">
            <a:xfrm>
              <a:off x="7859712" y="1440995"/>
              <a:ext cx="149225" cy="0"/>
            </a:xfrm>
            <a:prstGeom prst="line">
              <a:avLst/>
            </a:prstGeom>
            <a:noFill/>
            <a:ln w="28575">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383" name="Rectangle 1329"/>
            <p:cNvSpPr>
              <a:spLocks noChangeArrowheads="1"/>
            </p:cNvSpPr>
            <p:nvPr/>
          </p:nvSpPr>
          <p:spPr bwMode="auto">
            <a:xfrm>
              <a:off x="6775450" y="618670"/>
              <a:ext cx="623888" cy="200025"/>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384" name="Rectangle 1330"/>
            <p:cNvSpPr>
              <a:spLocks noChangeArrowheads="1"/>
            </p:cNvSpPr>
            <p:nvPr/>
          </p:nvSpPr>
          <p:spPr bwMode="auto">
            <a:xfrm>
              <a:off x="6781800" y="625020"/>
              <a:ext cx="611188" cy="187325"/>
            </a:xfrm>
            <a:prstGeom prst="rect">
              <a:avLst/>
            </a:prstGeom>
            <a:solidFill>
              <a:srgbClr val="FF0000"/>
            </a:solidFill>
            <a:ln w="1270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385" name="Rectangle 1331"/>
            <p:cNvSpPr>
              <a:spLocks noChangeArrowheads="1"/>
            </p:cNvSpPr>
            <p:nvPr/>
          </p:nvSpPr>
          <p:spPr bwMode="auto">
            <a:xfrm>
              <a:off x="6875462" y="631370"/>
              <a:ext cx="85725" cy="1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T</a:t>
              </a:r>
              <a:endParaRPr kumimoji="0" lang="en-US" alt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386" name="Rectangle 1332"/>
            <p:cNvSpPr>
              <a:spLocks noChangeArrowheads="1"/>
            </p:cNvSpPr>
            <p:nvPr/>
          </p:nvSpPr>
          <p:spPr bwMode="auto">
            <a:xfrm>
              <a:off x="6950075" y="631370"/>
              <a:ext cx="34925" cy="1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i</a:t>
              </a:r>
              <a:endParaRPr kumimoji="0" lang="en-US" alt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387" name="Rectangle 1333"/>
            <p:cNvSpPr>
              <a:spLocks noChangeArrowheads="1"/>
            </p:cNvSpPr>
            <p:nvPr/>
          </p:nvSpPr>
          <p:spPr bwMode="auto">
            <a:xfrm>
              <a:off x="6988175" y="631370"/>
              <a:ext cx="107950" cy="1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m</a:t>
              </a:r>
              <a:endParaRPr kumimoji="0" lang="en-US" alt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388" name="Rectangle 1334"/>
            <p:cNvSpPr>
              <a:spLocks noChangeArrowheads="1"/>
            </p:cNvSpPr>
            <p:nvPr/>
          </p:nvSpPr>
          <p:spPr bwMode="auto">
            <a:xfrm>
              <a:off x="7086600" y="631370"/>
              <a:ext cx="57150" cy="1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e</a:t>
              </a:r>
              <a:endParaRPr kumimoji="0" lang="en-US" alt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389" name="Rectangle 1335"/>
            <p:cNvSpPr>
              <a:spLocks noChangeArrowheads="1"/>
            </p:cNvSpPr>
            <p:nvPr/>
          </p:nvSpPr>
          <p:spPr bwMode="auto">
            <a:xfrm>
              <a:off x="7137400" y="631370"/>
              <a:ext cx="57150" cy="1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r</a:t>
              </a:r>
              <a:endParaRPr kumimoji="0" lang="en-US" alt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390" name="Rectangle 1336"/>
            <p:cNvSpPr>
              <a:spLocks noChangeArrowheads="1"/>
            </p:cNvSpPr>
            <p:nvPr/>
          </p:nvSpPr>
          <p:spPr bwMode="auto">
            <a:xfrm>
              <a:off x="7186612" y="631370"/>
              <a:ext cx="93663" cy="1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A</a:t>
              </a:r>
              <a:endParaRPr kumimoji="0" lang="en-US" alt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391" name="Rectangle 1337"/>
            <p:cNvSpPr>
              <a:spLocks noChangeArrowheads="1"/>
            </p:cNvSpPr>
            <p:nvPr/>
          </p:nvSpPr>
          <p:spPr bwMode="auto">
            <a:xfrm>
              <a:off x="6911975" y="942520"/>
              <a:ext cx="57150" cy="1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e</a:t>
              </a:r>
              <a:endParaRPr kumimoji="0" lang="en-US" alt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392" name="Rectangle 1338"/>
            <p:cNvSpPr>
              <a:spLocks noChangeArrowheads="1"/>
            </p:cNvSpPr>
            <p:nvPr/>
          </p:nvSpPr>
          <p:spPr bwMode="auto">
            <a:xfrm>
              <a:off x="6962775" y="942520"/>
              <a:ext cx="93663" cy="1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U</a:t>
              </a:r>
              <a:endParaRPr kumimoji="0" lang="en-US" alt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393" name="Rectangle 1339"/>
            <p:cNvSpPr>
              <a:spLocks noChangeArrowheads="1"/>
            </p:cNvSpPr>
            <p:nvPr/>
          </p:nvSpPr>
          <p:spPr bwMode="auto">
            <a:xfrm>
              <a:off x="7050087" y="942520"/>
              <a:ext cx="69850" cy="1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S</a:t>
              </a:r>
              <a:endParaRPr kumimoji="0" lang="en-US" alt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394" name="Rectangle 1340"/>
            <p:cNvSpPr>
              <a:spLocks noChangeArrowheads="1"/>
            </p:cNvSpPr>
            <p:nvPr/>
          </p:nvSpPr>
          <p:spPr bwMode="auto">
            <a:xfrm>
              <a:off x="7124700" y="942520"/>
              <a:ext cx="93663" cy="1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C</a:t>
              </a:r>
              <a:endParaRPr kumimoji="0" lang="en-US" alt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395" name="Rectangle 1341"/>
            <p:cNvSpPr>
              <a:spLocks noChangeArrowheads="1"/>
            </p:cNvSpPr>
            <p:nvPr/>
          </p:nvSpPr>
          <p:spPr bwMode="auto">
            <a:xfrm>
              <a:off x="7199312" y="942520"/>
              <a:ext cx="49213" cy="1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I</a:t>
              </a:r>
              <a:endParaRPr kumimoji="0" lang="en-US" alt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396" name="Line 1342"/>
            <p:cNvSpPr>
              <a:spLocks noChangeShapeType="1"/>
            </p:cNvSpPr>
            <p:nvPr/>
          </p:nvSpPr>
          <p:spPr bwMode="auto">
            <a:xfrm>
              <a:off x="7473950" y="1104445"/>
              <a:ext cx="136525" cy="0"/>
            </a:xfrm>
            <a:prstGeom prst="line">
              <a:avLst/>
            </a:prstGeom>
            <a:noFill/>
            <a:ln w="12700">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397" name="Freeform 1343"/>
            <p:cNvSpPr>
              <a:spLocks/>
            </p:cNvSpPr>
            <p:nvPr/>
          </p:nvSpPr>
          <p:spPr bwMode="auto">
            <a:xfrm>
              <a:off x="7410450" y="1079045"/>
              <a:ext cx="87313" cy="61913"/>
            </a:xfrm>
            <a:custGeom>
              <a:avLst/>
              <a:gdLst>
                <a:gd name="T0" fmla="*/ 40 w 55"/>
                <a:gd name="T1" fmla="*/ 16 h 39"/>
                <a:gd name="T2" fmla="*/ 55 w 55"/>
                <a:gd name="T3" fmla="*/ 39 h 39"/>
                <a:gd name="T4" fmla="*/ 0 w 55"/>
                <a:gd name="T5" fmla="*/ 16 h 39"/>
                <a:gd name="T6" fmla="*/ 55 w 55"/>
                <a:gd name="T7" fmla="*/ 0 h 39"/>
                <a:gd name="T8" fmla="*/ 40 w 55"/>
                <a:gd name="T9" fmla="*/ 16 h 39"/>
              </a:gdLst>
              <a:ahLst/>
              <a:cxnLst>
                <a:cxn ang="0">
                  <a:pos x="T0" y="T1"/>
                </a:cxn>
                <a:cxn ang="0">
                  <a:pos x="T2" y="T3"/>
                </a:cxn>
                <a:cxn ang="0">
                  <a:pos x="T4" y="T5"/>
                </a:cxn>
                <a:cxn ang="0">
                  <a:pos x="T6" y="T7"/>
                </a:cxn>
                <a:cxn ang="0">
                  <a:pos x="T8" y="T9"/>
                </a:cxn>
              </a:cxnLst>
              <a:rect l="0" t="0" r="r" b="b"/>
              <a:pathLst>
                <a:path w="55" h="39">
                  <a:moveTo>
                    <a:pt x="40" y="16"/>
                  </a:moveTo>
                  <a:lnTo>
                    <a:pt x="55" y="39"/>
                  </a:lnTo>
                  <a:lnTo>
                    <a:pt x="0" y="16"/>
                  </a:lnTo>
                  <a:lnTo>
                    <a:pt x="55" y="0"/>
                  </a:lnTo>
                  <a:lnTo>
                    <a:pt x="40" y="16"/>
                  </a:lnTo>
                  <a:close/>
                </a:path>
              </a:pathLst>
            </a:custGeom>
            <a:solidFill>
              <a:schemeClr val="bg1"/>
            </a:solidFill>
            <a:ln w="9525">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398" name="Freeform 1344"/>
            <p:cNvSpPr>
              <a:spLocks/>
            </p:cNvSpPr>
            <p:nvPr/>
          </p:nvSpPr>
          <p:spPr bwMode="auto">
            <a:xfrm>
              <a:off x="7585075" y="1079045"/>
              <a:ext cx="87313" cy="61913"/>
            </a:xfrm>
            <a:custGeom>
              <a:avLst/>
              <a:gdLst>
                <a:gd name="T0" fmla="*/ 16 w 55"/>
                <a:gd name="T1" fmla="*/ 16 h 39"/>
                <a:gd name="T2" fmla="*/ 0 w 55"/>
                <a:gd name="T3" fmla="*/ 0 h 39"/>
                <a:gd name="T4" fmla="*/ 55 w 55"/>
                <a:gd name="T5" fmla="*/ 16 h 39"/>
                <a:gd name="T6" fmla="*/ 0 w 55"/>
                <a:gd name="T7" fmla="*/ 39 h 39"/>
                <a:gd name="T8" fmla="*/ 16 w 55"/>
                <a:gd name="T9" fmla="*/ 16 h 39"/>
              </a:gdLst>
              <a:ahLst/>
              <a:cxnLst>
                <a:cxn ang="0">
                  <a:pos x="T0" y="T1"/>
                </a:cxn>
                <a:cxn ang="0">
                  <a:pos x="T2" y="T3"/>
                </a:cxn>
                <a:cxn ang="0">
                  <a:pos x="T4" y="T5"/>
                </a:cxn>
                <a:cxn ang="0">
                  <a:pos x="T6" y="T7"/>
                </a:cxn>
                <a:cxn ang="0">
                  <a:pos x="T8" y="T9"/>
                </a:cxn>
              </a:cxnLst>
              <a:rect l="0" t="0" r="r" b="b"/>
              <a:pathLst>
                <a:path w="55" h="39">
                  <a:moveTo>
                    <a:pt x="16" y="16"/>
                  </a:moveTo>
                  <a:lnTo>
                    <a:pt x="0" y="0"/>
                  </a:lnTo>
                  <a:lnTo>
                    <a:pt x="55" y="16"/>
                  </a:lnTo>
                  <a:lnTo>
                    <a:pt x="0" y="39"/>
                  </a:lnTo>
                  <a:lnTo>
                    <a:pt x="16" y="16"/>
                  </a:lnTo>
                  <a:close/>
                </a:path>
              </a:pathLst>
            </a:custGeom>
            <a:solidFill>
              <a:schemeClr val="bg1"/>
            </a:solidFill>
            <a:ln w="9525">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399" name="Line 1345"/>
            <p:cNvSpPr>
              <a:spLocks noChangeShapeType="1"/>
            </p:cNvSpPr>
            <p:nvPr/>
          </p:nvSpPr>
          <p:spPr bwMode="auto">
            <a:xfrm>
              <a:off x="7473950" y="1215570"/>
              <a:ext cx="136525" cy="0"/>
            </a:xfrm>
            <a:prstGeom prst="line">
              <a:avLst/>
            </a:prstGeom>
            <a:noFill/>
            <a:ln w="12700">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400" name="Freeform 1346"/>
            <p:cNvSpPr>
              <a:spLocks/>
            </p:cNvSpPr>
            <p:nvPr/>
          </p:nvSpPr>
          <p:spPr bwMode="auto">
            <a:xfrm>
              <a:off x="7410450" y="1191757"/>
              <a:ext cx="87313" cy="61913"/>
            </a:xfrm>
            <a:custGeom>
              <a:avLst/>
              <a:gdLst>
                <a:gd name="T0" fmla="*/ 40 w 55"/>
                <a:gd name="T1" fmla="*/ 15 h 39"/>
                <a:gd name="T2" fmla="*/ 55 w 55"/>
                <a:gd name="T3" fmla="*/ 39 h 39"/>
                <a:gd name="T4" fmla="*/ 0 w 55"/>
                <a:gd name="T5" fmla="*/ 15 h 39"/>
                <a:gd name="T6" fmla="*/ 55 w 55"/>
                <a:gd name="T7" fmla="*/ 0 h 39"/>
                <a:gd name="T8" fmla="*/ 40 w 55"/>
                <a:gd name="T9" fmla="*/ 15 h 39"/>
              </a:gdLst>
              <a:ahLst/>
              <a:cxnLst>
                <a:cxn ang="0">
                  <a:pos x="T0" y="T1"/>
                </a:cxn>
                <a:cxn ang="0">
                  <a:pos x="T2" y="T3"/>
                </a:cxn>
                <a:cxn ang="0">
                  <a:pos x="T4" y="T5"/>
                </a:cxn>
                <a:cxn ang="0">
                  <a:pos x="T6" y="T7"/>
                </a:cxn>
                <a:cxn ang="0">
                  <a:pos x="T8" y="T9"/>
                </a:cxn>
              </a:cxnLst>
              <a:rect l="0" t="0" r="r" b="b"/>
              <a:pathLst>
                <a:path w="55" h="39">
                  <a:moveTo>
                    <a:pt x="40" y="15"/>
                  </a:moveTo>
                  <a:lnTo>
                    <a:pt x="55" y="39"/>
                  </a:lnTo>
                  <a:lnTo>
                    <a:pt x="0" y="15"/>
                  </a:lnTo>
                  <a:lnTo>
                    <a:pt x="55" y="0"/>
                  </a:lnTo>
                  <a:lnTo>
                    <a:pt x="40" y="15"/>
                  </a:lnTo>
                  <a:close/>
                </a:path>
              </a:pathLst>
            </a:custGeom>
            <a:solidFill>
              <a:schemeClr val="bg1"/>
            </a:solidFill>
            <a:ln w="9525">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401" name="Freeform 1347"/>
            <p:cNvSpPr>
              <a:spLocks/>
            </p:cNvSpPr>
            <p:nvPr/>
          </p:nvSpPr>
          <p:spPr bwMode="auto">
            <a:xfrm>
              <a:off x="7585075" y="1191757"/>
              <a:ext cx="87313" cy="61913"/>
            </a:xfrm>
            <a:custGeom>
              <a:avLst/>
              <a:gdLst>
                <a:gd name="T0" fmla="*/ 16 w 55"/>
                <a:gd name="T1" fmla="*/ 15 h 39"/>
                <a:gd name="T2" fmla="*/ 0 w 55"/>
                <a:gd name="T3" fmla="*/ 0 h 39"/>
                <a:gd name="T4" fmla="*/ 55 w 55"/>
                <a:gd name="T5" fmla="*/ 15 h 39"/>
                <a:gd name="T6" fmla="*/ 0 w 55"/>
                <a:gd name="T7" fmla="*/ 39 h 39"/>
                <a:gd name="T8" fmla="*/ 16 w 55"/>
                <a:gd name="T9" fmla="*/ 15 h 39"/>
              </a:gdLst>
              <a:ahLst/>
              <a:cxnLst>
                <a:cxn ang="0">
                  <a:pos x="T0" y="T1"/>
                </a:cxn>
                <a:cxn ang="0">
                  <a:pos x="T2" y="T3"/>
                </a:cxn>
                <a:cxn ang="0">
                  <a:pos x="T4" y="T5"/>
                </a:cxn>
                <a:cxn ang="0">
                  <a:pos x="T6" y="T7"/>
                </a:cxn>
                <a:cxn ang="0">
                  <a:pos x="T8" y="T9"/>
                </a:cxn>
              </a:cxnLst>
              <a:rect l="0" t="0" r="r" b="b"/>
              <a:pathLst>
                <a:path w="55" h="39">
                  <a:moveTo>
                    <a:pt x="16" y="15"/>
                  </a:moveTo>
                  <a:lnTo>
                    <a:pt x="0" y="0"/>
                  </a:lnTo>
                  <a:lnTo>
                    <a:pt x="55" y="15"/>
                  </a:lnTo>
                  <a:lnTo>
                    <a:pt x="0" y="39"/>
                  </a:lnTo>
                  <a:lnTo>
                    <a:pt x="16" y="15"/>
                  </a:lnTo>
                  <a:close/>
                </a:path>
              </a:pathLst>
            </a:custGeom>
            <a:solidFill>
              <a:schemeClr val="bg1"/>
            </a:solidFill>
            <a:ln w="9525">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402" name="Line 1348"/>
            <p:cNvSpPr>
              <a:spLocks noChangeShapeType="1"/>
            </p:cNvSpPr>
            <p:nvPr/>
          </p:nvSpPr>
          <p:spPr bwMode="auto">
            <a:xfrm>
              <a:off x="7473950" y="667882"/>
              <a:ext cx="136525" cy="0"/>
            </a:xfrm>
            <a:prstGeom prst="line">
              <a:avLst/>
            </a:prstGeom>
            <a:noFill/>
            <a:ln w="12700">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403" name="Freeform 1349"/>
            <p:cNvSpPr>
              <a:spLocks/>
            </p:cNvSpPr>
            <p:nvPr/>
          </p:nvSpPr>
          <p:spPr bwMode="auto">
            <a:xfrm>
              <a:off x="7410450" y="631370"/>
              <a:ext cx="87313" cy="61913"/>
            </a:xfrm>
            <a:custGeom>
              <a:avLst/>
              <a:gdLst>
                <a:gd name="T0" fmla="*/ 40 w 55"/>
                <a:gd name="T1" fmla="*/ 23 h 39"/>
                <a:gd name="T2" fmla="*/ 55 w 55"/>
                <a:gd name="T3" fmla="*/ 39 h 39"/>
                <a:gd name="T4" fmla="*/ 0 w 55"/>
                <a:gd name="T5" fmla="*/ 23 h 39"/>
                <a:gd name="T6" fmla="*/ 55 w 55"/>
                <a:gd name="T7" fmla="*/ 0 h 39"/>
                <a:gd name="T8" fmla="*/ 40 w 55"/>
                <a:gd name="T9" fmla="*/ 23 h 39"/>
              </a:gdLst>
              <a:ahLst/>
              <a:cxnLst>
                <a:cxn ang="0">
                  <a:pos x="T0" y="T1"/>
                </a:cxn>
                <a:cxn ang="0">
                  <a:pos x="T2" y="T3"/>
                </a:cxn>
                <a:cxn ang="0">
                  <a:pos x="T4" y="T5"/>
                </a:cxn>
                <a:cxn ang="0">
                  <a:pos x="T6" y="T7"/>
                </a:cxn>
                <a:cxn ang="0">
                  <a:pos x="T8" y="T9"/>
                </a:cxn>
              </a:cxnLst>
              <a:rect l="0" t="0" r="r" b="b"/>
              <a:pathLst>
                <a:path w="55" h="39">
                  <a:moveTo>
                    <a:pt x="40" y="23"/>
                  </a:moveTo>
                  <a:lnTo>
                    <a:pt x="55" y="39"/>
                  </a:lnTo>
                  <a:lnTo>
                    <a:pt x="0" y="23"/>
                  </a:lnTo>
                  <a:lnTo>
                    <a:pt x="55" y="0"/>
                  </a:lnTo>
                  <a:lnTo>
                    <a:pt x="40" y="23"/>
                  </a:lnTo>
                  <a:close/>
                </a:path>
              </a:pathLst>
            </a:custGeom>
            <a:solidFill>
              <a:schemeClr val="bg1"/>
            </a:solidFill>
            <a:ln w="9525">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404" name="Freeform 1350"/>
            <p:cNvSpPr>
              <a:spLocks/>
            </p:cNvSpPr>
            <p:nvPr/>
          </p:nvSpPr>
          <p:spPr bwMode="auto">
            <a:xfrm>
              <a:off x="7585075" y="631370"/>
              <a:ext cx="87313" cy="61913"/>
            </a:xfrm>
            <a:custGeom>
              <a:avLst/>
              <a:gdLst>
                <a:gd name="T0" fmla="*/ 16 w 55"/>
                <a:gd name="T1" fmla="*/ 23 h 39"/>
                <a:gd name="T2" fmla="*/ 0 w 55"/>
                <a:gd name="T3" fmla="*/ 0 h 39"/>
                <a:gd name="T4" fmla="*/ 55 w 55"/>
                <a:gd name="T5" fmla="*/ 23 h 39"/>
                <a:gd name="T6" fmla="*/ 0 w 55"/>
                <a:gd name="T7" fmla="*/ 39 h 39"/>
                <a:gd name="T8" fmla="*/ 16 w 55"/>
                <a:gd name="T9" fmla="*/ 23 h 39"/>
              </a:gdLst>
              <a:ahLst/>
              <a:cxnLst>
                <a:cxn ang="0">
                  <a:pos x="T0" y="T1"/>
                </a:cxn>
                <a:cxn ang="0">
                  <a:pos x="T2" y="T3"/>
                </a:cxn>
                <a:cxn ang="0">
                  <a:pos x="T4" y="T5"/>
                </a:cxn>
                <a:cxn ang="0">
                  <a:pos x="T6" y="T7"/>
                </a:cxn>
                <a:cxn ang="0">
                  <a:pos x="T8" y="T9"/>
                </a:cxn>
              </a:cxnLst>
              <a:rect l="0" t="0" r="r" b="b"/>
              <a:pathLst>
                <a:path w="55" h="39">
                  <a:moveTo>
                    <a:pt x="16" y="23"/>
                  </a:moveTo>
                  <a:lnTo>
                    <a:pt x="0" y="0"/>
                  </a:lnTo>
                  <a:lnTo>
                    <a:pt x="55" y="23"/>
                  </a:lnTo>
                  <a:lnTo>
                    <a:pt x="0" y="39"/>
                  </a:lnTo>
                  <a:lnTo>
                    <a:pt x="16" y="23"/>
                  </a:lnTo>
                  <a:close/>
                </a:path>
              </a:pathLst>
            </a:custGeom>
            <a:solidFill>
              <a:schemeClr val="bg1"/>
            </a:solidFill>
            <a:ln w="9525">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405" name="Line 1351"/>
            <p:cNvSpPr>
              <a:spLocks noChangeShapeType="1"/>
            </p:cNvSpPr>
            <p:nvPr/>
          </p:nvSpPr>
          <p:spPr bwMode="auto">
            <a:xfrm>
              <a:off x="7473950" y="780595"/>
              <a:ext cx="136525" cy="0"/>
            </a:xfrm>
            <a:prstGeom prst="line">
              <a:avLst/>
            </a:prstGeom>
            <a:noFill/>
            <a:ln w="12700">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406" name="Freeform 1352"/>
            <p:cNvSpPr>
              <a:spLocks/>
            </p:cNvSpPr>
            <p:nvPr/>
          </p:nvSpPr>
          <p:spPr bwMode="auto">
            <a:xfrm>
              <a:off x="7410450" y="744082"/>
              <a:ext cx="87313" cy="61913"/>
            </a:xfrm>
            <a:custGeom>
              <a:avLst/>
              <a:gdLst>
                <a:gd name="T0" fmla="*/ 40 w 55"/>
                <a:gd name="T1" fmla="*/ 23 h 39"/>
                <a:gd name="T2" fmla="*/ 55 w 55"/>
                <a:gd name="T3" fmla="*/ 39 h 39"/>
                <a:gd name="T4" fmla="*/ 0 w 55"/>
                <a:gd name="T5" fmla="*/ 23 h 39"/>
                <a:gd name="T6" fmla="*/ 55 w 55"/>
                <a:gd name="T7" fmla="*/ 0 h 39"/>
                <a:gd name="T8" fmla="*/ 40 w 55"/>
                <a:gd name="T9" fmla="*/ 23 h 39"/>
              </a:gdLst>
              <a:ahLst/>
              <a:cxnLst>
                <a:cxn ang="0">
                  <a:pos x="T0" y="T1"/>
                </a:cxn>
                <a:cxn ang="0">
                  <a:pos x="T2" y="T3"/>
                </a:cxn>
                <a:cxn ang="0">
                  <a:pos x="T4" y="T5"/>
                </a:cxn>
                <a:cxn ang="0">
                  <a:pos x="T6" y="T7"/>
                </a:cxn>
                <a:cxn ang="0">
                  <a:pos x="T8" y="T9"/>
                </a:cxn>
              </a:cxnLst>
              <a:rect l="0" t="0" r="r" b="b"/>
              <a:pathLst>
                <a:path w="55" h="39">
                  <a:moveTo>
                    <a:pt x="40" y="23"/>
                  </a:moveTo>
                  <a:lnTo>
                    <a:pt x="55" y="39"/>
                  </a:lnTo>
                  <a:lnTo>
                    <a:pt x="0" y="23"/>
                  </a:lnTo>
                  <a:lnTo>
                    <a:pt x="55" y="0"/>
                  </a:lnTo>
                  <a:lnTo>
                    <a:pt x="40" y="23"/>
                  </a:lnTo>
                  <a:close/>
                </a:path>
              </a:pathLst>
            </a:custGeom>
            <a:solidFill>
              <a:schemeClr val="bg1"/>
            </a:solidFill>
            <a:ln w="9525">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407" name="Freeform 1353"/>
            <p:cNvSpPr>
              <a:spLocks/>
            </p:cNvSpPr>
            <p:nvPr/>
          </p:nvSpPr>
          <p:spPr bwMode="auto">
            <a:xfrm>
              <a:off x="7585075" y="744082"/>
              <a:ext cx="87313" cy="61913"/>
            </a:xfrm>
            <a:custGeom>
              <a:avLst/>
              <a:gdLst>
                <a:gd name="T0" fmla="*/ 16 w 55"/>
                <a:gd name="T1" fmla="*/ 23 h 39"/>
                <a:gd name="T2" fmla="*/ 0 w 55"/>
                <a:gd name="T3" fmla="*/ 0 h 39"/>
                <a:gd name="T4" fmla="*/ 55 w 55"/>
                <a:gd name="T5" fmla="*/ 23 h 39"/>
                <a:gd name="T6" fmla="*/ 0 w 55"/>
                <a:gd name="T7" fmla="*/ 39 h 39"/>
                <a:gd name="T8" fmla="*/ 16 w 55"/>
                <a:gd name="T9" fmla="*/ 23 h 39"/>
              </a:gdLst>
              <a:ahLst/>
              <a:cxnLst>
                <a:cxn ang="0">
                  <a:pos x="T0" y="T1"/>
                </a:cxn>
                <a:cxn ang="0">
                  <a:pos x="T2" y="T3"/>
                </a:cxn>
                <a:cxn ang="0">
                  <a:pos x="T4" y="T5"/>
                </a:cxn>
                <a:cxn ang="0">
                  <a:pos x="T6" y="T7"/>
                </a:cxn>
                <a:cxn ang="0">
                  <a:pos x="T8" y="T9"/>
                </a:cxn>
              </a:cxnLst>
              <a:rect l="0" t="0" r="r" b="b"/>
              <a:pathLst>
                <a:path w="55" h="39">
                  <a:moveTo>
                    <a:pt x="16" y="23"/>
                  </a:moveTo>
                  <a:lnTo>
                    <a:pt x="0" y="0"/>
                  </a:lnTo>
                  <a:lnTo>
                    <a:pt x="55" y="23"/>
                  </a:lnTo>
                  <a:lnTo>
                    <a:pt x="0" y="39"/>
                  </a:lnTo>
                  <a:lnTo>
                    <a:pt x="16" y="23"/>
                  </a:lnTo>
                  <a:close/>
                </a:path>
              </a:pathLst>
            </a:custGeom>
            <a:solidFill>
              <a:schemeClr val="bg1"/>
            </a:solidFill>
            <a:ln w="9525">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408" name="Line 1354"/>
            <p:cNvSpPr>
              <a:spLocks noChangeShapeType="1"/>
            </p:cNvSpPr>
            <p:nvPr/>
          </p:nvSpPr>
          <p:spPr bwMode="auto">
            <a:xfrm>
              <a:off x="7473950" y="893307"/>
              <a:ext cx="136525" cy="0"/>
            </a:xfrm>
            <a:prstGeom prst="line">
              <a:avLst/>
            </a:prstGeom>
            <a:noFill/>
            <a:ln w="12700">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409" name="Freeform 1355"/>
            <p:cNvSpPr>
              <a:spLocks/>
            </p:cNvSpPr>
            <p:nvPr/>
          </p:nvSpPr>
          <p:spPr bwMode="auto">
            <a:xfrm>
              <a:off x="7410450" y="855207"/>
              <a:ext cx="87313" cy="61913"/>
            </a:xfrm>
            <a:custGeom>
              <a:avLst/>
              <a:gdLst>
                <a:gd name="T0" fmla="*/ 40 w 55"/>
                <a:gd name="T1" fmla="*/ 24 h 39"/>
                <a:gd name="T2" fmla="*/ 55 w 55"/>
                <a:gd name="T3" fmla="*/ 39 h 39"/>
                <a:gd name="T4" fmla="*/ 0 w 55"/>
                <a:gd name="T5" fmla="*/ 24 h 39"/>
                <a:gd name="T6" fmla="*/ 55 w 55"/>
                <a:gd name="T7" fmla="*/ 0 h 39"/>
                <a:gd name="T8" fmla="*/ 40 w 55"/>
                <a:gd name="T9" fmla="*/ 24 h 39"/>
              </a:gdLst>
              <a:ahLst/>
              <a:cxnLst>
                <a:cxn ang="0">
                  <a:pos x="T0" y="T1"/>
                </a:cxn>
                <a:cxn ang="0">
                  <a:pos x="T2" y="T3"/>
                </a:cxn>
                <a:cxn ang="0">
                  <a:pos x="T4" y="T5"/>
                </a:cxn>
                <a:cxn ang="0">
                  <a:pos x="T6" y="T7"/>
                </a:cxn>
                <a:cxn ang="0">
                  <a:pos x="T8" y="T9"/>
                </a:cxn>
              </a:cxnLst>
              <a:rect l="0" t="0" r="r" b="b"/>
              <a:pathLst>
                <a:path w="55" h="39">
                  <a:moveTo>
                    <a:pt x="40" y="24"/>
                  </a:moveTo>
                  <a:lnTo>
                    <a:pt x="55" y="39"/>
                  </a:lnTo>
                  <a:lnTo>
                    <a:pt x="0" y="24"/>
                  </a:lnTo>
                  <a:lnTo>
                    <a:pt x="55" y="0"/>
                  </a:lnTo>
                  <a:lnTo>
                    <a:pt x="40" y="24"/>
                  </a:lnTo>
                  <a:close/>
                </a:path>
              </a:pathLst>
            </a:custGeom>
            <a:solidFill>
              <a:schemeClr val="bg1"/>
            </a:solidFill>
            <a:ln w="9525">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410" name="Freeform 1356"/>
            <p:cNvSpPr>
              <a:spLocks/>
            </p:cNvSpPr>
            <p:nvPr/>
          </p:nvSpPr>
          <p:spPr bwMode="auto">
            <a:xfrm>
              <a:off x="7585075" y="855207"/>
              <a:ext cx="87313" cy="61913"/>
            </a:xfrm>
            <a:custGeom>
              <a:avLst/>
              <a:gdLst>
                <a:gd name="T0" fmla="*/ 16 w 55"/>
                <a:gd name="T1" fmla="*/ 24 h 39"/>
                <a:gd name="T2" fmla="*/ 0 w 55"/>
                <a:gd name="T3" fmla="*/ 0 h 39"/>
                <a:gd name="T4" fmla="*/ 55 w 55"/>
                <a:gd name="T5" fmla="*/ 24 h 39"/>
                <a:gd name="T6" fmla="*/ 0 w 55"/>
                <a:gd name="T7" fmla="*/ 39 h 39"/>
                <a:gd name="T8" fmla="*/ 16 w 55"/>
                <a:gd name="T9" fmla="*/ 24 h 39"/>
              </a:gdLst>
              <a:ahLst/>
              <a:cxnLst>
                <a:cxn ang="0">
                  <a:pos x="T0" y="T1"/>
                </a:cxn>
                <a:cxn ang="0">
                  <a:pos x="T2" y="T3"/>
                </a:cxn>
                <a:cxn ang="0">
                  <a:pos x="T4" y="T5"/>
                </a:cxn>
                <a:cxn ang="0">
                  <a:pos x="T6" y="T7"/>
                </a:cxn>
                <a:cxn ang="0">
                  <a:pos x="T8" y="T9"/>
                </a:cxn>
              </a:cxnLst>
              <a:rect l="0" t="0" r="r" b="b"/>
              <a:pathLst>
                <a:path w="55" h="39">
                  <a:moveTo>
                    <a:pt x="16" y="24"/>
                  </a:moveTo>
                  <a:lnTo>
                    <a:pt x="0" y="0"/>
                  </a:lnTo>
                  <a:lnTo>
                    <a:pt x="55" y="24"/>
                  </a:lnTo>
                  <a:lnTo>
                    <a:pt x="0" y="39"/>
                  </a:lnTo>
                  <a:lnTo>
                    <a:pt x="16" y="24"/>
                  </a:lnTo>
                  <a:close/>
                </a:path>
              </a:pathLst>
            </a:custGeom>
            <a:solidFill>
              <a:schemeClr val="bg1"/>
            </a:solidFill>
            <a:ln w="9525">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411" name="Line 1357"/>
            <p:cNvSpPr>
              <a:spLocks noChangeShapeType="1"/>
            </p:cNvSpPr>
            <p:nvPr/>
          </p:nvSpPr>
          <p:spPr bwMode="auto">
            <a:xfrm>
              <a:off x="7473950" y="1004432"/>
              <a:ext cx="136525" cy="0"/>
            </a:xfrm>
            <a:prstGeom prst="line">
              <a:avLst/>
            </a:prstGeom>
            <a:noFill/>
            <a:ln w="12700">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412" name="Freeform 1358"/>
            <p:cNvSpPr>
              <a:spLocks/>
            </p:cNvSpPr>
            <p:nvPr/>
          </p:nvSpPr>
          <p:spPr bwMode="auto">
            <a:xfrm>
              <a:off x="7410450" y="967920"/>
              <a:ext cx="87313" cy="61913"/>
            </a:xfrm>
            <a:custGeom>
              <a:avLst/>
              <a:gdLst>
                <a:gd name="T0" fmla="*/ 40 w 55"/>
                <a:gd name="T1" fmla="*/ 23 h 39"/>
                <a:gd name="T2" fmla="*/ 55 w 55"/>
                <a:gd name="T3" fmla="*/ 39 h 39"/>
                <a:gd name="T4" fmla="*/ 0 w 55"/>
                <a:gd name="T5" fmla="*/ 23 h 39"/>
                <a:gd name="T6" fmla="*/ 55 w 55"/>
                <a:gd name="T7" fmla="*/ 0 h 39"/>
                <a:gd name="T8" fmla="*/ 40 w 55"/>
                <a:gd name="T9" fmla="*/ 23 h 39"/>
              </a:gdLst>
              <a:ahLst/>
              <a:cxnLst>
                <a:cxn ang="0">
                  <a:pos x="T0" y="T1"/>
                </a:cxn>
                <a:cxn ang="0">
                  <a:pos x="T2" y="T3"/>
                </a:cxn>
                <a:cxn ang="0">
                  <a:pos x="T4" y="T5"/>
                </a:cxn>
                <a:cxn ang="0">
                  <a:pos x="T6" y="T7"/>
                </a:cxn>
                <a:cxn ang="0">
                  <a:pos x="T8" y="T9"/>
                </a:cxn>
              </a:cxnLst>
              <a:rect l="0" t="0" r="r" b="b"/>
              <a:pathLst>
                <a:path w="55" h="39">
                  <a:moveTo>
                    <a:pt x="40" y="23"/>
                  </a:moveTo>
                  <a:lnTo>
                    <a:pt x="55" y="39"/>
                  </a:lnTo>
                  <a:lnTo>
                    <a:pt x="0" y="23"/>
                  </a:lnTo>
                  <a:lnTo>
                    <a:pt x="55" y="0"/>
                  </a:lnTo>
                  <a:lnTo>
                    <a:pt x="40" y="23"/>
                  </a:lnTo>
                  <a:close/>
                </a:path>
              </a:pathLst>
            </a:custGeom>
            <a:solidFill>
              <a:schemeClr val="bg1"/>
            </a:solidFill>
            <a:ln w="9525">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413" name="Freeform 1359"/>
            <p:cNvSpPr>
              <a:spLocks/>
            </p:cNvSpPr>
            <p:nvPr/>
          </p:nvSpPr>
          <p:spPr bwMode="auto">
            <a:xfrm>
              <a:off x="7585075" y="967920"/>
              <a:ext cx="87313" cy="61913"/>
            </a:xfrm>
            <a:custGeom>
              <a:avLst/>
              <a:gdLst>
                <a:gd name="T0" fmla="*/ 16 w 55"/>
                <a:gd name="T1" fmla="*/ 23 h 39"/>
                <a:gd name="T2" fmla="*/ 0 w 55"/>
                <a:gd name="T3" fmla="*/ 0 h 39"/>
                <a:gd name="T4" fmla="*/ 55 w 55"/>
                <a:gd name="T5" fmla="*/ 23 h 39"/>
                <a:gd name="T6" fmla="*/ 0 w 55"/>
                <a:gd name="T7" fmla="*/ 39 h 39"/>
                <a:gd name="T8" fmla="*/ 16 w 55"/>
                <a:gd name="T9" fmla="*/ 23 h 39"/>
              </a:gdLst>
              <a:ahLst/>
              <a:cxnLst>
                <a:cxn ang="0">
                  <a:pos x="T0" y="T1"/>
                </a:cxn>
                <a:cxn ang="0">
                  <a:pos x="T2" y="T3"/>
                </a:cxn>
                <a:cxn ang="0">
                  <a:pos x="T4" y="T5"/>
                </a:cxn>
                <a:cxn ang="0">
                  <a:pos x="T6" y="T7"/>
                </a:cxn>
                <a:cxn ang="0">
                  <a:pos x="T8" y="T9"/>
                </a:cxn>
              </a:cxnLst>
              <a:rect l="0" t="0" r="r" b="b"/>
              <a:pathLst>
                <a:path w="55" h="39">
                  <a:moveTo>
                    <a:pt x="16" y="23"/>
                  </a:moveTo>
                  <a:lnTo>
                    <a:pt x="0" y="0"/>
                  </a:lnTo>
                  <a:lnTo>
                    <a:pt x="55" y="23"/>
                  </a:lnTo>
                  <a:lnTo>
                    <a:pt x="0" y="39"/>
                  </a:lnTo>
                  <a:lnTo>
                    <a:pt x="16" y="23"/>
                  </a:lnTo>
                  <a:close/>
                </a:path>
              </a:pathLst>
            </a:custGeom>
            <a:solidFill>
              <a:schemeClr val="bg1"/>
            </a:solidFill>
            <a:ln w="9525">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414" name="Line 1360"/>
            <p:cNvSpPr>
              <a:spLocks noChangeShapeType="1"/>
            </p:cNvSpPr>
            <p:nvPr/>
          </p:nvSpPr>
          <p:spPr bwMode="auto">
            <a:xfrm>
              <a:off x="7473950" y="1440995"/>
              <a:ext cx="211138" cy="0"/>
            </a:xfrm>
            <a:prstGeom prst="line">
              <a:avLst/>
            </a:prstGeom>
            <a:noFill/>
            <a:ln w="12700">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415" name="Freeform 1361"/>
            <p:cNvSpPr>
              <a:spLocks/>
            </p:cNvSpPr>
            <p:nvPr/>
          </p:nvSpPr>
          <p:spPr bwMode="auto">
            <a:xfrm>
              <a:off x="7410450" y="1415595"/>
              <a:ext cx="87313" cy="61913"/>
            </a:xfrm>
            <a:custGeom>
              <a:avLst/>
              <a:gdLst>
                <a:gd name="T0" fmla="*/ 40 w 55"/>
                <a:gd name="T1" fmla="*/ 16 h 39"/>
                <a:gd name="T2" fmla="*/ 55 w 55"/>
                <a:gd name="T3" fmla="*/ 39 h 39"/>
                <a:gd name="T4" fmla="*/ 0 w 55"/>
                <a:gd name="T5" fmla="*/ 16 h 39"/>
                <a:gd name="T6" fmla="*/ 55 w 55"/>
                <a:gd name="T7" fmla="*/ 0 h 39"/>
                <a:gd name="T8" fmla="*/ 40 w 55"/>
                <a:gd name="T9" fmla="*/ 16 h 39"/>
              </a:gdLst>
              <a:ahLst/>
              <a:cxnLst>
                <a:cxn ang="0">
                  <a:pos x="T0" y="T1"/>
                </a:cxn>
                <a:cxn ang="0">
                  <a:pos x="T2" y="T3"/>
                </a:cxn>
                <a:cxn ang="0">
                  <a:pos x="T4" y="T5"/>
                </a:cxn>
                <a:cxn ang="0">
                  <a:pos x="T6" y="T7"/>
                </a:cxn>
                <a:cxn ang="0">
                  <a:pos x="T8" y="T9"/>
                </a:cxn>
              </a:cxnLst>
              <a:rect l="0" t="0" r="r" b="b"/>
              <a:pathLst>
                <a:path w="55" h="39">
                  <a:moveTo>
                    <a:pt x="40" y="16"/>
                  </a:moveTo>
                  <a:lnTo>
                    <a:pt x="55" y="39"/>
                  </a:lnTo>
                  <a:lnTo>
                    <a:pt x="0" y="16"/>
                  </a:lnTo>
                  <a:lnTo>
                    <a:pt x="55" y="0"/>
                  </a:lnTo>
                  <a:lnTo>
                    <a:pt x="40" y="16"/>
                  </a:lnTo>
                  <a:close/>
                </a:path>
              </a:pathLst>
            </a:custGeom>
            <a:solidFill>
              <a:schemeClr val="bg1"/>
            </a:solidFill>
            <a:ln w="9525">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416" name="Line 1362"/>
            <p:cNvSpPr>
              <a:spLocks noChangeShapeType="1"/>
            </p:cNvSpPr>
            <p:nvPr/>
          </p:nvSpPr>
          <p:spPr bwMode="auto">
            <a:xfrm>
              <a:off x="7473950" y="1328282"/>
              <a:ext cx="211138" cy="0"/>
            </a:xfrm>
            <a:prstGeom prst="line">
              <a:avLst/>
            </a:prstGeom>
            <a:noFill/>
            <a:ln w="12700">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417" name="Freeform 1363"/>
            <p:cNvSpPr>
              <a:spLocks/>
            </p:cNvSpPr>
            <p:nvPr/>
          </p:nvSpPr>
          <p:spPr bwMode="auto">
            <a:xfrm>
              <a:off x="7410450" y="1302882"/>
              <a:ext cx="87313" cy="63500"/>
            </a:xfrm>
            <a:custGeom>
              <a:avLst/>
              <a:gdLst>
                <a:gd name="T0" fmla="*/ 40 w 55"/>
                <a:gd name="T1" fmla="*/ 16 h 40"/>
                <a:gd name="T2" fmla="*/ 55 w 55"/>
                <a:gd name="T3" fmla="*/ 40 h 40"/>
                <a:gd name="T4" fmla="*/ 0 w 55"/>
                <a:gd name="T5" fmla="*/ 16 h 40"/>
                <a:gd name="T6" fmla="*/ 55 w 55"/>
                <a:gd name="T7" fmla="*/ 0 h 40"/>
                <a:gd name="T8" fmla="*/ 40 w 55"/>
                <a:gd name="T9" fmla="*/ 16 h 40"/>
              </a:gdLst>
              <a:ahLst/>
              <a:cxnLst>
                <a:cxn ang="0">
                  <a:pos x="T0" y="T1"/>
                </a:cxn>
                <a:cxn ang="0">
                  <a:pos x="T2" y="T3"/>
                </a:cxn>
                <a:cxn ang="0">
                  <a:pos x="T4" y="T5"/>
                </a:cxn>
                <a:cxn ang="0">
                  <a:pos x="T6" y="T7"/>
                </a:cxn>
                <a:cxn ang="0">
                  <a:pos x="T8" y="T9"/>
                </a:cxn>
              </a:cxnLst>
              <a:rect l="0" t="0" r="r" b="b"/>
              <a:pathLst>
                <a:path w="55" h="40">
                  <a:moveTo>
                    <a:pt x="40" y="16"/>
                  </a:moveTo>
                  <a:lnTo>
                    <a:pt x="55" y="40"/>
                  </a:lnTo>
                  <a:lnTo>
                    <a:pt x="0" y="16"/>
                  </a:lnTo>
                  <a:lnTo>
                    <a:pt x="55" y="0"/>
                  </a:lnTo>
                  <a:lnTo>
                    <a:pt x="40" y="16"/>
                  </a:lnTo>
                  <a:close/>
                </a:path>
              </a:pathLst>
            </a:custGeom>
            <a:solidFill>
              <a:schemeClr val="bg1"/>
            </a:solidFill>
            <a:ln w="9525">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418" name="Freeform 1364"/>
            <p:cNvSpPr>
              <a:spLocks/>
            </p:cNvSpPr>
            <p:nvPr/>
          </p:nvSpPr>
          <p:spPr bwMode="auto">
            <a:xfrm>
              <a:off x="6775450" y="1502907"/>
              <a:ext cx="1084263" cy="1095375"/>
            </a:xfrm>
            <a:custGeom>
              <a:avLst/>
              <a:gdLst>
                <a:gd name="T0" fmla="*/ 573 w 683"/>
                <a:gd name="T1" fmla="*/ 690 h 690"/>
                <a:gd name="T2" fmla="*/ 683 w 683"/>
                <a:gd name="T3" fmla="*/ 690 h 690"/>
                <a:gd name="T4" fmla="*/ 683 w 683"/>
                <a:gd name="T5" fmla="*/ 0 h 690"/>
                <a:gd name="T6" fmla="*/ 0 w 683"/>
                <a:gd name="T7" fmla="*/ 0 h 690"/>
                <a:gd name="T8" fmla="*/ 0 w 683"/>
                <a:gd name="T9" fmla="*/ 110 h 690"/>
                <a:gd name="T10" fmla="*/ 573 w 683"/>
                <a:gd name="T11" fmla="*/ 110 h 690"/>
                <a:gd name="T12" fmla="*/ 573 w 683"/>
                <a:gd name="T13" fmla="*/ 690 h 690"/>
              </a:gdLst>
              <a:ahLst/>
              <a:cxnLst>
                <a:cxn ang="0">
                  <a:pos x="T0" y="T1"/>
                </a:cxn>
                <a:cxn ang="0">
                  <a:pos x="T2" y="T3"/>
                </a:cxn>
                <a:cxn ang="0">
                  <a:pos x="T4" y="T5"/>
                </a:cxn>
                <a:cxn ang="0">
                  <a:pos x="T6" y="T7"/>
                </a:cxn>
                <a:cxn ang="0">
                  <a:pos x="T8" y="T9"/>
                </a:cxn>
                <a:cxn ang="0">
                  <a:pos x="T10" y="T11"/>
                </a:cxn>
                <a:cxn ang="0">
                  <a:pos x="T12" y="T13"/>
                </a:cxn>
              </a:cxnLst>
              <a:rect l="0" t="0" r="r" b="b"/>
              <a:pathLst>
                <a:path w="683" h="690">
                  <a:moveTo>
                    <a:pt x="573" y="690"/>
                  </a:moveTo>
                  <a:lnTo>
                    <a:pt x="683" y="690"/>
                  </a:lnTo>
                  <a:lnTo>
                    <a:pt x="683" y="0"/>
                  </a:lnTo>
                  <a:lnTo>
                    <a:pt x="0" y="0"/>
                  </a:lnTo>
                  <a:lnTo>
                    <a:pt x="0" y="110"/>
                  </a:lnTo>
                  <a:lnTo>
                    <a:pt x="573" y="110"/>
                  </a:lnTo>
                  <a:lnTo>
                    <a:pt x="573" y="690"/>
                  </a:lnTo>
                  <a:close/>
                </a:path>
              </a:pathLst>
            </a:custGeom>
            <a:solidFill>
              <a:srgbClr val="66FF99"/>
            </a:solidFill>
            <a:ln>
              <a:noFill/>
            </a:ln>
            <a:scene3d>
              <a:camera prst="orthographicFront"/>
              <a:lightRig rig="threePt" dir="t"/>
            </a:scene3d>
            <a:sp3d>
              <a:bevelT prst="angle"/>
            </a:sp3d>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419" name="Freeform 1365"/>
            <p:cNvSpPr>
              <a:spLocks/>
            </p:cNvSpPr>
            <p:nvPr/>
          </p:nvSpPr>
          <p:spPr bwMode="auto">
            <a:xfrm>
              <a:off x="6775450" y="1502907"/>
              <a:ext cx="1084263" cy="1095375"/>
            </a:xfrm>
            <a:custGeom>
              <a:avLst/>
              <a:gdLst>
                <a:gd name="T0" fmla="*/ 573 w 683"/>
                <a:gd name="T1" fmla="*/ 690 h 690"/>
                <a:gd name="T2" fmla="*/ 683 w 683"/>
                <a:gd name="T3" fmla="*/ 690 h 690"/>
                <a:gd name="T4" fmla="*/ 683 w 683"/>
                <a:gd name="T5" fmla="*/ 0 h 690"/>
                <a:gd name="T6" fmla="*/ 0 w 683"/>
                <a:gd name="T7" fmla="*/ 0 h 690"/>
                <a:gd name="T8" fmla="*/ 0 w 683"/>
                <a:gd name="T9" fmla="*/ 110 h 690"/>
                <a:gd name="T10" fmla="*/ 573 w 683"/>
                <a:gd name="T11" fmla="*/ 110 h 690"/>
                <a:gd name="T12" fmla="*/ 573 w 683"/>
                <a:gd name="T13" fmla="*/ 690 h 690"/>
              </a:gdLst>
              <a:ahLst/>
              <a:cxnLst>
                <a:cxn ang="0">
                  <a:pos x="T0" y="T1"/>
                </a:cxn>
                <a:cxn ang="0">
                  <a:pos x="T2" y="T3"/>
                </a:cxn>
                <a:cxn ang="0">
                  <a:pos x="T4" y="T5"/>
                </a:cxn>
                <a:cxn ang="0">
                  <a:pos x="T6" y="T7"/>
                </a:cxn>
                <a:cxn ang="0">
                  <a:pos x="T8" y="T9"/>
                </a:cxn>
                <a:cxn ang="0">
                  <a:pos x="T10" y="T11"/>
                </a:cxn>
                <a:cxn ang="0">
                  <a:pos x="T12" y="T13"/>
                </a:cxn>
              </a:cxnLst>
              <a:rect l="0" t="0" r="r" b="b"/>
              <a:pathLst>
                <a:path w="683" h="690">
                  <a:moveTo>
                    <a:pt x="573" y="690"/>
                  </a:moveTo>
                  <a:lnTo>
                    <a:pt x="683" y="690"/>
                  </a:lnTo>
                  <a:lnTo>
                    <a:pt x="683" y="0"/>
                  </a:lnTo>
                  <a:lnTo>
                    <a:pt x="0" y="0"/>
                  </a:lnTo>
                  <a:lnTo>
                    <a:pt x="0" y="110"/>
                  </a:lnTo>
                  <a:lnTo>
                    <a:pt x="573" y="110"/>
                  </a:lnTo>
                  <a:lnTo>
                    <a:pt x="573" y="690"/>
                  </a:lnTo>
                </a:path>
              </a:pathLst>
            </a:custGeom>
            <a:noFill/>
            <a:ln w="127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420" name="Rectangle 1366"/>
            <p:cNvSpPr>
              <a:spLocks noChangeArrowheads="1"/>
            </p:cNvSpPr>
            <p:nvPr/>
          </p:nvSpPr>
          <p:spPr bwMode="auto">
            <a:xfrm>
              <a:off x="6837362" y="1515607"/>
              <a:ext cx="100013" cy="1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G</a:t>
              </a:r>
              <a:endParaRPr kumimoji="0" lang="en-US" alt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421" name="Rectangle 1367"/>
            <p:cNvSpPr>
              <a:spLocks noChangeArrowheads="1"/>
            </p:cNvSpPr>
            <p:nvPr/>
          </p:nvSpPr>
          <p:spPr bwMode="auto">
            <a:xfrm>
              <a:off x="6937375" y="1515607"/>
              <a:ext cx="77788" cy="1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P</a:t>
              </a:r>
              <a:endParaRPr kumimoji="0" lang="en-US" alt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422" name="Rectangle 1368"/>
            <p:cNvSpPr>
              <a:spLocks noChangeArrowheads="1"/>
            </p:cNvSpPr>
            <p:nvPr/>
          </p:nvSpPr>
          <p:spPr bwMode="auto">
            <a:xfrm>
              <a:off x="6999287" y="1515607"/>
              <a:ext cx="49213" cy="1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I</a:t>
              </a:r>
              <a:endParaRPr kumimoji="0" lang="en-US" alt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423" name="Rectangle 1369"/>
            <p:cNvSpPr>
              <a:spLocks noChangeArrowheads="1"/>
            </p:cNvSpPr>
            <p:nvPr/>
          </p:nvSpPr>
          <p:spPr bwMode="auto">
            <a:xfrm>
              <a:off x="7037387" y="1515607"/>
              <a:ext cx="100013" cy="15398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O</a:t>
              </a:r>
              <a:endParaRPr kumimoji="0" lang="en-US" altLang="en-US" sz="18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424" name="Rectangle 1370"/>
            <p:cNvSpPr>
              <a:spLocks noChangeArrowheads="1"/>
            </p:cNvSpPr>
            <p:nvPr/>
          </p:nvSpPr>
          <p:spPr bwMode="auto">
            <a:xfrm>
              <a:off x="7137400" y="1515607"/>
              <a:ext cx="31750" cy="15398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 </a:t>
              </a:r>
              <a:endParaRPr kumimoji="0" lang="en-US" altLang="en-US" sz="18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425" name="Rectangle 1371"/>
            <p:cNvSpPr>
              <a:spLocks noChangeArrowheads="1"/>
            </p:cNvSpPr>
            <p:nvPr/>
          </p:nvSpPr>
          <p:spPr bwMode="auto">
            <a:xfrm>
              <a:off x="7161212" y="1515607"/>
              <a:ext cx="77788" cy="15398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P</a:t>
              </a:r>
              <a:endParaRPr kumimoji="0" lang="en-US" altLang="en-US" sz="18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426" name="Rectangle 1372"/>
            <p:cNvSpPr>
              <a:spLocks noChangeArrowheads="1"/>
            </p:cNvSpPr>
            <p:nvPr/>
          </p:nvSpPr>
          <p:spPr bwMode="auto">
            <a:xfrm>
              <a:off x="7237412" y="1515607"/>
              <a:ext cx="63500" cy="15398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o</a:t>
              </a:r>
              <a:endParaRPr kumimoji="0" lang="en-US" altLang="en-US" sz="18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427" name="Rectangle 1373"/>
            <p:cNvSpPr>
              <a:spLocks noChangeArrowheads="1"/>
            </p:cNvSpPr>
            <p:nvPr/>
          </p:nvSpPr>
          <p:spPr bwMode="auto">
            <a:xfrm>
              <a:off x="7299325" y="1515607"/>
              <a:ext cx="57150" cy="15398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r</a:t>
              </a:r>
              <a:endParaRPr kumimoji="0" lang="en-US" altLang="en-US" sz="18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428" name="Rectangle 1374"/>
            <p:cNvSpPr>
              <a:spLocks noChangeArrowheads="1"/>
            </p:cNvSpPr>
            <p:nvPr/>
          </p:nvSpPr>
          <p:spPr bwMode="auto">
            <a:xfrm>
              <a:off x="7335837" y="1515607"/>
              <a:ext cx="42863" cy="153988"/>
            </a:xfrm>
            <a:prstGeom prst="rect">
              <a:avLst/>
            </a:prstGeom>
            <a:noFill/>
            <a:ln>
              <a:noFill/>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t</a:t>
              </a:r>
              <a:endParaRPr kumimoji="0" lang="en-US" altLang="en-US" sz="18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429" name="Rectangle 1375"/>
            <p:cNvSpPr>
              <a:spLocks noChangeArrowheads="1"/>
            </p:cNvSpPr>
            <p:nvPr/>
          </p:nvSpPr>
          <p:spPr bwMode="auto">
            <a:xfrm>
              <a:off x="7373937" y="1515607"/>
              <a:ext cx="31750" cy="153988"/>
            </a:xfrm>
            <a:prstGeom prst="rect">
              <a:avLst/>
            </a:prstGeom>
            <a:noFill/>
            <a:ln>
              <a:noFill/>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 </a:t>
              </a:r>
              <a:endParaRPr kumimoji="0" lang="en-US" alt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430" name="Rectangle 1376"/>
            <p:cNvSpPr>
              <a:spLocks noChangeArrowheads="1"/>
            </p:cNvSpPr>
            <p:nvPr/>
          </p:nvSpPr>
          <p:spPr bwMode="auto">
            <a:xfrm>
              <a:off x="7399337" y="1515607"/>
              <a:ext cx="63500" cy="153988"/>
            </a:xfrm>
            <a:prstGeom prst="rect">
              <a:avLst/>
            </a:prstGeom>
            <a:noFill/>
            <a:ln>
              <a:noFill/>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7</a:t>
              </a:r>
              <a:endParaRPr kumimoji="0" lang="en-US" altLang="en-US" sz="18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431" name="Rectangle 1377"/>
            <p:cNvSpPr>
              <a:spLocks noChangeArrowheads="1"/>
            </p:cNvSpPr>
            <p:nvPr/>
          </p:nvSpPr>
          <p:spPr bwMode="auto">
            <a:xfrm>
              <a:off x="6775450" y="1763257"/>
              <a:ext cx="623888" cy="822325"/>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432" name="Rectangle 1378"/>
            <p:cNvSpPr>
              <a:spLocks noChangeArrowheads="1"/>
            </p:cNvSpPr>
            <p:nvPr/>
          </p:nvSpPr>
          <p:spPr bwMode="auto">
            <a:xfrm>
              <a:off x="6781800" y="1769607"/>
              <a:ext cx="611188" cy="809625"/>
            </a:xfrm>
            <a:prstGeom prst="rect">
              <a:avLst/>
            </a:prstGeom>
            <a:solidFill>
              <a:srgbClr val="FF0000"/>
            </a:solidFill>
            <a:ln w="12700">
              <a:solidFill>
                <a:srgbClr val="FF0000"/>
              </a:solidFill>
              <a:prstDash val="solid"/>
              <a:miter lim="800000"/>
              <a:headEnd/>
              <a:tailEnd/>
            </a:ln>
            <a:scene3d>
              <a:camera prst="orthographicFront"/>
              <a:lightRig rig="threePt" dir="t"/>
            </a:scene3d>
            <a:sp3d>
              <a:bevelT prst="angle"/>
            </a:sp3d>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433" name="Line 1379"/>
            <p:cNvSpPr>
              <a:spLocks noChangeShapeType="1"/>
            </p:cNvSpPr>
            <p:nvPr/>
          </p:nvSpPr>
          <p:spPr bwMode="auto">
            <a:xfrm>
              <a:off x="6465887" y="1590220"/>
              <a:ext cx="274320" cy="0"/>
            </a:xfrm>
            <a:prstGeom prst="line">
              <a:avLst/>
            </a:prstGeom>
            <a:noFill/>
            <a:ln w="38100">
              <a:solidFill>
                <a:srgbClr val="0000FF"/>
              </a:solidFill>
              <a:prstDash val="solid"/>
              <a:round/>
              <a:headEnd type="triangle" w="med" len="sm"/>
              <a:tailEnd type="triangle" w="med"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436" name="Line 1382"/>
            <p:cNvSpPr>
              <a:spLocks noChangeShapeType="1"/>
            </p:cNvSpPr>
            <p:nvPr/>
          </p:nvSpPr>
          <p:spPr bwMode="auto">
            <a:xfrm>
              <a:off x="6465887" y="2161720"/>
              <a:ext cx="274320" cy="0"/>
            </a:xfrm>
            <a:prstGeom prst="line">
              <a:avLst/>
            </a:prstGeom>
            <a:noFill/>
            <a:ln w="38100">
              <a:solidFill>
                <a:srgbClr val="0000FF"/>
              </a:solidFill>
              <a:prstDash val="solid"/>
              <a:round/>
              <a:headEnd type="triangle" w="med" len="sm"/>
              <a:tailEnd type="triangle" w="med"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439" name="Line 1385"/>
            <p:cNvSpPr>
              <a:spLocks noChangeShapeType="1"/>
            </p:cNvSpPr>
            <p:nvPr/>
          </p:nvSpPr>
          <p:spPr bwMode="auto">
            <a:xfrm>
              <a:off x="7859712" y="1788657"/>
              <a:ext cx="149225" cy="0"/>
            </a:xfrm>
            <a:prstGeom prst="line">
              <a:avLst/>
            </a:prstGeom>
            <a:noFill/>
            <a:ln w="28575">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440" name="Line 1386"/>
            <p:cNvSpPr>
              <a:spLocks noChangeShapeType="1"/>
            </p:cNvSpPr>
            <p:nvPr/>
          </p:nvSpPr>
          <p:spPr bwMode="auto">
            <a:xfrm>
              <a:off x="7859712" y="1901370"/>
              <a:ext cx="149225" cy="0"/>
            </a:xfrm>
            <a:prstGeom prst="line">
              <a:avLst/>
            </a:prstGeom>
            <a:noFill/>
            <a:ln w="28575">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441" name="Line 1387"/>
            <p:cNvSpPr>
              <a:spLocks noChangeShapeType="1"/>
            </p:cNvSpPr>
            <p:nvPr/>
          </p:nvSpPr>
          <p:spPr bwMode="auto">
            <a:xfrm>
              <a:off x="7859712" y="2012495"/>
              <a:ext cx="149225" cy="0"/>
            </a:xfrm>
            <a:prstGeom prst="line">
              <a:avLst/>
            </a:prstGeom>
            <a:noFill/>
            <a:ln w="28575">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442" name="Line 1388"/>
            <p:cNvSpPr>
              <a:spLocks noChangeShapeType="1"/>
            </p:cNvSpPr>
            <p:nvPr/>
          </p:nvSpPr>
          <p:spPr bwMode="auto">
            <a:xfrm>
              <a:off x="7859712" y="2125207"/>
              <a:ext cx="149225" cy="0"/>
            </a:xfrm>
            <a:prstGeom prst="line">
              <a:avLst/>
            </a:prstGeom>
            <a:noFill/>
            <a:ln w="28575">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443" name="Line 1389"/>
            <p:cNvSpPr>
              <a:spLocks noChangeShapeType="1"/>
            </p:cNvSpPr>
            <p:nvPr/>
          </p:nvSpPr>
          <p:spPr bwMode="auto">
            <a:xfrm>
              <a:off x="7859712" y="2236332"/>
              <a:ext cx="149225" cy="0"/>
            </a:xfrm>
            <a:prstGeom prst="line">
              <a:avLst/>
            </a:prstGeom>
            <a:noFill/>
            <a:ln w="28575">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444" name="Line 1390"/>
            <p:cNvSpPr>
              <a:spLocks noChangeShapeType="1"/>
            </p:cNvSpPr>
            <p:nvPr/>
          </p:nvSpPr>
          <p:spPr bwMode="auto">
            <a:xfrm>
              <a:off x="7859712" y="2336345"/>
              <a:ext cx="149225" cy="0"/>
            </a:xfrm>
            <a:prstGeom prst="line">
              <a:avLst/>
            </a:prstGeom>
            <a:noFill/>
            <a:ln w="28575">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445" name="Line 1391"/>
            <p:cNvSpPr>
              <a:spLocks noChangeShapeType="1"/>
            </p:cNvSpPr>
            <p:nvPr/>
          </p:nvSpPr>
          <p:spPr bwMode="auto">
            <a:xfrm>
              <a:off x="7859712" y="2449057"/>
              <a:ext cx="149225" cy="0"/>
            </a:xfrm>
            <a:prstGeom prst="line">
              <a:avLst/>
            </a:prstGeom>
            <a:noFill/>
            <a:ln w="28575">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446" name="Line 1392"/>
            <p:cNvSpPr>
              <a:spLocks noChangeShapeType="1"/>
            </p:cNvSpPr>
            <p:nvPr/>
          </p:nvSpPr>
          <p:spPr bwMode="auto">
            <a:xfrm>
              <a:off x="7859712" y="2560182"/>
              <a:ext cx="149225" cy="0"/>
            </a:xfrm>
            <a:prstGeom prst="line">
              <a:avLst/>
            </a:prstGeom>
            <a:noFill/>
            <a:ln w="28575">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447" name="Rectangle 1393"/>
            <p:cNvSpPr>
              <a:spLocks noChangeArrowheads="1"/>
            </p:cNvSpPr>
            <p:nvPr/>
          </p:nvSpPr>
          <p:spPr bwMode="auto">
            <a:xfrm>
              <a:off x="6875462" y="2063295"/>
              <a:ext cx="85725" cy="1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T</a:t>
              </a:r>
              <a:endParaRPr kumimoji="0" lang="en-US" alt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448" name="Rectangle 1394"/>
            <p:cNvSpPr>
              <a:spLocks noChangeArrowheads="1"/>
            </p:cNvSpPr>
            <p:nvPr/>
          </p:nvSpPr>
          <p:spPr bwMode="auto">
            <a:xfrm>
              <a:off x="6950075" y="2063295"/>
              <a:ext cx="34925" cy="1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i</a:t>
              </a:r>
              <a:endParaRPr kumimoji="0" lang="en-US" alt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449" name="Rectangle 1395"/>
            <p:cNvSpPr>
              <a:spLocks noChangeArrowheads="1"/>
            </p:cNvSpPr>
            <p:nvPr/>
          </p:nvSpPr>
          <p:spPr bwMode="auto">
            <a:xfrm>
              <a:off x="6988175" y="2063295"/>
              <a:ext cx="107950" cy="1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m</a:t>
              </a:r>
              <a:endParaRPr kumimoji="0" lang="en-US" alt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450" name="Rectangle 1396"/>
            <p:cNvSpPr>
              <a:spLocks noChangeArrowheads="1"/>
            </p:cNvSpPr>
            <p:nvPr/>
          </p:nvSpPr>
          <p:spPr bwMode="auto">
            <a:xfrm>
              <a:off x="7086600" y="2063295"/>
              <a:ext cx="57150" cy="1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e</a:t>
              </a:r>
              <a:endParaRPr kumimoji="0" lang="en-US" alt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451" name="Rectangle 1397"/>
            <p:cNvSpPr>
              <a:spLocks noChangeArrowheads="1"/>
            </p:cNvSpPr>
            <p:nvPr/>
          </p:nvSpPr>
          <p:spPr bwMode="auto">
            <a:xfrm>
              <a:off x="7137400" y="2063295"/>
              <a:ext cx="57150" cy="1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r</a:t>
              </a:r>
              <a:endParaRPr kumimoji="0" lang="en-US" alt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452" name="Rectangle 1398"/>
            <p:cNvSpPr>
              <a:spLocks noChangeArrowheads="1"/>
            </p:cNvSpPr>
            <p:nvPr/>
          </p:nvSpPr>
          <p:spPr bwMode="auto">
            <a:xfrm>
              <a:off x="7186612" y="2063295"/>
              <a:ext cx="93663" cy="1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A</a:t>
              </a:r>
              <a:endParaRPr kumimoji="0" lang="en-US" alt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453" name="Line 1399"/>
            <p:cNvSpPr>
              <a:spLocks noChangeShapeType="1"/>
            </p:cNvSpPr>
            <p:nvPr/>
          </p:nvSpPr>
          <p:spPr bwMode="auto">
            <a:xfrm>
              <a:off x="7473950" y="2236332"/>
              <a:ext cx="136525" cy="0"/>
            </a:xfrm>
            <a:prstGeom prst="line">
              <a:avLst/>
            </a:prstGeom>
            <a:noFill/>
            <a:ln w="12700">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454" name="Freeform 1400"/>
            <p:cNvSpPr>
              <a:spLocks/>
            </p:cNvSpPr>
            <p:nvPr/>
          </p:nvSpPr>
          <p:spPr bwMode="auto">
            <a:xfrm>
              <a:off x="7410450" y="2199820"/>
              <a:ext cx="87313" cy="61913"/>
            </a:xfrm>
            <a:custGeom>
              <a:avLst/>
              <a:gdLst>
                <a:gd name="T0" fmla="*/ 40 w 55"/>
                <a:gd name="T1" fmla="*/ 23 h 39"/>
                <a:gd name="T2" fmla="*/ 55 w 55"/>
                <a:gd name="T3" fmla="*/ 39 h 39"/>
                <a:gd name="T4" fmla="*/ 0 w 55"/>
                <a:gd name="T5" fmla="*/ 23 h 39"/>
                <a:gd name="T6" fmla="*/ 55 w 55"/>
                <a:gd name="T7" fmla="*/ 0 h 39"/>
                <a:gd name="T8" fmla="*/ 40 w 55"/>
                <a:gd name="T9" fmla="*/ 23 h 39"/>
              </a:gdLst>
              <a:ahLst/>
              <a:cxnLst>
                <a:cxn ang="0">
                  <a:pos x="T0" y="T1"/>
                </a:cxn>
                <a:cxn ang="0">
                  <a:pos x="T2" y="T3"/>
                </a:cxn>
                <a:cxn ang="0">
                  <a:pos x="T4" y="T5"/>
                </a:cxn>
                <a:cxn ang="0">
                  <a:pos x="T6" y="T7"/>
                </a:cxn>
                <a:cxn ang="0">
                  <a:pos x="T8" y="T9"/>
                </a:cxn>
              </a:cxnLst>
              <a:rect l="0" t="0" r="r" b="b"/>
              <a:pathLst>
                <a:path w="55" h="39">
                  <a:moveTo>
                    <a:pt x="40" y="23"/>
                  </a:moveTo>
                  <a:lnTo>
                    <a:pt x="55" y="39"/>
                  </a:lnTo>
                  <a:lnTo>
                    <a:pt x="0" y="23"/>
                  </a:lnTo>
                  <a:lnTo>
                    <a:pt x="55" y="0"/>
                  </a:lnTo>
                  <a:lnTo>
                    <a:pt x="40" y="23"/>
                  </a:lnTo>
                  <a:close/>
                </a:path>
              </a:pathLst>
            </a:custGeom>
            <a:solidFill>
              <a:schemeClr val="bg1"/>
            </a:solidFill>
            <a:ln w="9525">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455" name="Freeform 1401"/>
            <p:cNvSpPr>
              <a:spLocks/>
            </p:cNvSpPr>
            <p:nvPr/>
          </p:nvSpPr>
          <p:spPr bwMode="auto">
            <a:xfrm>
              <a:off x="7585075" y="2199820"/>
              <a:ext cx="87313" cy="61913"/>
            </a:xfrm>
            <a:custGeom>
              <a:avLst/>
              <a:gdLst>
                <a:gd name="T0" fmla="*/ 16 w 55"/>
                <a:gd name="T1" fmla="*/ 23 h 39"/>
                <a:gd name="T2" fmla="*/ 0 w 55"/>
                <a:gd name="T3" fmla="*/ 0 h 39"/>
                <a:gd name="T4" fmla="*/ 55 w 55"/>
                <a:gd name="T5" fmla="*/ 23 h 39"/>
                <a:gd name="T6" fmla="*/ 0 w 55"/>
                <a:gd name="T7" fmla="*/ 39 h 39"/>
                <a:gd name="T8" fmla="*/ 16 w 55"/>
                <a:gd name="T9" fmla="*/ 23 h 39"/>
              </a:gdLst>
              <a:ahLst/>
              <a:cxnLst>
                <a:cxn ang="0">
                  <a:pos x="T0" y="T1"/>
                </a:cxn>
                <a:cxn ang="0">
                  <a:pos x="T2" y="T3"/>
                </a:cxn>
                <a:cxn ang="0">
                  <a:pos x="T4" y="T5"/>
                </a:cxn>
                <a:cxn ang="0">
                  <a:pos x="T6" y="T7"/>
                </a:cxn>
                <a:cxn ang="0">
                  <a:pos x="T8" y="T9"/>
                </a:cxn>
              </a:cxnLst>
              <a:rect l="0" t="0" r="r" b="b"/>
              <a:pathLst>
                <a:path w="55" h="39">
                  <a:moveTo>
                    <a:pt x="16" y="23"/>
                  </a:moveTo>
                  <a:lnTo>
                    <a:pt x="0" y="0"/>
                  </a:lnTo>
                  <a:lnTo>
                    <a:pt x="55" y="23"/>
                  </a:lnTo>
                  <a:lnTo>
                    <a:pt x="0" y="39"/>
                  </a:lnTo>
                  <a:lnTo>
                    <a:pt x="16" y="23"/>
                  </a:lnTo>
                  <a:close/>
                </a:path>
              </a:pathLst>
            </a:custGeom>
            <a:solidFill>
              <a:schemeClr val="bg1"/>
            </a:solidFill>
            <a:ln w="9525">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456" name="Line 1402"/>
            <p:cNvSpPr>
              <a:spLocks noChangeShapeType="1"/>
            </p:cNvSpPr>
            <p:nvPr/>
          </p:nvSpPr>
          <p:spPr bwMode="auto">
            <a:xfrm>
              <a:off x="7473950" y="2336345"/>
              <a:ext cx="136525" cy="0"/>
            </a:xfrm>
            <a:prstGeom prst="line">
              <a:avLst/>
            </a:prstGeom>
            <a:noFill/>
            <a:ln w="12700">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457" name="Freeform 1403"/>
            <p:cNvSpPr>
              <a:spLocks/>
            </p:cNvSpPr>
            <p:nvPr/>
          </p:nvSpPr>
          <p:spPr bwMode="auto">
            <a:xfrm>
              <a:off x="7410450" y="2312532"/>
              <a:ext cx="87313" cy="61913"/>
            </a:xfrm>
            <a:custGeom>
              <a:avLst/>
              <a:gdLst>
                <a:gd name="T0" fmla="*/ 40 w 55"/>
                <a:gd name="T1" fmla="*/ 15 h 39"/>
                <a:gd name="T2" fmla="*/ 55 w 55"/>
                <a:gd name="T3" fmla="*/ 39 h 39"/>
                <a:gd name="T4" fmla="*/ 0 w 55"/>
                <a:gd name="T5" fmla="*/ 15 h 39"/>
                <a:gd name="T6" fmla="*/ 55 w 55"/>
                <a:gd name="T7" fmla="*/ 0 h 39"/>
                <a:gd name="T8" fmla="*/ 40 w 55"/>
                <a:gd name="T9" fmla="*/ 15 h 39"/>
              </a:gdLst>
              <a:ahLst/>
              <a:cxnLst>
                <a:cxn ang="0">
                  <a:pos x="T0" y="T1"/>
                </a:cxn>
                <a:cxn ang="0">
                  <a:pos x="T2" y="T3"/>
                </a:cxn>
                <a:cxn ang="0">
                  <a:pos x="T4" y="T5"/>
                </a:cxn>
                <a:cxn ang="0">
                  <a:pos x="T6" y="T7"/>
                </a:cxn>
                <a:cxn ang="0">
                  <a:pos x="T8" y="T9"/>
                </a:cxn>
              </a:cxnLst>
              <a:rect l="0" t="0" r="r" b="b"/>
              <a:pathLst>
                <a:path w="55" h="39">
                  <a:moveTo>
                    <a:pt x="40" y="15"/>
                  </a:moveTo>
                  <a:lnTo>
                    <a:pt x="55" y="39"/>
                  </a:lnTo>
                  <a:lnTo>
                    <a:pt x="0" y="15"/>
                  </a:lnTo>
                  <a:lnTo>
                    <a:pt x="55" y="0"/>
                  </a:lnTo>
                  <a:lnTo>
                    <a:pt x="40" y="15"/>
                  </a:lnTo>
                  <a:close/>
                </a:path>
              </a:pathLst>
            </a:custGeom>
            <a:solidFill>
              <a:schemeClr val="bg1"/>
            </a:solidFill>
            <a:ln w="9525">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458" name="Freeform 1404"/>
            <p:cNvSpPr>
              <a:spLocks/>
            </p:cNvSpPr>
            <p:nvPr/>
          </p:nvSpPr>
          <p:spPr bwMode="auto">
            <a:xfrm>
              <a:off x="7585075" y="2312532"/>
              <a:ext cx="87313" cy="61913"/>
            </a:xfrm>
            <a:custGeom>
              <a:avLst/>
              <a:gdLst>
                <a:gd name="T0" fmla="*/ 16 w 55"/>
                <a:gd name="T1" fmla="*/ 15 h 39"/>
                <a:gd name="T2" fmla="*/ 0 w 55"/>
                <a:gd name="T3" fmla="*/ 0 h 39"/>
                <a:gd name="T4" fmla="*/ 55 w 55"/>
                <a:gd name="T5" fmla="*/ 15 h 39"/>
                <a:gd name="T6" fmla="*/ 0 w 55"/>
                <a:gd name="T7" fmla="*/ 39 h 39"/>
                <a:gd name="T8" fmla="*/ 16 w 55"/>
                <a:gd name="T9" fmla="*/ 15 h 39"/>
              </a:gdLst>
              <a:ahLst/>
              <a:cxnLst>
                <a:cxn ang="0">
                  <a:pos x="T0" y="T1"/>
                </a:cxn>
                <a:cxn ang="0">
                  <a:pos x="T2" y="T3"/>
                </a:cxn>
                <a:cxn ang="0">
                  <a:pos x="T4" y="T5"/>
                </a:cxn>
                <a:cxn ang="0">
                  <a:pos x="T6" y="T7"/>
                </a:cxn>
                <a:cxn ang="0">
                  <a:pos x="T8" y="T9"/>
                </a:cxn>
              </a:cxnLst>
              <a:rect l="0" t="0" r="r" b="b"/>
              <a:pathLst>
                <a:path w="55" h="39">
                  <a:moveTo>
                    <a:pt x="16" y="15"/>
                  </a:moveTo>
                  <a:lnTo>
                    <a:pt x="0" y="0"/>
                  </a:lnTo>
                  <a:lnTo>
                    <a:pt x="55" y="15"/>
                  </a:lnTo>
                  <a:lnTo>
                    <a:pt x="0" y="39"/>
                  </a:lnTo>
                  <a:lnTo>
                    <a:pt x="16" y="15"/>
                  </a:lnTo>
                  <a:close/>
                </a:path>
              </a:pathLst>
            </a:custGeom>
            <a:solidFill>
              <a:schemeClr val="bg1"/>
            </a:solidFill>
            <a:ln w="9525">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459" name="Line 1405"/>
            <p:cNvSpPr>
              <a:spLocks noChangeShapeType="1"/>
            </p:cNvSpPr>
            <p:nvPr/>
          </p:nvSpPr>
          <p:spPr bwMode="auto">
            <a:xfrm>
              <a:off x="7473950" y="1788657"/>
              <a:ext cx="136525" cy="0"/>
            </a:xfrm>
            <a:prstGeom prst="line">
              <a:avLst/>
            </a:prstGeom>
            <a:noFill/>
            <a:ln w="12700">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460" name="Freeform 1406"/>
            <p:cNvSpPr>
              <a:spLocks/>
            </p:cNvSpPr>
            <p:nvPr/>
          </p:nvSpPr>
          <p:spPr bwMode="auto">
            <a:xfrm>
              <a:off x="7410450" y="1763257"/>
              <a:ext cx="87313" cy="63500"/>
            </a:xfrm>
            <a:custGeom>
              <a:avLst/>
              <a:gdLst>
                <a:gd name="T0" fmla="*/ 40 w 55"/>
                <a:gd name="T1" fmla="*/ 16 h 40"/>
                <a:gd name="T2" fmla="*/ 55 w 55"/>
                <a:gd name="T3" fmla="*/ 40 h 40"/>
                <a:gd name="T4" fmla="*/ 0 w 55"/>
                <a:gd name="T5" fmla="*/ 16 h 40"/>
                <a:gd name="T6" fmla="*/ 55 w 55"/>
                <a:gd name="T7" fmla="*/ 0 h 40"/>
                <a:gd name="T8" fmla="*/ 40 w 55"/>
                <a:gd name="T9" fmla="*/ 16 h 40"/>
              </a:gdLst>
              <a:ahLst/>
              <a:cxnLst>
                <a:cxn ang="0">
                  <a:pos x="T0" y="T1"/>
                </a:cxn>
                <a:cxn ang="0">
                  <a:pos x="T2" y="T3"/>
                </a:cxn>
                <a:cxn ang="0">
                  <a:pos x="T4" y="T5"/>
                </a:cxn>
                <a:cxn ang="0">
                  <a:pos x="T6" y="T7"/>
                </a:cxn>
                <a:cxn ang="0">
                  <a:pos x="T8" y="T9"/>
                </a:cxn>
              </a:cxnLst>
              <a:rect l="0" t="0" r="r" b="b"/>
              <a:pathLst>
                <a:path w="55" h="40">
                  <a:moveTo>
                    <a:pt x="40" y="16"/>
                  </a:moveTo>
                  <a:lnTo>
                    <a:pt x="55" y="40"/>
                  </a:lnTo>
                  <a:lnTo>
                    <a:pt x="0" y="16"/>
                  </a:lnTo>
                  <a:lnTo>
                    <a:pt x="55" y="0"/>
                  </a:lnTo>
                  <a:lnTo>
                    <a:pt x="40" y="16"/>
                  </a:lnTo>
                  <a:close/>
                </a:path>
              </a:pathLst>
            </a:custGeom>
            <a:solidFill>
              <a:schemeClr val="bg1"/>
            </a:solidFill>
            <a:ln w="9525">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461" name="Freeform 1407"/>
            <p:cNvSpPr>
              <a:spLocks/>
            </p:cNvSpPr>
            <p:nvPr/>
          </p:nvSpPr>
          <p:spPr bwMode="auto">
            <a:xfrm>
              <a:off x="7585075" y="1763257"/>
              <a:ext cx="87313" cy="63500"/>
            </a:xfrm>
            <a:custGeom>
              <a:avLst/>
              <a:gdLst>
                <a:gd name="T0" fmla="*/ 16 w 55"/>
                <a:gd name="T1" fmla="*/ 16 h 40"/>
                <a:gd name="T2" fmla="*/ 0 w 55"/>
                <a:gd name="T3" fmla="*/ 0 h 40"/>
                <a:gd name="T4" fmla="*/ 55 w 55"/>
                <a:gd name="T5" fmla="*/ 16 h 40"/>
                <a:gd name="T6" fmla="*/ 0 w 55"/>
                <a:gd name="T7" fmla="*/ 40 h 40"/>
                <a:gd name="T8" fmla="*/ 16 w 55"/>
                <a:gd name="T9" fmla="*/ 16 h 40"/>
              </a:gdLst>
              <a:ahLst/>
              <a:cxnLst>
                <a:cxn ang="0">
                  <a:pos x="T0" y="T1"/>
                </a:cxn>
                <a:cxn ang="0">
                  <a:pos x="T2" y="T3"/>
                </a:cxn>
                <a:cxn ang="0">
                  <a:pos x="T4" y="T5"/>
                </a:cxn>
                <a:cxn ang="0">
                  <a:pos x="T6" y="T7"/>
                </a:cxn>
                <a:cxn ang="0">
                  <a:pos x="T8" y="T9"/>
                </a:cxn>
              </a:cxnLst>
              <a:rect l="0" t="0" r="r" b="b"/>
              <a:pathLst>
                <a:path w="55" h="40">
                  <a:moveTo>
                    <a:pt x="16" y="16"/>
                  </a:moveTo>
                  <a:lnTo>
                    <a:pt x="0" y="0"/>
                  </a:lnTo>
                  <a:lnTo>
                    <a:pt x="55" y="16"/>
                  </a:lnTo>
                  <a:lnTo>
                    <a:pt x="0" y="40"/>
                  </a:lnTo>
                  <a:lnTo>
                    <a:pt x="16" y="16"/>
                  </a:lnTo>
                  <a:close/>
                </a:path>
              </a:pathLst>
            </a:custGeom>
            <a:solidFill>
              <a:schemeClr val="bg1"/>
            </a:solidFill>
            <a:ln w="9525">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462" name="Line 1408"/>
            <p:cNvSpPr>
              <a:spLocks noChangeShapeType="1"/>
            </p:cNvSpPr>
            <p:nvPr/>
          </p:nvSpPr>
          <p:spPr bwMode="auto">
            <a:xfrm>
              <a:off x="7473950" y="1901370"/>
              <a:ext cx="136525" cy="0"/>
            </a:xfrm>
            <a:prstGeom prst="line">
              <a:avLst/>
            </a:prstGeom>
            <a:noFill/>
            <a:ln w="12700">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463" name="Freeform 1409"/>
            <p:cNvSpPr>
              <a:spLocks/>
            </p:cNvSpPr>
            <p:nvPr/>
          </p:nvSpPr>
          <p:spPr bwMode="auto">
            <a:xfrm>
              <a:off x="7410450" y="1863270"/>
              <a:ext cx="87313" cy="61913"/>
            </a:xfrm>
            <a:custGeom>
              <a:avLst/>
              <a:gdLst>
                <a:gd name="T0" fmla="*/ 40 w 55"/>
                <a:gd name="T1" fmla="*/ 24 h 39"/>
                <a:gd name="T2" fmla="*/ 55 w 55"/>
                <a:gd name="T3" fmla="*/ 39 h 39"/>
                <a:gd name="T4" fmla="*/ 0 w 55"/>
                <a:gd name="T5" fmla="*/ 24 h 39"/>
                <a:gd name="T6" fmla="*/ 55 w 55"/>
                <a:gd name="T7" fmla="*/ 0 h 39"/>
                <a:gd name="T8" fmla="*/ 40 w 55"/>
                <a:gd name="T9" fmla="*/ 24 h 39"/>
              </a:gdLst>
              <a:ahLst/>
              <a:cxnLst>
                <a:cxn ang="0">
                  <a:pos x="T0" y="T1"/>
                </a:cxn>
                <a:cxn ang="0">
                  <a:pos x="T2" y="T3"/>
                </a:cxn>
                <a:cxn ang="0">
                  <a:pos x="T4" y="T5"/>
                </a:cxn>
                <a:cxn ang="0">
                  <a:pos x="T6" y="T7"/>
                </a:cxn>
                <a:cxn ang="0">
                  <a:pos x="T8" y="T9"/>
                </a:cxn>
              </a:cxnLst>
              <a:rect l="0" t="0" r="r" b="b"/>
              <a:pathLst>
                <a:path w="55" h="39">
                  <a:moveTo>
                    <a:pt x="40" y="24"/>
                  </a:moveTo>
                  <a:lnTo>
                    <a:pt x="55" y="39"/>
                  </a:lnTo>
                  <a:lnTo>
                    <a:pt x="0" y="24"/>
                  </a:lnTo>
                  <a:lnTo>
                    <a:pt x="55" y="0"/>
                  </a:lnTo>
                  <a:lnTo>
                    <a:pt x="40" y="24"/>
                  </a:lnTo>
                  <a:close/>
                </a:path>
              </a:pathLst>
            </a:custGeom>
            <a:solidFill>
              <a:schemeClr val="bg1"/>
            </a:solidFill>
            <a:ln w="9525">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464" name="Freeform 1410"/>
            <p:cNvSpPr>
              <a:spLocks/>
            </p:cNvSpPr>
            <p:nvPr/>
          </p:nvSpPr>
          <p:spPr bwMode="auto">
            <a:xfrm>
              <a:off x="7585075" y="1863270"/>
              <a:ext cx="87313" cy="61913"/>
            </a:xfrm>
            <a:custGeom>
              <a:avLst/>
              <a:gdLst>
                <a:gd name="T0" fmla="*/ 16 w 55"/>
                <a:gd name="T1" fmla="*/ 24 h 39"/>
                <a:gd name="T2" fmla="*/ 0 w 55"/>
                <a:gd name="T3" fmla="*/ 0 h 39"/>
                <a:gd name="T4" fmla="*/ 55 w 55"/>
                <a:gd name="T5" fmla="*/ 24 h 39"/>
                <a:gd name="T6" fmla="*/ 0 w 55"/>
                <a:gd name="T7" fmla="*/ 39 h 39"/>
                <a:gd name="T8" fmla="*/ 16 w 55"/>
                <a:gd name="T9" fmla="*/ 24 h 39"/>
              </a:gdLst>
              <a:ahLst/>
              <a:cxnLst>
                <a:cxn ang="0">
                  <a:pos x="T0" y="T1"/>
                </a:cxn>
                <a:cxn ang="0">
                  <a:pos x="T2" y="T3"/>
                </a:cxn>
                <a:cxn ang="0">
                  <a:pos x="T4" y="T5"/>
                </a:cxn>
                <a:cxn ang="0">
                  <a:pos x="T6" y="T7"/>
                </a:cxn>
                <a:cxn ang="0">
                  <a:pos x="T8" y="T9"/>
                </a:cxn>
              </a:cxnLst>
              <a:rect l="0" t="0" r="r" b="b"/>
              <a:pathLst>
                <a:path w="55" h="39">
                  <a:moveTo>
                    <a:pt x="16" y="24"/>
                  </a:moveTo>
                  <a:lnTo>
                    <a:pt x="0" y="0"/>
                  </a:lnTo>
                  <a:lnTo>
                    <a:pt x="55" y="24"/>
                  </a:lnTo>
                  <a:lnTo>
                    <a:pt x="0" y="39"/>
                  </a:lnTo>
                  <a:lnTo>
                    <a:pt x="16" y="24"/>
                  </a:lnTo>
                  <a:close/>
                </a:path>
              </a:pathLst>
            </a:custGeom>
            <a:solidFill>
              <a:schemeClr val="bg1"/>
            </a:solidFill>
            <a:ln w="9525">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65" name="Line 1412"/>
            <p:cNvSpPr>
              <a:spLocks noChangeShapeType="1"/>
            </p:cNvSpPr>
            <p:nvPr/>
          </p:nvSpPr>
          <p:spPr bwMode="auto">
            <a:xfrm>
              <a:off x="7473950" y="2012495"/>
              <a:ext cx="136525" cy="0"/>
            </a:xfrm>
            <a:prstGeom prst="line">
              <a:avLst/>
            </a:prstGeom>
            <a:noFill/>
            <a:ln w="12700">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66" name="Freeform 1413"/>
            <p:cNvSpPr>
              <a:spLocks/>
            </p:cNvSpPr>
            <p:nvPr/>
          </p:nvSpPr>
          <p:spPr bwMode="auto">
            <a:xfrm>
              <a:off x="7410450" y="1975982"/>
              <a:ext cx="87313" cy="61913"/>
            </a:xfrm>
            <a:custGeom>
              <a:avLst/>
              <a:gdLst>
                <a:gd name="T0" fmla="*/ 40 w 55"/>
                <a:gd name="T1" fmla="*/ 23 h 39"/>
                <a:gd name="T2" fmla="*/ 55 w 55"/>
                <a:gd name="T3" fmla="*/ 39 h 39"/>
                <a:gd name="T4" fmla="*/ 0 w 55"/>
                <a:gd name="T5" fmla="*/ 23 h 39"/>
                <a:gd name="T6" fmla="*/ 55 w 55"/>
                <a:gd name="T7" fmla="*/ 0 h 39"/>
                <a:gd name="T8" fmla="*/ 40 w 55"/>
                <a:gd name="T9" fmla="*/ 23 h 39"/>
              </a:gdLst>
              <a:ahLst/>
              <a:cxnLst>
                <a:cxn ang="0">
                  <a:pos x="T0" y="T1"/>
                </a:cxn>
                <a:cxn ang="0">
                  <a:pos x="T2" y="T3"/>
                </a:cxn>
                <a:cxn ang="0">
                  <a:pos x="T4" y="T5"/>
                </a:cxn>
                <a:cxn ang="0">
                  <a:pos x="T6" y="T7"/>
                </a:cxn>
                <a:cxn ang="0">
                  <a:pos x="T8" y="T9"/>
                </a:cxn>
              </a:cxnLst>
              <a:rect l="0" t="0" r="r" b="b"/>
              <a:pathLst>
                <a:path w="55" h="39">
                  <a:moveTo>
                    <a:pt x="40" y="23"/>
                  </a:moveTo>
                  <a:lnTo>
                    <a:pt x="55" y="39"/>
                  </a:lnTo>
                  <a:lnTo>
                    <a:pt x="0" y="23"/>
                  </a:lnTo>
                  <a:lnTo>
                    <a:pt x="55" y="0"/>
                  </a:lnTo>
                  <a:lnTo>
                    <a:pt x="40" y="23"/>
                  </a:lnTo>
                  <a:close/>
                </a:path>
              </a:pathLst>
            </a:custGeom>
            <a:solidFill>
              <a:schemeClr val="bg1"/>
            </a:solidFill>
            <a:ln w="9525">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67" name="Freeform 1414"/>
            <p:cNvSpPr>
              <a:spLocks/>
            </p:cNvSpPr>
            <p:nvPr/>
          </p:nvSpPr>
          <p:spPr bwMode="auto">
            <a:xfrm>
              <a:off x="7585075" y="1975982"/>
              <a:ext cx="87313" cy="61913"/>
            </a:xfrm>
            <a:custGeom>
              <a:avLst/>
              <a:gdLst>
                <a:gd name="T0" fmla="*/ 16 w 55"/>
                <a:gd name="T1" fmla="*/ 23 h 39"/>
                <a:gd name="T2" fmla="*/ 0 w 55"/>
                <a:gd name="T3" fmla="*/ 0 h 39"/>
                <a:gd name="T4" fmla="*/ 55 w 55"/>
                <a:gd name="T5" fmla="*/ 23 h 39"/>
                <a:gd name="T6" fmla="*/ 0 w 55"/>
                <a:gd name="T7" fmla="*/ 39 h 39"/>
                <a:gd name="T8" fmla="*/ 16 w 55"/>
                <a:gd name="T9" fmla="*/ 23 h 39"/>
              </a:gdLst>
              <a:ahLst/>
              <a:cxnLst>
                <a:cxn ang="0">
                  <a:pos x="T0" y="T1"/>
                </a:cxn>
                <a:cxn ang="0">
                  <a:pos x="T2" y="T3"/>
                </a:cxn>
                <a:cxn ang="0">
                  <a:pos x="T4" y="T5"/>
                </a:cxn>
                <a:cxn ang="0">
                  <a:pos x="T6" y="T7"/>
                </a:cxn>
                <a:cxn ang="0">
                  <a:pos x="T8" y="T9"/>
                </a:cxn>
              </a:cxnLst>
              <a:rect l="0" t="0" r="r" b="b"/>
              <a:pathLst>
                <a:path w="55" h="39">
                  <a:moveTo>
                    <a:pt x="16" y="23"/>
                  </a:moveTo>
                  <a:lnTo>
                    <a:pt x="0" y="0"/>
                  </a:lnTo>
                  <a:lnTo>
                    <a:pt x="55" y="23"/>
                  </a:lnTo>
                  <a:lnTo>
                    <a:pt x="0" y="39"/>
                  </a:lnTo>
                  <a:lnTo>
                    <a:pt x="16" y="23"/>
                  </a:lnTo>
                  <a:close/>
                </a:path>
              </a:pathLst>
            </a:custGeom>
            <a:solidFill>
              <a:schemeClr val="bg1"/>
            </a:solidFill>
            <a:ln w="9525">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68" name="Line 1415"/>
            <p:cNvSpPr>
              <a:spLocks noChangeShapeType="1"/>
            </p:cNvSpPr>
            <p:nvPr/>
          </p:nvSpPr>
          <p:spPr bwMode="auto">
            <a:xfrm>
              <a:off x="7473950" y="2125207"/>
              <a:ext cx="136525" cy="0"/>
            </a:xfrm>
            <a:prstGeom prst="line">
              <a:avLst/>
            </a:prstGeom>
            <a:noFill/>
            <a:ln w="12700">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69" name="Freeform 1416"/>
            <p:cNvSpPr>
              <a:spLocks/>
            </p:cNvSpPr>
            <p:nvPr/>
          </p:nvSpPr>
          <p:spPr bwMode="auto">
            <a:xfrm>
              <a:off x="7410450" y="2087107"/>
              <a:ext cx="87313" cy="63500"/>
            </a:xfrm>
            <a:custGeom>
              <a:avLst/>
              <a:gdLst>
                <a:gd name="T0" fmla="*/ 40 w 55"/>
                <a:gd name="T1" fmla="*/ 24 h 40"/>
                <a:gd name="T2" fmla="*/ 55 w 55"/>
                <a:gd name="T3" fmla="*/ 40 h 40"/>
                <a:gd name="T4" fmla="*/ 0 w 55"/>
                <a:gd name="T5" fmla="*/ 24 h 40"/>
                <a:gd name="T6" fmla="*/ 55 w 55"/>
                <a:gd name="T7" fmla="*/ 0 h 40"/>
                <a:gd name="T8" fmla="*/ 40 w 55"/>
                <a:gd name="T9" fmla="*/ 24 h 40"/>
              </a:gdLst>
              <a:ahLst/>
              <a:cxnLst>
                <a:cxn ang="0">
                  <a:pos x="T0" y="T1"/>
                </a:cxn>
                <a:cxn ang="0">
                  <a:pos x="T2" y="T3"/>
                </a:cxn>
                <a:cxn ang="0">
                  <a:pos x="T4" y="T5"/>
                </a:cxn>
                <a:cxn ang="0">
                  <a:pos x="T6" y="T7"/>
                </a:cxn>
                <a:cxn ang="0">
                  <a:pos x="T8" y="T9"/>
                </a:cxn>
              </a:cxnLst>
              <a:rect l="0" t="0" r="r" b="b"/>
              <a:pathLst>
                <a:path w="55" h="40">
                  <a:moveTo>
                    <a:pt x="40" y="24"/>
                  </a:moveTo>
                  <a:lnTo>
                    <a:pt x="55" y="40"/>
                  </a:lnTo>
                  <a:lnTo>
                    <a:pt x="0" y="24"/>
                  </a:lnTo>
                  <a:lnTo>
                    <a:pt x="55" y="0"/>
                  </a:lnTo>
                  <a:lnTo>
                    <a:pt x="40" y="24"/>
                  </a:lnTo>
                  <a:close/>
                </a:path>
              </a:pathLst>
            </a:custGeom>
            <a:solidFill>
              <a:schemeClr val="bg1"/>
            </a:solidFill>
            <a:ln w="9525">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70" name="Freeform 1417"/>
            <p:cNvSpPr>
              <a:spLocks/>
            </p:cNvSpPr>
            <p:nvPr/>
          </p:nvSpPr>
          <p:spPr bwMode="auto">
            <a:xfrm>
              <a:off x="7585075" y="2087107"/>
              <a:ext cx="87313" cy="63500"/>
            </a:xfrm>
            <a:custGeom>
              <a:avLst/>
              <a:gdLst>
                <a:gd name="T0" fmla="*/ 16 w 55"/>
                <a:gd name="T1" fmla="*/ 24 h 40"/>
                <a:gd name="T2" fmla="*/ 0 w 55"/>
                <a:gd name="T3" fmla="*/ 0 h 40"/>
                <a:gd name="T4" fmla="*/ 55 w 55"/>
                <a:gd name="T5" fmla="*/ 24 h 40"/>
                <a:gd name="T6" fmla="*/ 0 w 55"/>
                <a:gd name="T7" fmla="*/ 40 h 40"/>
                <a:gd name="T8" fmla="*/ 16 w 55"/>
                <a:gd name="T9" fmla="*/ 24 h 40"/>
              </a:gdLst>
              <a:ahLst/>
              <a:cxnLst>
                <a:cxn ang="0">
                  <a:pos x="T0" y="T1"/>
                </a:cxn>
                <a:cxn ang="0">
                  <a:pos x="T2" y="T3"/>
                </a:cxn>
                <a:cxn ang="0">
                  <a:pos x="T4" y="T5"/>
                </a:cxn>
                <a:cxn ang="0">
                  <a:pos x="T6" y="T7"/>
                </a:cxn>
                <a:cxn ang="0">
                  <a:pos x="T8" y="T9"/>
                </a:cxn>
              </a:cxnLst>
              <a:rect l="0" t="0" r="r" b="b"/>
              <a:pathLst>
                <a:path w="55" h="40">
                  <a:moveTo>
                    <a:pt x="16" y="24"/>
                  </a:moveTo>
                  <a:lnTo>
                    <a:pt x="0" y="0"/>
                  </a:lnTo>
                  <a:lnTo>
                    <a:pt x="55" y="24"/>
                  </a:lnTo>
                  <a:lnTo>
                    <a:pt x="0" y="40"/>
                  </a:lnTo>
                  <a:lnTo>
                    <a:pt x="16" y="24"/>
                  </a:lnTo>
                  <a:close/>
                </a:path>
              </a:pathLst>
            </a:custGeom>
            <a:solidFill>
              <a:schemeClr val="bg1"/>
            </a:solidFill>
            <a:ln w="9525">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71" name="Line 1418"/>
            <p:cNvSpPr>
              <a:spLocks noChangeShapeType="1"/>
            </p:cNvSpPr>
            <p:nvPr/>
          </p:nvSpPr>
          <p:spPr bwMode="auto">
            <a:xfrm>
              <a:off x="7473950" y="2560182"/>
              <a:ext cx="136525" cy="0"/>
            </a:xfrm>
            <a:prstGeom prst="line">
              <a:avLst/>
            </a:prstGeom>
            <a:noFill/>
            <a:ln w="12700">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72" name="Freeform 1419"/>
            <p:cNvSpPr>
              <a:spLocks/>
            </p:cNvSpPr>
            <p:nvPr/>
          </p:nvSpPr>
          <p:spPr bwMode="auto">
            <a:xfrm>
              <a:off x="7410450" y="2536370"/>
              <a:ext cx="87313" cy="61913"/>
            </a:xfrm>
            <a:custGeom>
              <a:avLst/>
              <a:gdLst>
                <a:gd name="T0" fmla="*/ 40 w 55"/>
                <a:gd name="T1" fmla="*/ 15 h 39"/>
                <a:gd name="T2" fmla="*/ 55 w 55"/>
                <a:gd name="T3" fmla="*/ 39 h 39"/>
                <a:gd name="T4" fmla="*/ 0 w 55"/>
                <a:gd name="T5" fmla="*/ 15 h 39"/>
                <a:gd name="T6" fmla="*/ 55 w 55"/>
                <a:gd name="T7" fmla="*/ 0 h 39"/>
                <a:gd name="T8" fmla="*/ 40 w 55"/>
                <a:gd name="T9" fmla="*/ 15 h 39"/>
              </a:gdLst>
              <a:ahLst/>
              <a:cxnLst>
                <a:cxn ang="0">
                  <a:pos x="T0" y="T1"/>
                </a:cxn>
                <a:cxn ang="0">
                  <a:pos x="T2" y="T3"/>
                </a:cxn>
                <a:cxn ang="0">
                  <a:pos x="T4" y="T5"/>
                </a:cxn>
                <a:cxn ang="0">
                  <a:pos x="T6" y="T7"/>
                </a:cxn>
                <a:cxn ang="0">
                  <a:pos x="T8" y="T9"/>
                </a:cxn>
              </a:cxnLst>
              <a:rect l="0" t="0" r="r" b="b"/>
              <a:pathLst>
                <a:path w="55" h="39">
                  <a:moveTo>
                    <a:pt x="40" y="15"/>
                  </a:moveTo>
                  <a:lnTo>
                    <a:pt x="55" y="39"/>
                  </a:lnTo>
                  <a:lnTo>
                    <a:pt x="0" y="15"/>
                  </a:lnTo>
                  <a:lnTo>
                    <a:pt x="55" y="0"/>
                  </a:lnTo>
                  <a:lnTo>
                    <a:pt x="40" y="15"/>
                  </a:lnTo>
                  <a:close/>
                </a:path>
              </a:pathLst>
            </a:custGeom>
            <a:solidFill>
              <a:schemeClr val="bg1"/>
            </a:solidFill>
            <a:ln w="9525">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73" name="Freeform 1420"/>
            <p:cNvSpPr>
              <a:spLocks/>
            </p:cNvSpPr>
            <p:nvPr/>
          </p:nvSpPr>
          <p:spPr bwMode="auto">
            <a:xfrm>
              <a:off x="7585075" y="2536370"/>
              <a:ext cx="87313" cy="61913"/>
            </a:xfrm>
            <a:custGeom>
              <a:avLst/>
              <a:gdLst>
                <a:gd name="T0" fmla="*/ 16 w 55"/>
                <a:gd name="T1" fmla="*/ 15 h 39"/>
                <a:gd name="T2" fmla="*/ 0 w 55"/>
                <a:gd name="T3" fmla="*/ 0 h 39"/>
                <a:gd name="T4" fmla="*/ 55 w 55"/>
                <a:gd name="T5" fmla="*/ 15 h 39"/>
                <a:gd name="T6" fmla="*/ 0 w 55"/>
                <a:gd name="T7" fmla="*/ 39 h 39"/>
                <a:gd name="T8" fmla="*/ 16 w 55"/>
                <a:gd name="T9" fmla="*/ 15 h 39"/>
              </a:gdLst>
              <a:ahLst/>
              <a:cxnLst>
                <a:cxn ang="0">
                  <a:pos x="T0" y="T1"/>
                </a:cxn>
                <a:cxn ang="0">
                  <a:pos x="T2" y="T3"/>
                </a:cxn>
                <a:cxn ang="0">
                  <a:pos x="T4" y="T5"/>
                </a:cxn>
                <a:cxn ang="0">
                  <a:pos x="T6" y="T7"/>
                </a:cxn>
                <a:cxn ang="0">
                  <a:pos x="T8" y="T9"/>
                </a:cxn>
              </a:cxnLst>
              <a:rect l="0" t="0" r="r" b="b"/>
              <a:pathLst>
                <a:path w="55" h="39">
                  <a:moveTo>
                    <a:pt x="16" y="15"/>
                  </a:moveTo>
                  <a:lnTo>
                    <a:pt x="0" y="0"/>
                  </a:lnTo>
                  <a:lnTo>
                    <a:pt x="55" y="15"/>
                  </a:lnTo>
                  <a:lnTo>
                    <a:pt x="0" y="39"/>
                  </a:lnTo>
                  <a:lnTo>
                    <a:pt x="16" y="15"/>
                  </a:lnTo>
                  <a:close/>
                </a:path>
              </a:pathLst>
            </a:custGeom>
            <a:solidFill>
              <a:schemeClr val="bg1"/>
            </a:solidFill>
            <a:ln w="9525">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74" name="Line 1421"/>
            <p:cNvSpPr>
              <a:spLocks noChangeShapeType="1"/>
            </p:cNvSpPr>
            <p:nvPr/>
          </p:nvSpPr>
          <p:spPr bwMode="auto">
            <a:xfrm>
              <a:off x="7473950" y="2449057"/>
              <a:ext cx="136525" cy="0"/>
            </a:xfrm>
            <a:prstGeom prst="line">
              <a:avLst/>
            </a:prstGeom>
            <a:noFill/>
            <a:ln w="12700">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75" name="Freeform 1422"/>
            <p:cNvSpPr>
              <a:spLocks/>
            </p:cNvSpPr>
            <p:nvPr/>
          </p:nvSpPr>
          <p:spPr bwMode="auto">
            <a:xfrm>
              <a:off x="7410450" y="2423657"/>
              <a:ext cx="87313" cy="61913"/>
            </a:xfrm>
            <a:custGeom>
              <a:avLst/>
              <a:gdLst>
                <a:gd name="T0" fmla="*/ 40 w 55"/>
                <a:gd name="T1" fmla="*/ 16 h 39"/>
                <a:gd name="T2" fmla="*/ 55 w 55"/>
                <a:gd name="T3" fmla="*/ 39 h 39"/>
                <a:gd name="T4" fmla="*/ 0 w 55"/>
                <a:gd name="T5" fmla="*/ 16 h 39"/>
                <a:gd name="T6" fmla="*/ 55 w 55"/>
                <a:gd name="T7" fmla="*/ 0 h 39"/>
                <a:gd name="T8" fmla="*/ 40 w 55"/>
                <a:gd name="T9" fmla="*/ 16 h 39"/>
              </a:gdLst>
              <a:ahLst/>
              <a:cxnLst>
                <a:cxn ang="0">
                  <a:pos x="T0" y="T1"/>
                </a:cxn>
                <a:cxn ang="0">
                  <a:pos x="T2" y="T3"/>
                </a:cxn>
                <a:cxn ang="0">
                  <a:pos x="T4" y="T5"/>
                </a:cxn>
                <a:cxn ang="0">
                  <a:pos x="T6" y="T7"/>
                </a:cxn>
                <a:cxn ang="0">
                  <a:pos x="T8" y="T9"/>
                </a:cxn>
              </a:cxnLst>
              <a:rect l="0" t="0" r="r" b="b"/>
              <a:pathLst>
                <a:path w="55" h="39">
                  <a:moveTo>
                    <a:pt x="40" y="16"/>
                  </a:moveTo>
                  <a:lnTo>
                    <a:pt x="55" y="39"/>
                  </a:lnTo>
                  <a:lnTo>
                    <a:pt x="0" y="16"/>
                  </a:lnTo>
                  <a:lnTo>
                    <a:pt x="55" y="0"/>
                  </a:lnTo>
                  <a:lnTo>
                    <a:pt x="40" y="16"/>
                  </a:lnTo>
                  <a:close/>
                </a:path>
              </a:pathLst>
            </a:custGeom>
            <a:solidFill>
              <a:schemeClr val="bg1"/>
            </a:solidFill>
            <a:ln w="9525">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76" name="Freeform 1423"/>
            <p:cNvSpPr>
              <a:spLocks/>
            </p:cNvSpPr>
            <p:nvPr/>
          </p:nvSpPr>
          <p:spPr bwMode="auto">
            <a:xfrm>
              <a:off x="7585075" y="2423657"/>
              <a:ext cx="87313" cy="61913"/>
            </a:xfrm>
            <a:custGeom>
              <a:avLst/>
              <a:gdLst>
                <a:gd name="T0" fmla="*/ 16 w 55"/>
                <a:gd name="T1" fmla="*/ 16 h 39"/>
                <a:gd name="T2" fmla="*/ 0 w 55"/>
                <a:gd name="T3" fmla="*/ 0 h 39"/>
                <a:gd name="T4" fmla="*/ 55 w 55"/>
                <a:gd name="T5" fmla="*/ 16 h 39"/>
                <a:gd name="T6" fmla="*/ 0 w 55"/>
                <a:gd name="T7" fmla="*/ 39 h 39"/>
                <a:gd name="T8" fmla="*/ 16 w 55"/>
                <a:gd name="T9" fmla="*/ 16 h 39"/>
              </a:gdLst>
              <a:ahLst/>
              <a:cxnLst>
                <a:cxn ang="0">
                  <a:pos x="T0" y="T1"/>
                </a:cxn>
                <a:cxn ang="0">
                  <a:pos x="T2" y="T3"/>
                </a:cxn>
                <a:cxn ang="0">
                  <a:pos x="T4" y="T5"/>
                </a:cxn>
                <a:cxn ang="0">
                  <a:pos x="T6" y="T7"/>
                </a:cxn>
                <a:cxn ang="0">
                  <a:pos x="T8" y="T9"/>
                </a:cxn>
              </a:cxnLst>
              <a:rect l="0" t="0" r="r" b="b"/>
              <a:pathLst>
                <a:path w="55" h="39">
                  <a:moveTo>
                    <a:pt x="16" y="16"/>
                  </a:moveTo>
                  <a:lnTo>
                    <a:pt x="0" y="0"/>
                  </a:lnTo>
                  <a:lnTo>
                    <a:pt x="55" y="16"/>
                  </a:lnTo>
                  <a:lnTo>
                    <a:pt x="0" y="39"/>
                  </a:lnTo>
                  <a:lnTo>
                    <a:pt x="16" y="16"/>
                  </a:lnTo>
                  <a:close/>
                </a:path>
              </a:pathLst>
            </a:custGeom>
            <a:solidFill>
              <a:schemeClr val="bg1"/>
            </a:solidFill>
            <a:ln w="9525">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77" name="Freeform 1424"/>
            <p:cNvSpPr>
              <a:spLocks/>
            </p:cNvSpPr>
            <p:nvPr/>
          </p:nvSpPr>
          <p:spPr bwMode="auto">
            <a:xfrm>
              <a:off x="6775450" y="2634795"/>
              <a:ext cx="1084263" cy="1095375"/>
            </a:xfrm>
            <a:custGeom>
              <a:avLst/>
              <a:gdLst>
                <a:gd name="T0" fmla="*/ 573 w 683"/>
                <a:gd name="T1" fmla="*/ 690 h 690"/>
                <a:gd name="T2" fmla="*/ 683 w 683"/>
                <a:gd name="T3" fmla="*/ 690 h 690"/>
                <a:gd name="T4" fmla="*/ 683 w 683"/>
                <a:gd name="T5" fmla="*/ 0 h 690"/>
                <a:gd name="T6" fmla="*/ 0 w 683"/>
                <a:gd name="T7" fmla="*/ 0 h 690"/>
                <a:gd name="T8" fmla="*/ 0 w 683"/>
                <a:gd name="T9" fmla="*/ 110 h 690"/>
                <a:gd name="T10" fmla="*/ 573 w 683"/>
                <a:gd name="T11" fmla="*/ 110 h 690"/>
                <a:gd name="T12" fmla="*/ 573 w 683"/>
                <a:gd name="T13" fmla="*/ 690 h 690"/>
              </a:gdLst>
              <a:ahLst/>
              <a:cxnLst>
                <a:cxn ang="0">
                  <a:pos x="T0" y="T1"/>
                </a:cxn>
                <a:cxn ang="0">
                  <a:pos x="T2" y="T3"/>
                </a:cxn>
                <a:cxn ang="0">
                  <a:pos x="T4" y="T5"/>
                </a:cxn>
                <a:cxn ang="0">
                  <a:pos x="T6" y="T7"/>
                </a:cxn>
                <a:cxn ang="0">
                  <a:pos x="T8" y="T9"/>
                </a:cxn>
                <a:cxn ang="0">
                  <a:pos x="T10" y="T11"/>
                </a:cxn>
                <a:cxn ang="0">
                  <a:pos x="T12" y="T13"/>
                </a:cxn>
              </a:cxnLst>
              <a:rect l="0" t="0" r="r" b="b"/>
              <a:pathLst>
                <a:path w="683" h="690">
                  <a:moveTo>
                    <a:pt x="573" y="690"/>
                  </a:moveTo>
                  <a:lnTo>
                    <a:pt x="683" y="690"/>
                  </a:lnTo>
                  <a:lnTo>
                    <a:pt x="683" y="0"/>
                  </a:lnTo>
                  <a:lnTo>
                    <a:pt x="0" y="0"/>
                  </a:lnTo>
                  <a:lnTo>
                    <a:pt x="0" y="110"/>
                  </a:lnTo>
                  <a:lnTo>
                    <a:pt x="573" y="110"/>
                  </a:lnTo>
                  <a:lnTo>
                    <a:pt x="573" y="690"/>
                  </a:lnTo>
                  <a:close/>
                </a:path>
              </a:pathLst>
            </a:custGeom>
            <a:solidFill>
              <a:srgbClr val="66FF99"/>
            </a:solidFill>
            <a:ln>
              <a:noFill/>
            </a:ln>
            <a:scene3d>
              <a:camera prst="orthographicFront"/>
              <a:lightRig rig="threePt" dir="t"/>
            </a:scene3d>
            <a:sp3d>
              <a:bevelT prst="angle"/>
            </a:sp3d>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78" name="Freeform 1425"/>
            <p:cNvSpPr>
              <a:spLocks/>
            </p:cNvSpPr>
            <p:nvPr/>
          </p:nvSpPr>
          <p:spPr bwMode="auto">
            <a:xfrm>
              <a:off x="6775450" y="2634795"/>
              <a:ext cx="1084263" cy="1095375"/>
            </a:xfrm>
            <a:custGeom>
              <a:avLst/>
              <a:gdLst>
                <a:gd name="T0" fmla="*/ 573 w 683"/>
                <a:gd name="T1" fmla="*/ 690 h 690"/>
                <a:gd name="T2" fmla="*/ 683 w 683"/>
                <a:gd name="T3" fmla="*/ 690 h 690"/>
                <a:gd name="T4" fmla="*/ 683 w 683"/>
                <a:gd name="T5" fmla="*/ 0 h 690"/>
                <a:gd name="T6" fmla="*/ 0 w 683"/>
                <a:gd name="T7" fmla="*/ 0 h 690"/>
                <a:gd name="T8" fmla="*/ 0 w 683"/>
                <a:gd name="T9" fmla="*/ 110 h 690"/>
                <a:gd name="T10" fmla="*/ 573 w 683"/>
                <a:gd name="T11" fmla="*/ 110 h 690"/>
                <a:gd name="T12" fmla="*/ 573 w 683"/>
                <a:gd name="T13" fmla="*/ 690 h 690"/>
              </a:gdLst>
              <a:ahLst/>
              <a:cxnLst>
                <a:cxn ang="0">
                  <a:pos x="T0" y="T1"/>
                </a:cxn>
                <a:cxn ang="0">
                  <a:pos x="T2" y="T3"/>
                </a:cxn>
                <a:cxn ang="0">
                  <a:pos x="T4" y="T5"/>
                </a:cxn>
                <a:cxn ang="0">
                  <a:pos x="T6" y="T7"/>
                </a:cxn>
                <a:cxn ang="0">
                  <a:pos x="T8" y="T9"/>
                </a:cxn>
                <a:cxn ang="0">
                  <a:pos x="T10" y="T11"/>
                </a:cxn>
                <a:cxn ang="0">
                  <a:pos x="T12" y="T13"/>
                </a:cxn>
              </a:cxnLst>
              <a:rect l="0" t="0" r="r" b="b"/>
              <a:pathLst>
                <a:path w="683" h="690">
                  <a:moveTo>
                    <a:pt x="573" y="690"/>
                  </a:moveTo>
                  <a:lnTo>
                    <a:pt x="683" y="690"/>
                  </a:lnTo>
                  <a:lnTo>
                    <a:pt x="683" y="0"/>
                  </a:lnTo>
                  <a:lnTo>
                    <a:pt x="0" y="0"/>
                  </a:lnTo>
                  <a:lnTo>
                    <a:pt x="0" y="110"/>
                  </a:lnTo>
                  <a:lnTo>
                    <a:pt x="573" y="110"/>
                  </a:lnTo>
                  <a:lnTo>
                    <a:pt x="573" y="690"/>
                  </a:lnTo>
                </a:path>
              </a:pathLst>
            </a:custGeom>
            <a:noFill/>
            <a:ln w="127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79" name="Rectangle 1426"/>
            <p:cNvSpPr>
              <a:spLocks noChangeArrowheads="1"/>
            </p:cNvSpPr>
            <p:nvPr/>
          </p:nvSpPr>
          <p:spPr bwMode="auto">
            <a:xfrm>
              <a:off x="6837363" y="2647495"/>
              <a:ext cx="100013" cy="1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G</a:t>
              </a:r>
              <a:endParaRPr kumimoji="0" lang="en-US" alt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80" name="Rectangle 1427"/>
            <p:cNvSpPr>
              <a:spLocks noChangeArrowheads="1"/>
            </p:cNvSpPr>
            <p:nvPr/>
          </p:nvSpPr>
          <p:spPr bwMode="auto">
            <a:xfrm>
              <a:off x="6937375" y="2647495"/>
              <a:ext cx="77788" cy="1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P</a:t>
              </a:r>
              <a:endParaRPr kumimoji="0" lang="en-US" alt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81" name="Rectangle 1428"/>
            <p:cNvSpPr>
              <a:spLocks noChangeArrowheads="1"/>
            </p:cNvSpPr>
            <p:nvPr/>
          </p:nvSpPr>
          <p:spPr bwMode="auto">
            <a:xfrm>
              <a:off x="6999288" y="2647495"/>
              <a:ext cx="49213" cy="1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I</a:t>
              </a:r>
              <a:endParaRPr kumimoji="0" lang="en-US" alt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82" name="Rectangle 1429"/>
            <p:cNvSpPr>
              <a:spLocks noChangeArrowheads="1"/>
            </p:cNvSpPr>
            <p:nvPr/>
          </p:nvSpPr>
          <p:spPr bwMode="auto">
            <a:xfrm>
              <a:off x="7037388" y="2647495"/>
              <a:ext cx="100013" cy="1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O</a:t>
              </a:r>
              <a:endParaRPr kumimoji="0" lang="en-US" alt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83" name="Rectangle 1430"/>
            <p:cNvSpPr>
              <a:spLocks noChangeArrowheads="1"/>
            </p:cNvSpPr>
            <p:nvPr/>
          </p:nvSpPr>
          <p:spPr bwMode="auto">
            <a:xfrm>
              <a:off x="7137400" y="2647495"/>
              <a:ext cx="31750" cy="15398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 </a:t>
              </a:r>
              <a:endParaRPr kumimoji="0" lang="en-US" altLang="en-US" sz="18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84" name="Rectangle 1431"/>
            <p:cNvSpPr>
              <a:spLocks noChangeArrowheads="1"/>
            </p:cNvSpPr>
            <p:nvPr/>
          </p:nvSpPr>
          <p:spPr bwMode="auto">
            <a:xfrm>
              <a:off x="7161213" y="2647495"/>
              <a:ext cx="77788" cy="15398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P</a:t>
              </a:r>
              <a:endParaRPr kumimoji="0" lang="en-US" altLang="en-US" sz="18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85" name="Rectangle 1432"/>
            <p:cNvSpPr>
              <a:spLocks noChangeArrowheads="1"/>
            </p:cNvSpPr>
            <p:nvPr/>
          </p:nvSpPr>
          <p:spPr bwMode="auto">
            <a:xfrm>
              <a:off x="7237413" y="2647495"/>
              <a:ext cx="63500" cy="15398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o</a:t>
              </a:r>
              <a:endParaRPr kumimoji="0" lang="en-US" altLang="en-US" sz="18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86" name="Rectangle 1433"/>
            <p:cNvSpPr>
              <a:spLocks noChangeArrowheads="1"/>
            </p:cNvSpPr>
            <p:nvPr/>
          </p:nvSpPr>
          <p:spPr bwMode="auto">
            <a:xfrm>
              <a:off x="7299325" y="2647495"/>
              <a:ext cx="57150" cy="15398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r</a:t>
              </a:r>
              <a:endParaRPr kumimoji="0" lang="en-US" altLang="en-US" sz="18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87" name="Rectangle 1434"/>
            <p:cNvSpPr>
              <a:spLocks noChangeArrowheads="1"/>
            </p:cNvSpPr>
            <p:nvPr/>
          </p:nvSpPr>
          <p:spPr bwMode="auto">
            <a:xfrm>
              <a:off x="7335838" y="2647495"/>
              <a:ext cx="42863" cy="153988"/>
            </a:xfrm>
            <a:prstGeom prst="rect">
              <a:avLst/>
            </a:prstGeom>
            <a:noFill/>
            <a:ln>
              <a:noFill/>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t</a:t>
              </a:r>
              <a:endParaRPr kumimoji="0" lang="en-US" altLang="en-US" sz="18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88" name="Rectangle 1435"/>
            <p:cNvSpPr>
              <a:spLocks noChangeArrowheads="1"/>
            </p:cNvSpPr>
            <p:nvPr/>
          </p:nvSpPr>
          <p:spPr bwMode="auto">
            <a:xfrm>
              <a:off x="7373938" y="2647495"/>
              <a:ext cx="31750" cy="153988"/>
            </a:xfrm>
            <a:prstGeom prst="rect">
              <a:avLst/>
            </a:prstGeom>
            <a:noFill/>
            <a:ln>
              <a:noFill/>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 </a:t>
              </a:r>
              <a:endParaRPr kumimoji="0" lang="en-US" altLang="en-US" sz="18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89" name="Rectangle 1436"/>
            <p:cNvSpPr>
              <a:spLocks noChangeArrowheads="1"/>
            </p:cNvSpPr>
            <p:nvPr/>
          </p:nvSpPr>
          <p:spPr bwMode="auto">
            <a:xfrm>
              <a:off x="7399338" y="2647495"/>
              <a:ext cx="63500" cy="153988"/>
            </a:xfrm>
            <a:prstGeom prst="rect">
              <a:avLst/>
            </a:prstGeom>
            <a:noFill/>
            <a:ln>
              <a:noFill/>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8</a:t>
              </a:r>
              <a:endParaRPr kumimoji="0" lang="en-US" altLang="en-US" sz="18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90" name="Rectangle 1437"/>
            <p:cNvSpPr>
              <a:spLocks noChangeArrowheads="1"/>
            </p:cNvSpPr>
            <p:nvPr/>
          </p:nvSpPr>
          <p:spPr bwMode="auto">
            <a:xfrm>
              <a:off x="6775450" y="2884032"/>
              <a:ext cx="623888" cy="398463"/>
            </a:xfrm>
            <a:prstGeom prst="rect">
              <a:avLst/>
            </a:prstGeom>
            <a:solidFill>
              <a:srgbClr val="00FF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91" name="Rectangle 1438"/>
            <p:cNvSpPr>
              <a:spLocks noChangeArrowheads="1"/>
            </p:cNvSpPr>
            <p:nvPr/>
          </p:nvSpPr>
          <p:spPr bwMode="auto">
            <a:xfrm>
              <a:off x="6781800" y="2890382"/>
              <a:ext cx="611188" cy="385763"/>
            </a:xfrm>
            <a:prstGeom prst="rect">
              <a:avLst/>
            </a:prstGeom>
            <a:noFill/>
            <a:ln w="12700">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92" name="Line 1439"/>
            <p:cNvSpPr>
              <a:spLocks noChangeShapeType="1"/>
            </p:cNvSpPr>
            <p:nvPr/>
          </p:nvSpPr>
          <p:spPr bwMode="auto">
            <a:xfrm>
              <a:off x="6465888" y="3096757"/>
              <a:ext cx="274320" cy="0"/>
            </a:xfrm>
            <a:prstGeom prst="line">
              <a:avLst/>
            </a:prstGeom>
            <a:noFill/>
            <a:ln w="38100">
              <a:solidFill>
                <a:srgbClr val="0000FF"/>
              </a:solidFill>
              <a:prstDash val="solid"/>
              <a:round/>
              <a:headEnd type="triangle" w="med" len="sm"/>
              <a:tailEnd type="triangle" w="med"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95" name="Line 1442"/>
            <p:cNvSpPr>
              <a:spLocks noChangeShapeType="1"/>
            </p:cNvSpPr>
            <p:nvPr/>
          </p:nvSpPr>
          <p:spPr bwMode="auto">
            <a:xfrm>
              <a:off x="6465888" y="2722107"/>
              <a:ext cx="274320" cy="0"/>
            </a:xfrm>
            <a:prstGeom prst="line">
              <a:avLst/>
            </a:prstGeom>
            <a:noFill/>
            <a:ln w="38100">
              <a:solidFill>
                <a:srgbClr val="0000FF"/>
              </a:solidFill>
              <a:prstDash val="solid"/>
              <a:round/>
              <a:headEnd type="triangle" w="med" len="sm"/>
              <a:tailEnd type="triangle" w="med"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98" name="Line 1445"/>
            <p:cNvSpPr>
              <a:spLocks noChangeShapeType="1"/>
            </p:cNvSpPr>
            <p:nvPr/>
          </p:nvSpPr>
          <p:spPr bwMode="auto">
            <a:xfrm>
              <a:off x="6465888" y="3395207"/>
              <a:ext cx="274320" cy="0"/>
            </a:xfrm>
            <a:prstGeom prst="line">
              <a:avLst/>
            </a:prstGeom>
            <a:noFill/>
            <a:ln w="38100">
              <a:solidFill>
                <a:srgbClr val="0000FF"/>
              </a:solidFill>
              <a:prstDash val="solid"/>
              <a:round/>
              <a:headEnd type="triangle" w="med" len="sm"/>
              <a:tailEnd type="triangle" w="med"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101" name="Line 1448"/>
            <p:cNvSpPr>
              <a:spLocks noChangeShapeType="1"/>
            </p:cNvSpPr>
            <p:nvPr/>
          </p:nvSpPr>
          <p:spPr bwMode="auto">
            <a:xfrm>
              <a:off x="6465888" y="3631745"/>
              <a:ext cx="274320" cy="0"/>
            </a:xfrm>
            <a:prstGeom prst="line">
              <a:avLst/>
            </a:prstGeom>
            <a:noFill/>
            <a:ln w="38100">
              <a:solidFill>
                <a:srgbClr val="0000FF"/>
              </a:solidFill>
              <a:prstDash val="solid"/>
              <a:round/>
              <a:headEnd type="triangle" w="med" len="sm"/>
              <a:tailEnd type="triangle" w="med"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104" name="Rectangle 1451"/>
            <p:cNvSpPr>
              <a:spLocks noChangeArrowheads="1"/>
            </p:cNvSpPr>
            <p:nvPr/>
          </p:nvSpPr>
          <p:spPr bwMode="auto">
            <a:xfrm>
              <a:off x="6775450" y="3544432"/>
              <a:ext cx="623888" cy="161925"/>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105" name="Rectangle 1452"/>
            <p:cNvSpPr>
              <a:spLocks noChangeArrowheads="1"/>
            </p:cNvSpPr>
            <p:nvPr/>
          </p:nvSpPr>
          <p:spPr bwMode="auto">
            <a:xfrm>
              <a:off x="6781800" y="3550782"/>
              <a:ext cx="611188" cy="149225"/>
            </a:xfrm>
            <a:prstGeom prst="rect">
              <a:avLst/>
            </a:prstGeom>
            <a:noFill/>
            <a:ln w="12700">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106" name="Rectangle 1453"/>
            <p:cNvSpPr>
              <a:spLocks noChangeArrowheads="1"/>
            </p:cNvSpPr>
            <p:nvPr/>
          </p:nvSpPr>
          <p:spPr bwMode="auto">
            <a:xfrm>
              <a:off x="6888163" y="2996745"/>
              <a:ext cx="93663" cy="1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A</a:t>
              </a:r>
              <a:endParaRPr kumimoji="0" lang="en-US" alt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107" name="Rectangle 1454"/>
            <p:cNvSpPr>
              <a:spLocks noChangeArrowheads="1"/>
            </p:cNvSpPr>
            <p:nvPr/>
          </p:nvSpPr>
          <p:spPr bwMode="auto">
            <a:xfrm>
              <a:off x="6975475" y="2996745"/>
              <a:ext cx="93663" cy="1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D</a:t>
              </a:r>
              <a:endParaRPr kumimoji="0" lang="en-US" alt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108" name="Rectangle 1455"/>
            <p:cNvSpPr>
              <a:spLocks noChangeArrowheads="1"/>
            </p:cNvSpPr>
            <p:nvPr/>
          </p:nvSpPr>
          <p:spPr bwMode="auto">
            <a:xfrm>
              <a:off x="7062788" y="2996745"/>
              <a:ext cx="93663" cy="1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C</a:t>
              </a:r>
              <a:endParaRPr kumimoji="0" lang="en-US" alt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109" name="Rectangle 1456"/>
            <p:cNvSpPr>
              <a:spLocks noChangeArrowheads="1"/>
            </p:cNvSpPr>
            <p:nvPr/>
          </p:nvSpPr>
          <p:spPr bwMode="auto">
            <a:xfrm>
              <a:off x="7150100" y="2996745"/>
              <a:ext cx="63500" cy="1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1</a:t>
              </a:r>
              <a:endParaRPr kumimoji="0" lang="en-US" alt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110" name="Rectangle 1457"/>
            <p:cNvSpPr>
              <a:spLocks noChangeArrowheads="1"/>
            </p:cNvSpPr>
            <p:nvPr/>
          </p:nvSpPr>
          <p:spPr bwMode="auto">
            <a:xfrm>
              <a:off x="7212013" y="2996745"/>
              <a:ext cx="63500" cy="1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4</a:t>
              </a:r>
              <a:endParaRPr kumimoji="0" lang="en-US" alt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111" name="Line 1458"/>
            <p:cNvSpPr>
              <a:spLocks noChangeShapeType="1"/>
            </p:cNvSpPr>
            <p:nvPr/>
          </p:nvSpPr>
          <p:spPr bwMode="auto">
            <a:xfrm>
              <a:off x="7859713" y="2909432"/>
              <a:ext cx="149225" cy="0"/>
            </a:xfrm>
            <a:prstGeom prst="line">
              <a:avLst/>
            </a:prstGeom>
            <a:noFill/>
            <a:ln w="28575">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12" name="Line 1459"/>
            <p:cNvSpPr>
              <a:spLocks noChangeShapeType="1"/>
            </p:cNvSpPr>
            <p:nvPr/>
          </p:nvSpPr>
          <p:spPr bwMode="auto">
            <a:xfrm>
              <a:off x="7859713" y="3020557"/>
              <a:ext cx="149225" cy="0"/>
            </a:xfrm>
            <a:prstGeom prst="line">
              <a:avLst/>
            </a:prstGeom>
            <a:noFill/>
            <a:ln w="28575">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13" name="Line 1460"/>
            <p:cNvSpPr>
              <a:spLocks noChangeShapeType="1"/>
            </p:cNvSpPr>
            <p:nvPr/>
          </p:nvSpPr>
          <p:spPr bwMode="auto">
            <a:xfrm>
              <a:off x="7859713" y="3133270"/>
              <a:ext cx="149225" cy="0"/>
            </a:xfrm>
            <a:prstGeom prst="line">
              <a:avLst/>
            </a:prstGeom>
            <a:noFill/>
            <a:ln w="28575">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14" name="Line 1461"/>
            <p:cNvSpPr>
              <a:spLocks noChangeShapeType="1"/>
            </p:cNvSpPr>
            <p:nvPr/>
          </p:nvSpPr>
          <p:spPr bwMode="auto">
            <a:xfrm>
              <a:off x="7859713" y="3245982"/>
              <a:ext cx="149225" cy="0"/>
            </a:xfrm>
            <a:prstGeom prst="line">
              <a:avLst/>
            </a:prstGeom>
            <a:noFill/>
            <a:ln w="28575">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15" name="Line 1462"/>
            <p:cNvSpPr>
              <a:spLocks noChangeShapeType="1"/>
            </p:cNvSpPr>
            <p:nvPr/>
          </p:nvSpPr>
          <p:spPr bwMode="auto">
            <a:xfrm>
              <a:off x="7859713" y="3357107"/>
              <a:ext cx="149225" cy="0"/>
            </a:xfrm>
            <a:prstGeom prst="line">
              <a:avLst/>
            </a:prstGeom>
            <a:noFill/>
            <a:ln w="28575">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16" name="Line 1463"/>
            <p:cNvSpPr>
              <a:spLocks noChangeShapeType="1"/>
            </p:cNvSpPr>
            <p:nvPr/>
          </p:nvSpPr>
          <p:spPr bwMode="auto">
            <a:xfrm>
              <a:off x="7859713" y="3469820"/>
              <a:ext cx="149225" cy="0"/>
            </a:xfrm>
            <a:prstGeom prst="line">
              <a:avLst/>
            </a:prstGeom>
            <a:noFill/>
            <a:ln w="28575">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17" name="Line 1464"/>
            <p:cNvSpPr>
              <a:spLocks noChangeShapeType="1"/>
            </p:cNvSpPr>
            <p:nvPr/>
          </p:nvSpPr>
          <p:spPr bwMode="auto">
            <a:xfrm>
              <a:off x="7859713" y="3568245"/>
              <a:ext cx="149225" cy="0"/>
            </a:xfrm>
            <a:prstGeom prst="line">
              <a:avLst/>
            </a:prstGeom>
            <a:noFill/>
            <a:ln w="28575">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18" name="Line 1465"/>
            <p:cNvSpPr>
              <a:spLocks noChangeShapeType="1"/>
            </p:cNvSpPr>
            <p:nvPr/>
          </p:nvSpPr>
          <p:spPr bwMode="auto">
            <a:xfrm>
              <a:off x="7859713" y="3680957"/>
              <a:ext cx="149225" cy="0"/>
            </a:xfrm>
            <a:prstGeom prst="line">
              <a:avLst/>
            </a:prstGeom>
            <a:noFill/>
            <a:ln w="28575">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19" name="Rectangle 1466"/>
            <p:cNvSpPr>
              <a:spLocks noChangeArrowheads="1"/>
            </p:cNvSpPr>
            <p:nvPr/>
          </p:nvSpPr>
          <p:spPr bwMode="auto">
            <a:xfrm>
              <a:off x="6911975" y="3544432"/>
              <a:ext cx="57150" cy="1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e</a:t>
              </a:r>
              <a:endParaRPr kumimoji="0" lang="en-US" alt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120" name="Rectangle 1467"/>
            <p:cNvSpPr>
              <a:spLocks noChangeArrowheads="1"/>
            </p:cNvSpPr>
            <p:nvPr/>
          </p:nvSpPr>
          <p:spPr bwMode="auto">
            <a:xfrm>
              <a:off x="6962775" y="3544432"/>
              <a:ext cx="93663" cy="1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U</a:t>
              </a:r>
              <a:endParaRPr kumimoji="0" lang="en-US" alt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121" name="Rectangle 1468"/>
            <p:cNvSpPr>
              <a:spLocks noChangeArrowheads="1"/>
            </p:cNvSpPr>
            <p:nvPr/>
          </p:nvSpPr>
          <p:spPr bwMode="auto">
            <a:xfrm>
              <a:off x="7050088" y="3544432"/>
              <a:ext cx="69850" cy="1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S</a:t>
              </a:r>
              <a:endParaRPr kumimoji="0" lang="en-US" alt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122" name="Rectangle 1469"/>
            <p:cNvSpPr>
              <a:spLocks noChangeArrowheads="1"/>
            </p:cNvSpPr>
            <p:nvPr/>
          </p:nvSpPr>
          <p:spPr bwMode="auto">
            <a:xfrm>
              <a:off x="7124700" y="3544432"/>
              <a:ext cx="93663" cy="1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C</a:t>
              </a:r>
              <a:endParaRPr kumimoji="0" lang="en-US" alt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123" name="Rectangle 1470"/>
            <p:cNvSpPr>
              <a:spLocks noChangeArrowheads="1"/>
            </p:cNvSpPr>
            <p:nvPr/>
          </p:nvSpPr>
          <p:spPr bwMode="auto">
            <a:xfrm>
              <a:off x="7199313" y="3544432"/>
              <a:ext cx="49213" cy="1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I</a:t>
              </a:r>
              <a:endParaRPr kumimoji="0" lang="en-US" alt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124" name="Line 1471"/>
            <p:cNvSpPr>
              <a:spLocks noChangeShapeType="1"/>
            </p:cNvSpPr>
            <p:nvPr/>
          </p:nvSpPr>
          <p:spPr bwMode="auto">
            <a:xfrm>
              <a:off x="7473950" y="3357107"/>
              <a:ext cx="136525" cy="0"/>
            </a:xfrm>
            <a:prstGeom prst="line">
              <a:avLst/>
            </a:prstGeom>
            <a:noFill/>
            <a:ln w="12700">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125" name="Freeform 1472"/>
            <p:cNvSpPr>
              <a:spLocks/>
            </p:cNvSpPr>
            <p:nvPr/>
          </p:nvSpPr>
          <p:spPr bwMode="auto">
            <a:xfrm>
              <a:off x="7410450" y="3320595"/>
              <a:ext cx="87313" cy="61913"/>
            </a:xfrm>
            <a:custGeom>
              <a:avLst/>
              <a:gdLst>
                <a:gd name="T0" fmla="*/ 40 w 55"/>
                <a:gd name="T1" fmla="*/ 23 h 39"/>
                <a:gd name="T2" fmla="*/ 55 w 55"/>
                <a:gd name="T3" fmla="*/ 39 h 39"/>
                <a:gd name="T4" fmla="*/ 0 w 55"/>
                <a:gd name="T5" fmla="*/ 23 h 39"/>
                <a:gd name="T6" fmla="*/ 55 w 55"/>
                <a:gd name="T7" fmla="*/ 0 h 39"/>
                <a:gd name="T8" fmla="*/ 40 w 55"/>
                <a:gd name="T9" fmla="*/ 23 h 39"/>
              </a:gdLst>
              <a:ahLst/>
              <a:cxnLst>
                <a:cxn ang="0">
                  <a:pos x="T0" y="T1"/>
                </a:cxn>
                <a:cxn ang="0">
                  <a:pos x="T2" y="T3"/>
                </a:cxn>
                <a:cxn ang="0">
                  <a:pos x="T4" y="T5"/>
                </a:cxn>
                <a:cxn ang="0">
                  <a:pos x="T6" y="T7"/>
                </a:cxn>
                <a:cxn ang="0">
                  <a:pos x="T8" y="T9"/>
                </a:cxn>
              </a:cxnLst>
              <a:rect l="0" t="0" r="r" b="b"/>
              <a:pathLst>
                <a:path w="55" h="39">
                  <a:moveTo>
                    <a:pt x="40" y="23"/>
                  </a:moveTo>
                  <a:lnTo>
                    <a:pt x="55" y="39"/>
                  </a:lnTo>
                  <a:lnTo>
                    <a:pt x="0" y="23"/>
                  </a:lnTo>
                  <a:lnTo>
                    <a:pt x="55" y="0"/>
                  </a:lnTo>
                  <a:lnTo>
                    <a:pt x="40" y="23"/>
                  </a:lnTo>
                  <a:close/>
                </a:path>
              </a:pathLst>
            </a:custGeom>
            <a:solidFill>
              <a:schemeClr val="bg1"/>
            </a:solidFill>
            <a:ln w="9525">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126" name="Freeform 1473"/>
            <p:cNvSpPr>
              <a:spLocks/>
            </p:cNvSpPr>
            <p:nvPr/>
          </p:nvSpPr>
          <p:spPr bwMode="auto">
            <a:xfrm>
              <a:off x="7585075" y="3320595"/>
              <a:ext cx="87313" cy="61913"/>
            </a:xfrm>
            <a:custGeom>
              <a:avLst/>
              <a:gdLst>
                <a:gd name="T0" fmla="*/ 16 w 55"/>
                <a:gd name="T1" fmla="*/ 23 h 39"/>
                <a:gd name="T2" fmla="*/ 0 w 55"/>
                <a:gd name="T3" fmla="*/ 0 h 39"/>
                <a:gd name="T4" fmla="*/ 55 w 55"/>
                <a:gd name="T5" fmla="*/ 23 h 39"/>
                <a:gd name="T6" fmla="*/ 0 w 55"/>
                <a:gd name="T7" fmla="*/ 39 h 39"/>
                <a:gd name="T8" fmla="*/ 16 w 55"/>
                <a:gd name="T9" fmla="*/ 23 h 39"/>
              </a:gdLst>
              <a:ahLst/>
              <a:cxnLst>
                <a:cxn ang="0">
                  <a:pos x="T0" y="T1"/>
                </a:cxn>
                <a:cxn ang="0">
                  <a:pos x="T2" y="T3"/>
                </a:cxn>
                <a:cxn ang="0">
                  <a:pos x="T4" y="T5"/>
                </a:cxn>
                <a:cxn ang="0">
                  <a:pos x="T6" y="T7"/>
                </a:cxn>
                <a:cxn ang="0">
                  <a:pos x="T8" y="T9"/>
                </a:cxn>
              </a:cxnLst>
              <a:rect l="0" t="0" r="r" b="b"/>
              <a:pathLst>
                <a:path w="55" h="39">
                  <a:moveTo>
                    <a:pt x="16" y="23"/>
                  </a:moveTo>
                  <a:lnTo>
                    <a:pt x="0" y="0"/>
                  </a:lnTo>
                  <a:lnTo>
                    <a:pt x="55" y="23"/>
                  </a:lnTo>
                  <a:lnTo>
                    <a:pt x="0" y="39"/>
                  </a:lnTo>
                  <a:lnTo>
                    <a:pt x="16" y="23"/>
                  </a:lnTo>
                  <a:close/>
                </a:path>
              </a:pathLst>
            </a:custGeom>
            <a:solidFill>
              <a:schemeClr val="bg1"/>
            </a:solidFill>
            <a:ln w="9525">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127" name="Line 1474"/>
            <p:cNvSpPr>
              <a:spLocks noChangeShapeType="1"/>
            </p:cNvSpPr>
            <p:nvPr/>
          </p:nvSpPr>
          <p:spPr bwMode="auto">
            <a:xfrm>
              <a:off x="7473950" y="3469820"/>
              <a:ext cx="136525" cy="0"/>
            </a:xfrm>
            <a:prstGeom prst="line">
              <a:avLst/>
            </a:prstGeom>
            <a:noFill/>
            <a:ln w="12700">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128" name="Freeform 1475"/>
            <p:cNvSpPr>
              <a:spLocks/>
            </p:cNvSpPr>
            <p:nvPr/>
          </p:nvSpPr>
          <p:spPr bwMode="auto">
            <a:xfrm>
              <a:off x="7410450" y="3431720"/>
              <a:ext cx="87313" cy="61913"/>
            </a:xfrm>
            <a:custGeom>
              <a:avLst/>
              <a:gdLst>
                <a:gd name="T0" fmla="*/ 40 w 55"/>
                <a:gd name="T1" fmla="*/ 24 h 39"/>
                <a:gd name="T2" fmla="*/ 55 w 55"/>
                <a:gd name="T3" fmla="*/ 39 h 39"/>
                <a:gd name="T4" fmla="*/ 0 w 55"/>
                <a:gd name="T5" fmla="*/ 24 h 39"/>
                <a:gd name="T6" fmla="*/ 55 w 55"/>
                <a:gd name="T7" fmla="*/ 0 h 39"/>
                <a:gd name="T8" fmla="*/ 40 w 55"/>
                <a:gd name="T9" fmla="*/ 24 h 39"/>
              </a:gdLst>
              <a:ahLst/>
              <a:cxnLst>
                <a:cxn ang="0">
                  <a:pos x="T0" y="T1"/>
                </a:cxn>
                <a:cxn ang="0">
                  <a:pos x="T2" y="T3"/>
                </a:cxn>
                <a:cxn ang="0">
                  <a:pos x="T4" y="T5"/>
                </a:cxn>
                <a:cxn ang="0">
                  <a:pos x="T6" y="T7"/>
                </a:cxn>
                <a:cxn ang="0">
                  <a:pos x="T8" y="T9"/>
                </a:cxn>
              </a:cxnLst>
              <a:rect l="0" t="0" r="r" b="b"/>
              <a:pathLst>
                <a:path w="55" h="39">
                  <a:moveTo>
                    <a:pt x="40" y="24"/>
                  </a:moveTo>
                  <a:lnTo>
                    <a:pt x="55" y="39"/>
                  </a:lnTo>
                  <a:lnTo>
                    <a:pt x="0" y="24"/>
                  </a:lnTo>
                  <a:lnTo>
                    <a:pt x="55" y="0"/>
                  </a:lnTo>
                  <a:lnTo>
                    <a:pt x="40" y="24"/>
                  </a:lnTo>
                  <a:close/>
                </a:path>
              </a:pathLst>
            </a:custGeom>
            <a:solidFill>
              <a:schemeClr val="bg1"/>
            </a:solidFill>
            <a:ln w="9525">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129" name="Freeform 1476"/>
            <p:cNvSpPr>
              <a:spLocks/>
            </p:cNvSpPr>
            <p:nvPr/>
          </p:nvSpPr>
          <p:spPr bwMode="auto">
            <a:xfrm>
              <a:off x="7585075" y="3431720"/>
              <a:ext cx="87313" cy="61913"/>
            </a:xfrm>
            <a:custGeom>
              <a:avLst/>
              <a:gdLst>
                <a:gd name="T0" fmla="*/ 16 w 55"/>
                <a:gd name="T1" fmla="*/ 24 h 39"/>
                <a:gd name="T2" fmla="*/ 0 w 55"/>
                <a:gd name="T3" fmla="*/ 0 h 39"/>
                <a:gd name="T4" fmla="*/ 55 w 55"/>
                <a:gd name="T5" fmla="*/ 24 h 39"/>
                <a:gd name="T6" fmla="*/ 0 w 55"/>
                <a:gd name="T7" fmla="*/ 39 h 39"/>
                <a:gd name="T8" fmla="*/ 16 w 55"/>
                <a:gd name="T9" fmla="*/ 24 h 39"/>
              </a:gdLst>
              <a:ahLst/>
              <a:cxnLst>
                <a:cxn ang="0">
                  <a:pos x="T0" y="T1"/>
                </a:cxn>
                <a:cxn ang="0">
                  <a:pos x="T2" y="T3"/>
                </a:cxn>
                <a:cxn ang="0">
                  <a:pos x="T4" y="T5"/>
                </a:cxn>
                <a:cxn ang="0">
                  <a:pos x="T6" y="T7"/>
                </a:cxn>
                <a:cxn ang="0">
                  <a:pos x="T8" y="T9"/>
                </a:cxn>
              </a:cxnLst>
              <a:rect l="0" t="0" r="r" b="b"/>
              <a:pathLst>
                <a:path w="55" h="39">
                  <a:moveTo>
                    <a:pt x="16" y="24"/>
                  </a:moveTo>
                  <a:lnTo>
                    <a:pt x="0" y="0"/>
                  </a:lnTo>
                  <a:lnTo>
                    <a:pt x="55" y="24"/>
                  </a:lnTo>
                  <a:lnTo>
                    <a:pt x="0" y="39"/>
                  </a:lnTo>
                  <a:lnTo>
                    <a:pt x="16" y="24"/>
                  </a:lnTo>
                  <a:close/>
                </a:path>
              </a:pathLst>
            </a:custGeom>
            <a:solidFill>
              <a:schemeClr val="bg1"/>
            </a:solidFill>
            <a:ln w="9525">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130" name="Line 1477"/>
            <p:cNvSpPr>
              <a:spLocks noChangeShapeType="1"/>
            </p:cNvSpPr>
            <p:nvPr/>
          </p:nvSpPr>
          <p:spPr bwMode="auto">
            <a:xfrm>
              <a:off x="7473950" y="2909432"/>
              <a:ext cx="211138" cy="0"/>
            </a:xfrm>
            <a:prstGeom prst="line">
              <a:avLst/>
            </a:prstGeom>
            <a:noFill/>
            <a:ln w="12700">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131" name="Freeform 1478"/>
            <p:cNvSpPr>
              <a:spLocks/>
            </p:cNvSpPr>
            <p:nvPr/>
          </p:nvSpPr>
          <p:spPr bwMode="auto">
            <a:xfrm>
              <a:off x="7410450" y="2884032"/>
              <a:ext cx="87313" cy="61913"/>
            </a:xfrm>
            <a:custGeom>
              <a:avLst/>
              <a:gdLst>
                <a:gd name="T0" fmla="*/ 40 w 55"/>
                <a:gd name="T1" fmla="*/ 16 h 39"/>
                <a:gd name="T2" fmla="*/ 55 w 55"/>
                <a:gd name="T3" fmla="*/ 39 h 39"/>
                <a:gd name="T4" fmla="*/ 0 w 55"/>
                <a:gd name="T5" fmla="*/ 16 h 39"/>
                <a:gd name="T6" fmla="*/ 55 w 55"/>
                <a:gd name="T7" fmla="*/ 0 h 39"/>
                <a:gd name="T8" fmla="*/ 40 w 55"/>
                <a:gd name="T9" fmla="*/ 16 h 39"/>
              </a:gdLst>
              <a:ahLst/>
              <a:cxnLst>
                <a:cxn ang="0">
                  <a:pos x="T0" y="T1"/>
                </a:cxn>
                <a:cxn ang="0">
                  <a:pos x="T2" y="T3"/>
                </a:cxn>
                <a:cxn ang="0">
                  <a:pos x="T4" y="T5"/>
                </a:cxn>
                <a:cxn ang="0">
                  <a:pos x="T6" y="T7"/>
                </a:cxn>
                <a:cxn ang="0">
                  <a:pos x="T8" y="T9"/>
                </a:cxn>
              </a:cxnLst>
              <a:rect l="0" t="0" r="r" b="b"/>
              <a:pathLst>
                <a:path w="55" h="39">
                  <a:moveTo>
                    <a:pt x="40" y="16"/>
                  </a:moveTo>
                  <a:lnTo>
                    <a:pt x="55" y="39"/>
                  </a:lnTo>
                  <a:lnTo>
                    <a:pt x="0" y="16"/>
                  </a:lnTo>
                  <a:lnTo>
                    <a:pt x="55" y="0"/>
                  </a:lnTo>
                  <a:lnTo>
                    <a:pt x="40" y="16"/>
                  </a:lnTo>
                  <a:close/>
                </a:path>
              </a:pathLst>
            </a:custGeom>
            <a:solidFill>
              <a:schemeClr val="bg1"/>
            </a:solidFill>
            <a:ln w="9525">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132" name="Line 1479"/>
            <p:cNvSpPr>
              <a:spLocks noChangeShapeType="1"/>
            </p:cNvSpPr>
            <p:nvPr/>
          </p:nvSpPr>
          <p:spPr bwMode="auto">
            <a:xfrm>
              <a:off x="7473950" y="3020557"/>
              <a:ext cx="211138" cy="0"/>
            </a:xfrm>
            <a:prstGeom prst="line">
              <a:avLst/>
            </a:prstGeom>
            <a:noFill/>
            <a:ln w="12700">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133" name="Freeform 1480"/>
            <p:cNvSpPr>
              <a:spLocks/>
            </p:cNvSpPr>
            <p:nvPr/>
          </p:nvSpPr>
          <p:spPr bwMode="auto">
            <a:xfrm>
              <a:off x="7410450" y="2984045"/>
              <a:ext cx="87313" cy="61913"/>
            </a:xfrm>
            <a:custGeom>
              <a:avLst/>
              <a:gdLst>
                <a:gd name="T0" fmla="*/ 40 w 55"/>
                <a:gd name="T1" fmla="*/ 23 h 39"/>
                <a:gd name="T2" fmla="*/ 55 w 55"/>
                <a:gd name="T3" fmla="*/ 39 h 39"/>
                <a:gd name="T4" fmla="*/ 0 w 55"/>
                <a:gd name="T5" fmla="*/ 23 h 39"/>
                <a:gd name="T6" fmla="*/ 55 w 55"/>
                <a:gd name="T7" fmla="*/ 0 h 39"/>
                <a:gd name="T8" fmla="*/ 40 w 55"/>
                <a:gd name="T9" fmla="*/ 23 h 39"/>
              </a:gdLst>
              <a:ahLst/>
              <a:cxnLst>
                <a:cxn ang="0">
                  <a:pos x="T0" y="T1"/>
                </a:cxn>
                <a:cxn ang="0">
                  <a:pos x="T2" y="T3"/>
                </a:cxn>
                <a:cxn ang="0">
                  <a:pos x="T4" y="T5"/>
                </a:cxn>
                <a:cxn ang="0">
                  <a:pos x="T6" y="T7"/>
                </a:cxn>
                <a:cxn ang="0">
                  <a:pos x="T8" y="T9"/>
                </a:cxn>
              </a:cxnLst>
              <a:rect l="0" t="0" r="r" b="b"/>
              <a:pathLst>
                <a:path w="55" h="39">
                  <a:moveTo>
                    <a:pt x="40" y="23"/>
                  </a:moveTo>
                  <a:lnTo>
                    <a:pt x="55" y="39"/>
                  </a:lnTo>
                  <a:lnTo>
                    <a:pt x="0" y="23"/>
                  </a:lnTo>
                  <a:lnTo>
                    <a:pt x="55" y="0"/>
                  </a:lnTo>
                  <a:lnTo>
                    <a:pt x="40" y="23"/>
                  </a:lnTo>
                  <a:close/>
                </a:path>
              </a:pathLst>
            </a:custGeom>
            <a:solidFill>
              <a:schemeClr val="bg1"/>
            </a:solidFill>
            <a:ln w="9525">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134" name="Line 1481"/>
            <p:cNvSpPr>
              <a:spLocks noChangeShapeType="1"/>
            </p:cNvSpPr>
            <p:nvPr/>
          </p:nvSpPr>
          <p:spPr bwMode="auto">
            <a:xfrm>
              <a:off x="7473950" y="3133270"/>
              <a:ext cx="211138" cy="0"/>
            </a:xfrm>
            <a:prstGeom prst="line">
              <a:avLst/>
            </a:prstGeom>
            <a:noFill/>
            <a:ln w="12700">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135" name="Freeform 1482"/>
            <p:cNvSpPr>
              <a:spLocks/>
            </p:cNvSpPr>
            <p:nvPr/>
          </p:nvSpPr>
          <p:spPr bwMode="auto">
            <a:xfrm>
              <a:off x="7410450" y="3096757"/>
              <a:ext cx="87313" cy="61913"/>
            </a:xfrm>
            <a:custGeom>
              <a:avLst/>
              <a:gdLst>
                <a:gd name="T0" fmla="*/ 40 w 55"/>
                <a:gd name="T1" fmla="*/ 23 h 39"/>
                <a:gd name="T2" fmla="*/ 55 w 55"/>
                <a:gd name="T3" fmla="*/ 39 h 39"/>
                <a:gd name="T4" fmla="*/ 0 w 55"/>
                <a:gd name="T5" fmla="*/ 23 h 39"/>
                <a:gd name="T6" fmla="*/ 55 w 55"/>
                <a:gd name="T7" fmla="*/ 0 h 39"/>
                <a:gd name="T8" fmla="*/ 40 w 55"/>
                <a:gd name="T9" fmla="*/ 23 h 39"/>
              </a:gdLst>
              <a:ahLst/>
              <a:cxnLst>
                <a:cxn ang="0">
                  <a:pos x="T0" y="T1"/>
                </a:cxn>
                <a:cxn ang="0">
                  <a:pos x="T2" y="T3"/>
                </a:cxn>
                <a:cxn ang="0">
                  <a:pos x="T4" y="T5"/>
                </a:cxn>
                <a:cxn ang="0">
                  <a:pos x="T6" y="T7"/>
                </a:cxn>
                <a:cxn ang="0">
                  <a:pos x="T8" y="T9"/>
                </a:cxn>
              </a:cxnLst>
              <a:rect l="0" t="0" r="r" b="b"/>
              <a:pathLst>
                <a:path w="55" h="39">
                  <a:moveTo>
                    <a:pt x="40" y="23"/>
                  </a:moveTo>
                  <a:lnTo>
                    <a:pt x="55" y="39"/>
                  </a:lnTo>
                  <a:lnTo>
                    <a:pt x="0" y="23"/>
                  </a:lnTo>
                  <a:lnTo>
                    <a:pt x="55" y="0"/>
                  </a:lnTo>
                  <a:lnTo>
                    <a:pt x="40" y="23"/>
                  </a:lnTo>
                  <a:close/>
                </a:path>
              </a:pathLst>
            </a:custGeom>
            <a:solidFill>
              <a:schemeClr val="bg1"/>
            </a:solidFill>
            <a:ln w="9525">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136" name="Line 1483"/>
            <p:cNvSpPr>
              <a:spLocks noChangeShapeType="1"/>
            </p:cNvSpPr>
            <p:nvPr/>
          </p:nvSpPr>
          <p:spPr bwMode="auto">
            <a:xfrm>
              <a:off x="7473950" y="3245982"/>
              <a:ext cx="211138" cy="0"/>
            </a:xfrm>
            <a:prstGeom prst="line">
              <a:avLst/>
            </a:prstGeom>
            <a:noFill/>
            <a:ln w="12700">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137" name="Freeform 1484"/>
            <p:cNvSpPr>
              <a:spLocks/>
            </p:cNvSpPr>
            <p:nvPr/>
          </p:nvSpPr>
          <p:spPr bwMode="auto">
            <a:xfrm>
              <a:off x="7410450" y="3207882"/>
              <a:ext cx="87313" cy="61913"/>
            </a:xfrm>
            <a:custGeom>
              <a:avLst/>
              <a:gdLst>
                <a:gd name="T0" fmla="*/ 40 w 55"/>
                <a:gd name="T1" fmla="*/ 24 h 39"/>
                <a:gd name="T2" fmla="*/ 55 w 55"/>
                <a:gd name="T3" fmla="*/ 39 h 39"/>
                <a:gd name="T4" fmla="*/ 0 w 55"/>
                <a:gd name="T5" fmla="*/ 24 h 39"/>
                <a:gd name="T6" fmla="*/ 55 w 55"/>
                <a:gd name="T7" fmla="*/ 0 h 39"/>
                <a:gd name="T8" fmla="*/ 40 w 55"/>
                <a:gd name="T9" fmla="*/ 24 h 39"/>
              </a:gdLst>
              <a:ahLst/>
              <a:cxnLst>
                <a:cxn ang="0">
                  <a:pos x="T0" y="T1"/>
                </a:cxn>
                <a:cxn ang="0">
                  <a:pos x="T2" y="T3"/>
                </a:cxn>
                <a:cxn ang="0">
                  <a:pos x="T4" y="T5"/>
                </a:cxn>
                <a:cxn ang="0">
                  <a:pos x="T6" y="T7"/>
                </a:cxn>
                <a:cxn ang="0">
                  <a:pos x="T8" y="T9"/>
                </a:cxn>
              </a:cxnLst>
              <a:rect l="0" t="0" r="r" b="b"/>
              <a:pathLst>
                <a:path w="55" h="39">
                  <a:moveTo>
                    <a:pt x="40" y="24"/>
                  </a:moveTo>
                  <a:lnTo>
                    <a:pt x="55" y="39"/>
                  </a:lnTo>
                  <a:lnTo>
                    <a:pt x="0" y="24"/>
                  </a:lnTo>
                  <a:lnTo>
                    <a:pt x="55" y="0"/>
                  </a:lnTo>
                  <a:lnTo>
                    <a:pt x="40" y="24"/>
                  </a:lnTo>
                  <a:close/>
                </a:path>
              </a:pathLst>
            </a:custGeom>
            <a:solidFill>
              <a:schemeClr val="bg1"/>
            </a:solidFill>
            <a:ln w="9525">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138" name="Line 1485"/>
            <p:cNvSpPr>
              <a:spLocks noChangeShapeType="1"/>
            </p:cNvSpPr>
            <p:nvPr/>
          </p:nvSpPr>
          <p:spPr bwMode="auto">
            <a:xfrm>
              <a:off x="7473950" y="3680957"/>
              <a:ext cx="136525" cy="0"/>
            </a:xfrm>
            <a:prstGeom prst="line">
              <a:avLst/>
            </a:prstGeom>
            <a:noFill/>
            <a:ln w="12700">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139" name="Freeform 1486"/>
            <p:cNvSpPr>
              <a:spLocks/>
            </p:cNvSpPr>
            <p:nvPr/>
          </p:nvSpPr>
          <p:spPr bwMode="auto">
            <a:xfrm>
              <a:off x="7410450" y="3655557"/>
              <a:ext cx="87313" cy="63500"/>
            </a:xfrm>
            <a:custGeom>
              <a:avLst/>
              <a:gdLst>
                <a:gd name="T0" fmla="*/ 40 w 55"/>
                <a:gd name="T1" fmla="*/ 16 h 40"/>
                <a:gd name="T2" fmla="*/ 55 w 55"/>
                <a:gd name="T3" fmla="*/ 40 h 40"/>
                <a:gd name="T4" fmla="*/ 0 w 55"/>
                <a:gd name="T5" fmla="*/ 16 h 40"/>
                <a:gd name="T6" fmla="*/ 55 w 55"/>
                <a:gd name="T7" fmla="*/ 0 h 40"/>
                <a:gd name="T8" fmla="*/ 40 w 55"/>
                <a:gd name="T9" fmla="*/ 16 h 40"/>
              </a:gdLst>
              <a:ahLst/>
              <a:cxnLst>
                <a:cxn ang="0">
                  <a:pos x="T0" y="T1"/>
                </a:cxn>
                <a:cxn ang="0">
                  <a:pos x="T2" y="T3"/>
                </a:cxn>
                <a:cxn ang="0">
                  <a:pos x="T4" y="T5"/>
                </a:cxn>
                <a:cxn ang="0">
                  <a:pos x="T6" y="T7"/>
                </a:cxn>
                <a:cxn ang="0">
                  <a:pos x="T8" y="T9"/>
                </a:cxn>
              </a:cxnLst>
              <a:rect l="0" t="0" r="r" b="b"/>
              <a:pathLst>
                <a:path w="55" h="40">
                  <a:moveTo>
                    <a:pt x="40" y="16"/>
                  </a:moveTo>
                  <a:lnTo>
                    <a:pt x="55" y="40"/>
                  </a:lnTo>
                  <a:lnTo>
                    <a:pt x="0" y="16"/>
                  </a:lnTo>
                  <a:lnTo>
                    <a:pt x="55" y="0"/>
                  </a:lnTo>
                  <a:lnTo>
                    <a:pt x="40" y="16"/>
                  </a:lnTo>
                  <a:close/>
                </a:path>
              </a:pathLst>
            </a:custGeom>
            <a:solidFill>
              <a:schemeClr val="bg1"/>
            </a:solidFill>
            <a:ln w="9525">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140" name="Freeform 1487"/>
            <p:cNvSpPr>
              <a:spLocks/>
            </p:cNvSpPr>
            <p:nvPr/>
          </p:nvSpPr>
          <p:spPr bwMode="auto">
            <a:xfrm>
              <a:off x="7585075" y="3655557"/>
              <a:ext cx="87313" cy="63500"/>
            </a:xfrm>
            <a:custGeom>
              <a:avLst/>
              <a:gdLst>
                <a:gd name="T0" fmla="*/ 16 w 55"/>
                <a:gd name="T1" fmla="*/ 16 h 40"/>
                <a:gd name="T2" fmla="*/ 0 w 55"/>
                <a:gd name="T3" fmla="*/ 0 h 40"/>
                <a:gd name="T4" fmla="*/ 55 w 55"/>
                <a:gd name="T5" fmla="*/ 16 h 40"/>
                <a:gd name="T6" fmla="*/ 0 w 55"/>
                <a:gd name="T7" fmla="*/ 40 h 40"/>
                <a:gd name="T8" fmla="*/ 16 w 55"/>
                <a:gd name="T9" fmla="*/ 16 h 40"/>
              </a:gdLst>
              <a:ahLst/>
              <a:cxnLst>
                <a:cxn ang="0">
                  <a:pos x="T0" y="T1"/>
                </a:cxn>
                <a:cxn ang="0">
                  <a:pos x="T2" y="T3"/>
                </a:cxn>
                <a:cxn ang="0">
                  <a:pos x="T4" y="T5"/>
                </a:cxn>
                <a:cxn ang="0">
                  <a:pos x="T6" y="T7"/>
                </a:cxn>
                <a:cxn ang="0">
                  <a:pos x="T8" y="T9"/>
                </a:cxn>
              </a:cxnLst>
              <a:rect l="0" t="0" r="r" b="b"/>
              <a:pathLst>
                <a:path w="55" h="40">
                  <a:moveTo>
                    <a:pt x="16" y="16"/>
                  </a:moveTo>
                  <a:lnTo>
                    <a:pt x="0" y="0"/>
                  </a:lnTo>
                  <a:lnTo>
                    <a:pt x="55" y="16"/>
                  </a:lnTo>
                  <a:lnTo>
                    <a:pt x="0" y="40"/>
                  </a:lnTo>
                  <a:lnTo>
                    <a:pt x="16" y="16"/>
                  </a:lnTo>
                  <a:close/>
                </a:path>
              </a:pathLst>
            </a:custGeom>
            <a:solidFill>
              <a:schemeClr val="bg1"/>
            </a:solidFill>
            <a:ln w="9525">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141" name="Line 1488"/>
            <p:cNvSpPr>
              <a:spLocks noChangeShapeType="1"/>
            </p:cNvSpPr>
            <p:nvPr/>
          </p:nvSpPr>
          <p:spPr bwMode="auto">
            <a:xfrm>
              <a:off x="7473950" y="3568245"/>
              <a:ext cx="136525" cy="0"/>
            </a:xfrm>
            <a:prstGeom prst="line">
              <a:avLst/>
            </a:prstGeom>
            <a:noFill/>
            <a:ln w="12700">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142" name="Freeform 1489"/>
            <p:cNvSpPr>
              <a:spLocks/>
            </p:cNvSpPr>
            <p:nvPr/>
          </p:nvSpPr>
          <p:spPr bwMode="auto">
            <a:xfrm>
              <a:off x="7410450" y="3544432"/>
              <a:ext cx="87313" cy="61913"/>
            </a:xfrm>
            <a:custGeom>
              <a:avLst/>
              <a:gdLst>
                <a:gd name="T0" fmla="*/ 40 w 55"/>
                <a:gd name="T1" fmla="*/ 15 h 39"/>
                <a:gd name="T2" fmla="*/ 55 w 55"/>
                <a:gd name="T3" fmla="*/ 39 h 39"/>
                <a:gd name="T4" fmla="*/ 0 w 55"/>
                <a:gd name="T5" fmla="*/ 15 h 39"/>
                <a:gd name="T6" fmla="*/ 55 w 55"/>
                <a:gd name="T7" fmla="*/ 0 h 39"/>
                <a:gd name="T8" fmla="*/ 40 w 55"/>
                <a:gd name="T9" fmla="*/ 15 h 39"/>
              </a:gdLst>
              <a:ahLst/>
              <a:cxnLst>
                <a:cxn ang="0">
                  <a:pos x="T0" y="T1"/>
                </a:cxn>
                <a:cxn ang="0">
                  <a:pos x="T2" y="T3"/>
                </a:cxn>
                <a:cxn ang="0">
                  <a:pos x="T4" y="T5"/>
                </a:cxn>
                <a:cxn ang="0">
                  <a:pos x="T6" y="T7"/>
                </a:cxn>
                <a:cxn ang="0">
                  <a:pos x="T8" y="T9"/>
                </a:cxn>
              </a:cxnLst>
              <a:rect l="0" t="0" r="r" b="b"/>
              <a:pathLst>
                <a:path w="55" h="39">
                  <a:moveTo>
                    <a:pt x="40" y="15"/>
                  </a:moveTo>
                  <a:lnTo>
                    <a:pt x="55" y="39"/>
                  </a:lnTo>
                  <a:lnTo>
                    <a:pt x="0" y="15"/>
                  </a:lnTo>
                  <a:lnTo>
                    <a:pt x="55" y="0"/>
                  </a:lnTo>
                  <a:lnTo>
                    <a:pt x="40" y="15"/>
                  </a:lnTo>
                  <a:close/>
                </a:path>
              </a:pathLst>
            </a:custGeom>
            <a:solidFill>
              <a:schemeClr val="bg1"/>
            </a:solidFill>
            <a:ln w="9525">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143" name="Freeform 1490"/>
            <p:cNvSpPr>
              <a:spLocks/>
            </p:cNvSpPr>
            <p:nvPr/>
          </p:nvSpPr>
          <p:spPr bwMode="auto">
            <a:xfrm>
              <a:off x="7585075" y="3544432"/>
              <a:ext cx="87313" cy="61913"/>
            </a:xfrm>
            <a:custGeom>
              <a:avLst/>
              <a:gdLst>
                <a:gd name="T0" fmla="*/ 16 w 55"/>
                <a:gd name="T1" fmla="*/ 15 h 39"/>
                <a:gd name="T2" fmla="*/ 0 w 55"/>
                <a:gd name="T3" fmla="*/ 0 h 39"/>
                <a:gd name="T4" fmla="*/ 55 w 55"/>
                <a:gd name="T5" fmla="*/ 15 h 39"/>
                <a:gd name="T6" fmla="*/ 0 w 55"/>
                <a:gd name="T7" fmla="*/ 39 h 39"/>
                <a:gd name="T8" fmla="*/ 16 w 55"/>
                <a:gd name="T9" fmla="*/ 15 h 39"/>
              </a:gdLst>
              <a:ahLst/>
              <a:cxnLst>
                <a:cxn ang="0">
                  <a:pos x="T0" y="T1"/>
                </a:cxn>
                <a:cxn ang="0">
                  <a:pos x="T2" y="T3"/>
                </a:cxn>
                <a:cxn ang="0">
                  <a:pos x="T4" y="T5"/>
                </a:cxn>
                <a:cxn ang="0">
                  <a:pos x="T6" y="T7"/>
                </a:cxn>
                <a:cxn ang="0">
                  <a:pos x="T8" y="T9"/>
                </a:cxn>
              </a:cxnLst>
              <a:rect l="0" t="0" r="r" b="b"/>
              <a:pathLst>
                <a:path w="55" h="39">
                  <a:moveTo>
                    <a:pt x="16" y="15"/>
                  </a:moveTo>
                  <a:lnTo>
                    <a:pt x="0" y="0"/>
                  </a:lnTo>
                  <a:lnTo>
                    <a:pt x="55" y="15"/>
                  </a:lnTo>
                  <a:lnTo>
                    <a:pt x="0" y="39"/>
                  </a:lnTo>
                  <a:lnTo>
                    <a:pt x="16" y="15"/>
                  </a:lnTo>
                  <a:close/>
                </a:path>
              </a:pathLst>
            </a:custGeom>
            <a:solidFill>
              <a:schemeClr val="bg1"/>
            </a:solidFill>
            <a:ln w="9525">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144" name="Freeform 1491"/>
            <p:cNvSpPr>
              <a:spLocks/>
            </p:cNvSpPr>
            <p:nvPr/>
          </p:nvSpPr>
          <p:spPr bwMode="auto">
            <a:xfrm>
              <a:off x="6775450" y="3768270"/>
              <a:ext cx="1084263" cy="1095375"/>
            </a:xfrm>
            <a:custGeom>
              <a:avLst/>
              <a:gdLst>
                <a:gd name="T0" fmla="*/ 573 w 683"/>
                <a:gd name="T1" fmla="*/ 690 h 690"/>
                <a:gd name="T2" fmla="*/ 683 w 683"/>
                <a:gd name="T3" fmla="*/ 690 h 690"/>
                <a:gd name="T4" fmla="*/ 683 w 683"/>
                <a:gd name="T5" fmla="*/ 0 h 690"/>
                <a:gd name="T6" fmla="*/ 0 w 683"/>
                <a:gd name="T7" fmla="*/ 0 h 690"/>
                <a:gd name="T8" fmla="*/ 0 w 683"/>
                <a:gd name="T9" fmla="*/ 110 h 690"/>
                <a:gd name="T10" fmla="*/ 573 w 683"/>
                <a:gd name="T11" fmla="*/ 110 h 690"/>
                <a:gd name="T12" fmla="*/ 573 w 683"/>
                <a:gd name="T13" fmla="*/ 690 h 690"/>
              </a:gdLst>
              <a:ahLst/>
              <a:cxnLst>
                <a:cxn ang="0">
                  <a:pos x="T0" y="T1"/>
                </a:cxn>
                <a:cxn ang="0">
                  <a:pos x="T2" y="T3"/>
                </a:cxn>
                <a:cxn ang="0">
                  <a:pos x="T4" y="T5"/>
                </a:cxn>
                <a:cxn ang="0">
                  <a:pos x="T6" y="T7"/>
                </a:cxn>
                <a:cxn ang="0">
                  <a:pos x="T8" y="T9"/>
                </a:cxn>
                <a:cxn ang="0">
                  <a:pos x="T10" y="T11"/>
                </a:cxn>
                <a:cxn ang="0">
                  <a:pos x="T12" y="T13"/>
                </a:cxn>
              </a:cxnLst>
              <a:rect l="0" t="0" r="r" b="b"/>
              <a:pathLst>
                <a:path w="683" h="690">
                  <a:moveTo>
                    <a:pt x="573" y="690"/>
                  </a:moveTo>
                  <a:lnTo>
                    <a:pt x="683" y="690"/>
                  </a:lnTo>
                  <a:lnTo>
                    <a:pt x="683" y="0"/>
                  </a:lnTo>
                  <a:lnTo>
                    <a:pt x="0" y="0"/>
                  </a:lnTo>
                  <a:lnTo>
                    <a:pt x="0" y="110"/>
                  </a:lnTo>
                  <a:lnTo>
                    <a:pt x="573" y="110"/>
                  </a:lnTo>
                  <a:lnTo>
                    <a:pt x="573" y="690"/>
                  </a:lnTo>
                  <a:close/>
                </a:path>
              </a:pathLst>
            </a:custGeom>
            <a:solidFill>
              <a:srgbClr val="66FF99"/>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145" name="Freeform 1492"/>
            <p:cNvSpPr>
              <a:spLocks/>
            </p:cNvSpPr>
            <p:nvPr/>
          </p:nvSpPr>
          <p:spPr bwMode="auto">
            <a:xfrm>
              <a:off x="6775450" y="3768270"/>
              <a:ext cx="1084263" cy="1095375"/>
            </a:xfrm>
            <a:custGeom>
              <a:avLst/>
              <a:gdLst>
                <a:gd name="T0" fmla="*/ 573 w 683"/>
                <a:gd name="T1" fmla="*/ 690 h 690"/>
                <a:gd name="T2" fmla="*/ 683 w 683"/>
                <a:gd name="T3" fmla="*/ 690 h 690"/>
                <a:gd name="T4" fmla="*/ 683 w 683"/>
                <a:gd name="T5" fmla="*/ 0 h 690"/>
                <a:gd name="T6" fmla="*/ 0 w 683"/>
                <a:gd name="T7" fmla="*/ 0 h 690"/>
                <a:gd name="T8" fmla="*/ 0 w 683"/>
                <a:gd name="T9" fmla="*/ 110 h 690"/>
                <a:gd name="T10" fmla="*/ 573 w 683"/>
                <a:gd name="T11" fmla="*/ 110 h 690"/>
                <a:gd name="T12" fmla="*/ 573 w 683"/>
                <a:gd name="T13" fmla="*/ 690 h 690"/>
              </a:gdLst>
              <a:ahLst/>
              <a:cxnLst>
                <a:cxn ang="0">
                  <a:pos x="T0" y="T1"/>
                </a:cxn>
                <a:cxn ang="0">
                  <a:pos x="T2" y="T3"/>
                </a:cxn>
                <a:cxn ang="0">
                  <a:pos x="T4" y="T5"/>
                </a:cxn>
                <a:cxn ang="0">
                  <a:pos x="T6" y="T7"/>
                </a:cxn>
                <a:cxn ang="0">
                  <a:pos x="T8" y="T9"/>
                </a:cxn>
                <a:cxn ang="0">
                  <a:pos x="T10" y="T11"/>
                </a:cxn>
                <a:cxn ang="0">
                  <a:pos x="T12" y="T13"/>
                </a:cxn>
              </a:cxnLst>
              <a:rect l="0" t="0" r="r" b="b"/>
              <a:pathLst>
                <a:path w="683" h="690">
                  <a:moveTo>
                    <a:pt x="573" y="690"/>
                  </a:moveTo>
                  <a:lnTo>
                    <a:pt x="683" y="690"/>
                  </a:lnTo>
                  <a:lnTo>
                    <a:pt x="683" y="0"/>
                  </a:lnTo>
                  <a:lnTo>
                    <a:pt x="0" y="0"/>
                  </a:lnTo>
                  <a:lnTo>
                    <a:pt x="0" y="110"/>
                  </a:lnTo>
                  <a:lnTo>
                    <a:pt x="573" y="110"/>
                  </a:lnTo>
                  <a:lnTo>
                    <a:pt x="573" y="690"/>
                  </a:lnTo>
                </a:path>
              </a:pathLst>
            </a:custGeom>
            <a:noFill/>
            <a:ln w="127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146" name="Rectangle 1493"/>
            <p:cNvSpPr>
              <a:spLocks noChangeArrowheads="1"/>
            </p:cNvSpPr>
            <p:nvPr/>
          </p:nvSpPr>
          <p:spPr bwMode="auto">
            <a:xfrm>
              <a:off x="6837363" y="3768270"/>
              <a:ext cx="100013" cy="1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G</a:t>
              </a:r>
              <a:endParaRPr kumimoji="0" lang="en-US" alt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147" name="Rectangle 1494"/>
            <p:cNvSpPr>
              <a:spLocks noChangeArrowheads="1"/>
            </p:cNvSpPr>
            <p:nvPr/>
          </p:nvSpPr>
          <p:spPr bwMode="auto">
            <a:xfrm>
              <a:off x="6937375" y="3768270"/>
              <a:ext cx="77788" cy="1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P</a:t>
              </a:r>
              <a:endParaRPr kumimoji="0" lang="en-US" alt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148" name="Rectangle 1495"/>
            <p:cNvSpPr>
              <a:spLocks noChangeArrowheads="1"/>
            </p:cNvSpPr>
            <p:nvPr/>
          </p:nvSpPr>
          <p:spPr bwMode="auto">
            <a:xfrm>
              <a:off x="6999288" y="3768270"/>
              <a:ext cx="49213" cy="1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I</a:t>
              </a:r>
              <a:endParaRPr kumimoji="0" lang="en-US" alt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149" name="Rectangle 1496"/>
            <p:cNvSpPr>
              <a:spLocks noChangeArrowheads="1"/>
            </p:cNvSpPr>
            <p:nvPr/>
          </p:nvSpPr>
          <p:spPr bwMode="auto">
            <a:xfrm>
              <a:off x="7037388" y="3768270"/>
              <a:ext cx="100013" cy="1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O</a:t>
              </a:r>
              <a:endParaRPr kumimoji="0" lang="en-US" alt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150" name="Rectangle 1497"/>
            <p:cNvSpPr>
              <a:spLocks noChangeArrowheads="1"/>
            </p:cNvSpPr>
            <p:nvPr/>
          </p:nvSpPr>
          <p:spPr bwMode="auto">
            <a:xfrm>
              <a:off x="7137400" y="3768270"/>
              <a:ext cx="31750" cy="15398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 </a:t>
              </a:r>
              <a:endParaRPr kumimoji="0" lang="en-US" altLang="en-US" sz="18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151" name="Rectangle 1498"/>
            <p:cNvSpPr>
              <a:spLocks noChangeArrowheads="1"/>
            </p:cNvSpPr>
            <p:nvPr/>
          </p:nvSpPr>
          <p:spPr bwMode="auto">
            <a:xfrm>
              <a:off x="7161213" y="3768270"/>
              <a:ext cx="77788" cy="15398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P</a:t>
              </a:r>
              <a:endParaRPr kumimoji="0" lang="en-US" altLang="en-US" sz="18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152" name="Rectangle 1499"/>
            <p:cNvSpPr>
              <a:spLocks noChangeArrowheads="1"/>
            </p:cNvSpPr>
            <p:nvPr/>
          </p:nvSpPr>
          <p:spPr bwMode="auto">
            <a:xfrm>
              <a:off x="7237413" y="3768270"/>
              <a:ext cx="63500" cy="15398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o</a:t>
              </a:r>
              <a:endParaRPr kumimoji="0" lang="en-US" altLang="en-US" sz="18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153" name="Rectangle 1500"/>
            <p:cNvSpPr>
              <a:spLocks noChangeArrowheads="1"/>
            </p:cNvSpPr>
            <p:nvPr/>
          </p:nvSpPr>
          <p:spPr bwMode="auto">
            <a:xfrm>
              <a:off x="7299325" y="3768270"/>
              <a:ext cx="57150" cy="15398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r</a:t>
              </a:r>
              <a:endParaRPr kumimoji="0" lang="en-US" altLang="en-US" sz="18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154" name="Rectangle 1501"/>
            <p:cNvSpPr>
              <a:spLocks noChangeArrowheads="1"/>
            </p:cNvSpPr>
            <p:nvPr/>
          </p:nvSpPr>
          <p:spPr bwMode="auto">
            <a:xfrm>
              <a:off x="7335838" y="3768270"/>
              <a:ext cx="42863" cy="153988"/>
            </a:xfrm>
            <a:prstGeom prst="rect">
              <a:avLst/>
            </a:prstGeom>
            <a:noFill/>
            <a:ln>
              <a:noFill/>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t</a:t>
              </a:r>
              <a:endParaRPr kumimoji="0" lang="en-US" altLang="en-US" sz="18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155" name="Rectangle 1502"/>
            <p:cNvSpPr>
              <a:spLocks noChangeArrowheads="1"/>
            </p:cNvSpPr>
            <p:nvPr/>
          </p:nvSpPr>
          <p:spPr bwMode="auto">
            <a:xfrm>
              <a:off x="7373938" y="3768270"/>
              <a:ext cx="31750" cy="153988"/>
            </a:xfrm>
            <a:prstGeom prst="rect">
              <a:avLst/>
            </a:prstGeom>
            <a:noFill/>
            <a:ln>
              <a:noFill/>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 </a:t>
              </a:r>
              <a:endParaRPr kumimoji="0" lang="en-US" alt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156" name="Rectangle 1503"/>
            <p:cNvSpPr>
              <a:spLocks noChangeArrowheads="1"/>
            </p:cNvSpPr>
            <p:nvPr/>
          </p:nvSpPr>
          <p:spPr bwMode="auto">
            <a:xfrm>
              <a:off x="7399338" y="3768270"/>
              <a:ext cx="63500" cy="153988"/>
            </a:xfrm>
            <a:prstGeom prst="rect">
              <a:avLst/>
            </a:prstGeom>
            <a:noFill/>
            <a:ln>
              <a:noFill/>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9</a:t>
              </a:r>
              <a:endParaRPr kumimoji="0" lang="en-US" alt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157" name="Rectangle 1504"/>
            <p:cNvSpPr>
              <a:spLocks noChangeArrowheads="1"/>
            </p:cNvSpPr>
            <p:nvPr/>
          </p:nvSpPr>
          <p:spPr bwMode="auto">
            <a:xfrm>
              <a:off x="6775450" y="3992107"/>
              <a:ext cx="623888" cy="398463"/>
            </a:xfrm>
            <a:prstGeom prst="rect">
              <a:avLst/>
            </a:prstGeom>
            <a:solidFill>
              <a:srgbClr val="FF99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158" name="Rectangle 1505"/>
            <p:cNvSpPr>
              <a:spLocks noChangeArrowheads="1"/>
            </p:cNvSpPr>
            <p:nvPr/>
          </p:nvSpPr>
          <p:spPr bwMode="auto">
            <a:xfrm>
              <a:off x="6781800" y="3998457"/>
              <a:ext cx="611188" cy="385763"/>
            </a:xfrm>
            <a:prstGeom prst="rect">
              <a:avLst/>
            </a:prstGeom>
            <a:noFill/>
            <a:ln w="12700">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159" name="Line 1506"/>
            <p:cNvSpPr>
              <a:spLocks noChangeShapeType="1"/>
            </p:cNvSpPr>
            <p:nvPr/>
          </p:nvSpPr>
          <p:spPr bwMode="auto">
            <a:xfrm>
              <a:off x="6465888" y="4179432"/>
              <a:ext cx="274320" cy="0"/>
            </a:xfrm>
            <a:prstGeom prst="line">
              <a:avLst/>
            </a:prstGeom>
            <a:noFill/>
            <a:ln w="38100">
              <a:solidFill>
                <a:srgbClr val="0000FF"/>
              </a:solidFill>
              <a:prstDash val="solid"/>
              <a:round/>
              <a:headEnd type="triangle" w="med" len="sm"/>
              <a:tailEnd type="triangle" w="med"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162" name="Line 1509"/>
            <p:cNvSpPr>
              <a:spLocks noChangeShapeType="1"/>
            </p:cNvSpPr>
            <p:nvPr/>
          </p:nvSpPr>
          <p:spPr bwMode="auto">
            <a:xfrm>
              <a:off x="6465888" y="3830182"/>
              <a:ext cx="274320" cy="0"/>
            </a:xfrm>
            <a:prstGeom prst="line">
              <a:avLst/>
            </a:prstGeom>
            <a:noFill/>
            <a:ln w="38100">
              <a:solidFill>
                <a:srgbClr val="0000FF"/>
              </a:solidFill>
              <a:prstDash val="solid"/>
              <a:round/>
              <a:headEnd type="triangle" w="med" len="sm"/>
              <a:tailEnd type="triangle" w="med"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165" name="Line 1512"/>
            <p:cNvSpPr>
              <a:spLocks noChangeShapeType="1"/>
            </p:cNvSpPr>
            <p:nvPr/>
          </p:nvSpPr>
          <p:spPr bwMode="auto">
            <a:xfrm>
              <a:off x="6465888" y="4514395"/>
              <a:ext cx="274320" cy="0"/>
            </a:xfrm>
            <a:prstGeom prst="line">
              <a:avLst/>
            </a:prstGeom>
            <a:noFill/>
            <a:ln w="38100">
              <a:solidFill>
                <a:srgbClr val="0000FF"/>
              </a:solidFill>
              <a:prstDash val="solid"/>
              <a:round/>
              <a:headEnd type="triangle" w="med" len="sm"/>
              <a:tailEnd type="triangle" w="med"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168" name="Line 1515"/>
            <p:cNvSpPr>
              <a:spLocks noChangeShapeType="1"/>
            </p:cNvSpPr>
            <p:nvPr/>
          </p:nvSpPr>
          <p:spPr bwMode="auto">
            <a:xfrm>
              <a:off x="6465888" y="4750932"/>
              <a:ext cx="274320" cy="0"/>
            </a:xfrm>
            <a:prstGeom prst="line">
              <a:avLst/>
            </a:prstGeom>
            <a:noFill/>
            <a:ln w="38100">
              <a:solidFill>
                <a:srgbClr val="0000FF"/>
              </a:solidFill>
              <a:prstDash val="solid"/>
              <a:round/>
              <a:headEnd type="triangle" w="med" len="sm"/>
              <a:tailEnd type="triangle" w="med"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171" name="Rectangle 1518"/>
            <p:cNvSpPr>
              <a:spLocks noChangeArrowheads="1"/>
            </p:cNvSpPr>
            <p:nvPr/>
          </p:nvSpPr>
          <p:spPr bwMode="auto">
            <a:xfrm>
              <a:off x="6775450" y="4663620"/>
              <a:ext cx="623888" cy="161925"/>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172" name="Rectangle 1519"/>
            <p:cNvSpPr>
              <a:spLocks noChangeArrowheads="1"/>
            </p:cNvSpPr>
            <p:nvPr/>
          </p:nvSpPr>
          <p:spPr bwMode="auto">
            <a:xfrm>
              <a:off x="6781800" y="4669970"/>
              <a:ext cx="611188" cy="149225"/>
            </a:xfrm>
            <a:prstGeom prst="rect">
              <a:avLst/>
            </a:prstGeom>
            <a:solidFill>
              <a:srgbClr val="00FFFF"/>
            </a:solidFill>
            <a:ln w="1270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173" name="Rectangle 1520"/>
            <p:cNvSpPr>
              <a:spLocks noChangeArrowheads="1"/>
            </p:cNvSpPr>
            <p:nvPr/>
          </p:nvSpPr>
          <p:spPr bwMode="auto">
            <a:xfrm>
              <a:off x="6888163" y="4663620"/>
              <a:ext cx="93663" cy="1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A</a:t>
              </a:r>
              <a:endParaRPr kumimoji="0" lang="en-US" alt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174" name="Rectangle 1521"/>
            <p:cNvSpPr>
              <a:spLocks noChangeArrowheads="1"/>
            </p:cNvSpPr>
            <p:nvPr/>
          </p:nvSpPr>
          <p:spPr bwMode="auto">
            <a:xfrm>
              <a:off x="6975475" y="4663620"/>
              <a:ext cx="93663" cy="1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D</a:t>
              </a:r>
              <a:endParaRPr kumimoji="0" lang="en-US" alt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175" name="Rectangle 1522"/>
            <p:cNvSpPr>
              <a:spLocks noChangeArrowheads="1"/>
            </p:cNvSpPr>
            <p:nvPr/>
          </p:nvSpPr>
          <p:spPr bwMode="auto">
            <a:xfrm>
              <a:off x="7062788" y="4663620"/>
              <a:ext cx="93663" cy="1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C</a:t>
              </a:r>
              <a:endParaRPr kumimoji="0" lang="en-US" alt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176" name="Rectangle 1523"/>
            <p:cNvSpPr>
              <a:spLocks noChangeArrowheads="1"/>
            </p:cNvSpPr>
            <p:nvPr/>
          </p:nvSpPr>
          <p:spPr bwMode="auto">
            <a:xfrm>
              <a:off x="7150100" y="4663620"/>
              <a:ext cx="63500" cy="1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1</a:t>
              </a:r>
              <a:endParaRPr kumimoji="0" lang="en-US" alt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177" name="Rectangle 1524"/>
            <p:cNvSpPr>
              <a:spLocks noChangeArrowheads="1"/>
            </p:cNvSpPr>
            <p:nvPr/>
          </p:nvSpPr>
          <p:spPr bwMode="auto">
            <a:xfrm>
              <a:off x="7212013" y="4663620"/>
              <a:ext cx="63500" cy="1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4</a:t>
              </a:r>
              <a:endParaRPr kumimoji="0" lang="en-US" alt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178" name="Line 1525"/>
            <p:cNvSpPr>
              <a:spLocks noChangeShapeType="1"/>
            </p:cNvSpPr>
            <p:nvPr/>
          </p:nvSpPr>
          <p:spPr bwMode="auto">
            <a:xfrm>
              <a:off x="7859713" y="4030207"/>
              <a:ext cx="149225" cy="0"/>
            </a:xfrm>
            <a:prstGeom prst="line">
              <a:avLst/>
            </a:prstGeom>
            <a:noFill/>
            <a:ln w="28575">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79" name="Line 1526"/>
            <p:cNvSpPr>
              <a:spLocks noChangeShapeType="1"/>
            </p:cNvSpPr>
            <p:nvPr/>
          </p:nvSpPr>
          <p:spPr bwMode="auto">
            <a:xfrm>
              <a:off x="7859713" y="4141332"/>
              <a:ext cx="149225" cy="0"/>
            </a:xfrm>
            <a:prstGeom prst="line">
              <a:avLst/>
            </a:prstGeom>
            <a:noFill/>
            <a:ln w="28575">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80" name="Line 1527"/>
            <p:cNvSpPr>
              <a:spLocks noChangeShapeType="1"/>
            </p:cNvSpPr>
            <p:nvPr/>
          </p:nvSpPr>
          <p:spPr bwMode="auto">
            <a:xfrm>
              <a:off x="7859713" y="4254045"/>
              <a:ext cx="149225" cy="0"/>
            </a:xfrm>
            <a:prstGeom prst="line">
              <a:avLst/>
            </a:prstGeom>
            <a:noFill/>
            <a:ln w="28575">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81" name="Line 1528"/>
            <p:cNvSpPr>
              <a:spLocks noChangeShapeType="1"/>
            </p:cNvSpPr>
            <p:nvPr/>
          </p:nvSpPr>
          <p:spPr bwMode="auto">
            <a:xfrm>
              <a:off x="7859713" y="4365170"/>
              <a:ext cx="149225" cy="0"/>
            </a:xfrm>
            <a:prstGeom prst="line">
              <a:avLst/>
            </a:prstGeom>
            <a:noFill/>
            <a:ln w="28575">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82" name="Line 1529"/>
            <p:cNvSpPr>
              <a:spLocks noChangeShapeType="1"/>
            </p:cNvSpPr>
            <p:nvPr/>
          </p:nvSpPr>
          <p:spPr bwMode="auto">
            <a:xfrm>
              <a:off x="7859713" y="4477882"/>
              <a:ext cx="149225" cy="0"/>
            </a:xfrm>
            <a:prstGeom prst="line">
              <a:avLst/>
            </a:prstGeom>
            <a:noFill/>
            <a:ln w="28575">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83" name="Line 1530"/>
            <p:cNvSpPr>
              <a:spLocks noChangeShapeType="1"/>
            </p:cNvSpPr>
            <p:nvPr/>
          </p:nvSpPr>
          <p:spPr bwMode="auto">
            <a:xfrm>
              <a:off x="7859713" y="4589007"/>
              <a:ext cx="149225" cy="0"/>
            </a:xfrm>
            <a:prstGeom prst="line">
              <a:avLst/>
            </a:prstGeom>
            <a:noFill/>
            <a:ln w="28575">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84" name="Line 1531"/>
            <p:cNvSpPr>
              <a:spLocks noChangeShapeType="1"/>
            </p:cNvSpPr>
            <p:nvPr/>
          </p:nvSpPr>
          <p:spPr bwMode="auto">
            <a:xfrm>
              <a:off x="7859713" y="4689020"/>
              <a:ext cx="149225" cy="0"/>
            </a:xfrm>
            <a:prstGeom prst="line">
              <a:avLst/>
            </a:prstGeom>
            <a:noFill/>
            <a:ln w="28575">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85" name="Line 1532"/>
            <p:cNvSpPr>
              <a:spLocks noChangeShapeType="1"/>
            </p:cNvSpPr>
            <p:nvPr/>
          </p:nvSpPr>
          <p:spPr bwMode="auto">
            <a:xfrm>
              <a:off x="7859713" y="4801732"/>
              <a:ext cx="149225" cy="0"/>
            </a:xfrm>
            <a:prstGeom prst="line">
              <a:avLst/>
            </a:prstGeom>
            <a:noFill/>
            <a:ln w="28575">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86" name="Rectangle 1533"/>
            <p:cNvSpPr>
              <a:spLocks noChangeArrowheads="1"/>
            </p:cNvSpPr>
            <p:nvPr/>
          </p:nvSpPr>
          <p:spPr bwMode="auto">
            <a:xfrm>
              <a:off x="6911975" y="4079420"/>
              <a:ext cx="57150" cy="1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e</a:t>
              </a:r>
              <a:endParaRPr kumimoji="0" lang="en-US" alt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187" name="Rectangle 1534"/>
            <p:cNvSpPr>
              <a:spLocks noChangeArrowheads="1"/>
            </p:cNvSpPr>
            <p:nvPr/>
          </p:nvSpPr>
          <p:spPr bwMode="auto">
            <a:xfrm>
              <a:off x="6962775" y="4079420"/>
              <a:ext cx="93663" cy="1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U</a:t>
              </a:r>
              <a:endParaRPr kumimoji="0" lang="en-US" alt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188" name="Rectangle 1535"/>
            <p:cNvSpPr>
              <a:spLocks noChangeArrowheads="1"/>
            </p:cNvSpPr>
            <p:nvPr/>
          </p:nvSpPr>
          <p:spPr bwMode="auto">
            <a:xfrm>
              <a:off x="7050088" y="4079420"/>
              <a:ext cx="69850" cy="1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S</a:t>
              </a:r>
              <a:endParaRPr kumimoji="0" lang="en-US" alt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189" name="Rectangle 1536"/>
            <p:cNvSpPr>
              <a:spLocks noChangeArrowheads="1"/>
            </p:cNvSpPr>
            <p:nvPr/>
          </p:nvSpPr>
          <p:spPr bwMode="auto">
            <a:xfrm>
              <a:off x="7124700" y="4079420"/>
              <a:ext cx="93663" cy="1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C</a:t>
              </a:r>
              <a:endParaRPr kumimoji="0" lang="en-US" alt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190" name="Rectangle 1537"/>
            <p:cNvSpPr>
              <a:spLocks noChangeArrowheads="1"/>
            </p:cNvSpPr>
            <p:nvPr/>
          </p:nvSpPr>
          <p:spPr bwMode="auto">
            <a:xfrm>
              <a:off x="7199313" y="4079420"/>
              <a:ext cx="49213" cy="1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I</a:t>
              </a:r>
              <a:endParaRPr kumimoji="0" lang="en-US" alt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191" name="Line 1538"/>
            <p:cNvSpPr>
              <a:spLocks noChangeShapeType="1"/>
            </p:cNvSpPr>
            <p:nvPr/>
          </p:nvSpPr>
          <p:spPr bwMode="auto">
            <a:xfrm>
              <a:off x="7473950" y="4477882"/>
              <a:ext cx="136525" cy="0"/>
            </a:xfrm>
            <a:prstGeom prst="line">
              <a:avLst/>
            </a:prstGeom>
            <a:noFill/>
            <a:ln w="12700">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192" name="Freeform 1539"/>
            <p:cNvSpPr>
              <a:spLocks/>
            </p:cNvSpPr>
            <p:nvPr/>
          </p:nvSpPr>
          <p:spPr bwMode="auto">
            <a:xfrm>
              <a:off x="7410450" y="4439782"/>
              <a:ext cx="87313" cy="63500"/>
            </a:xfrm>
            <a:custGeom>
              <a:avLst/>
              <a:gdLst>
                <a:gd name="T0" fmla="*/ 40 w 55"/>
                <a:gd name="T1" fmla="*/ 24 h 40"/>
                <a:gd name="T2" fmla="*/ 55 w 55"/>
                <a:gd name="T3" fmla="*/ 40 h 40"/>
                <a:gd name="T4" fmla="*/ 0 w 55"/>
                <a:gd name="T5" fmla="*/ 24 h 40"/>
                <a:gd name="T6" fmla="*/ 55 w 55"/>
                <a:gd name="T7" fmla="*/ 0 h 40"/>
                <a:gd name="T8" fmla="*/ 40 w 55"/>
                <a:gd name="T9" fmla="*/ 24 h 40"/>
              </a:gdLst>
              <a:ahLst/>
              <a:cxnLst>
                <a:cxn ang="0">
                  <a:pos x="T0" y="T1"/>
                </a:cxn>
                <a:cxn ang="0">
                  <a:pos x="T2" y="T3"/>
                </a:cxn>
                <a:cxn ang="0">
                  <a:pos x="T4" y="T5"/>
                </a:cxn>
                <a:cxn ang="0">
                  <a:pos x="T6" y="T7"/>
                </a:cxn>
                <a:cxn ang="0">
                  <a:pos x="T8" y="T9"/>
                </a:cxn>
              </a:cxnLst>
              <a:rect l="0" t="0" r="r" b="b"/>
              <a:pathLst>
                <a:path w="55" h="40">
                  <a:moveTo>
                    <a:pt x="40" y="24"/>
                  </a:moveTo>
                  <a:lnTo>
                    <a:pt x="55" y="40"/>
                  </a:lnTo>
                  <a:lnTo>
                    <a:pt x="0" y="24"/>
                  </a:lnTo>
                  <a:lnTo>
                    <a:pt x="55" y="0"/>
                  </a:lnTo>
                  <a:lnTo>
                    <a:pt x="40" y="24"/>
                  </a:lnTo>
                  <a:close/>
                </a:path>
              </a:pathLst>
            </a:custGeom>
            <a:solidFill>
              <a:schemeClr val="bg1"/>
            </a:solidFill>
            <a:ln w="9525">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193" name="Freeform 1540"/>
            <p:cNvSpPr>
              <a:spLocks/>
            </p:cNvSpPr>
            <p:nvPr/>
          </p:nvSpPr>
          <p:spPr bwMode="auto">
            <a:xfrm>
              <a:off x="7585075" y="4439782"/>
              <a:ext cx="87313" cy="63500"/>
            </a:xfrm>
            <a:custGeom>
              <a:avLst/>
              <a:gdLst>
                <a:gd name="T0" fmla="*/ 16 w 55"/>
                <a:gd name="T1" fmla="*/ 24 h 40"/>
                <a:gd name="T2" fmla="*/ 0 w 55"/>
                <a:gd name="T3" fmla="*/ 0 h 40"/>
                <a:gd name="T4" fmla="*/ 55 w 55"/>
                <a:gd name="T5" fmla="*/ 24 h 40"/>
                <a:gd name="T6" fmla="*/ 0 w 55"/>
                <a:gd name="T7" fmla="*/ 40 h 40"/>
                <a:gd name="T8" fmla="*/ 16 w 55"/>
                <a:gd name="T9" fmla="*/ 24 h 40"/>
              </a:gdLst>
              <a:ahLst/>
              <a:cxnLst>
                <a:cxn ang="0">
                  <a:pos x="T0" y="T1"/>
                </a:cxn>
                <a:cxn ang="0">
                  <a:pos x="T2" y="T3"/>
                </a:cxn>
                <a:cxn ang="0">
                  <a:pos x="T4" y="T5"/>
                </a:cxn>
                <a:cxn ang="0">
                  <a:pos x="T6" y="T7"/>
                </a:cxn>
                <a:cxn ang="0">
                  <a:pos x="T8" y="T9"/>
                </a:cxn>
              </a:cxnLst>
              <a:rect l="0" t="0" r="r" b="b"/>
              <a:pathLst>
                <a:path w="55" h="40">
                  <a:moveTo>
                    <a:pt x="16" y="24"/>
                  </a:moveTo>
                  <a:lnTo>
                    <a:pt x="0" y="0"/>
                  </a:lnTo>
                  <a:lnTo>
                    <a:pt x="55" y="24"/>
                  </a:lnTo>
                  <a:lnTo>
                    <a:pt x="0" y="40"/>
                  </a:lnTo>
                  <a:lnTo>
                    <a:pt x="16" y="24"/>
                  </a:lnTo>
                  <a:close/>
                </a:path>
              </a:pathLst>
            </a:custGeom>
            <a:solidFill>
              <a:schemeClr val="bg1"/>
            </a:solidFill>
            <a:ln w="9525">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194" name="Line 1541"/>
            <p:cNvSpPr>
              <a:spLocks noChangeShapeType="1"/>
            </p:cNvSpPr>
            <p:nvPr/>
          </p:nvSpPr>
          <p:spPr bwMode="auto">
            <a:xfrm>
              <a:off x="7473950" y="4589007"/>
              <a:ext cx="136525" cy="0"/>
            </a:xfrm>
            <a:prstGeom prst="line">
              <a:avLst/>
            </a:prstGeom>
            <a:noFill/>
            <a:ln w="12700">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195" name="Freeform 1542"/>
            <p:cNvSpPr>
              <a:spLocks/>
            </p:cNvSpPr>
            <p:nvPr/>
          </p:nvSpPr>
          <p:spPr bwMode="auto">
            <a:xfrm>
              <a:off x="7410450" y="4552495"/>
              <a:ext cx="87313" cy="61913"/>
            </a:xfrm>
            <a:custGeom>
              <a:avLst/>
              <a:gdLst>
                <a:gd name="T0" fmla="*/ 40 w 55"/>
                <a:gd name="T1" fmla="*/ 23 h 39"/>
                <a:gd name="T2" fmla="*/ 55 w 55"/>
                <a:gd name="T3" fmla="*/ 39 h 39"/>
                <a:gd name="T4" fmla="*/ 0 w 55"/>
                <a:gd name="T5" fmla="*/ 23 h 39"/>
                <a:gd name="T6" fmla="*/ 55 w 55"/>
                <a:gd name="T7" fmla="*/ 0 h 39"/>
                <a:gd name="T8" fmla="*/ 40 w 55"/>
                <a:gd name="T9" fmla="*/ 23 h 39"/>
              </a:gdLst>
              <a:ahLst/>
              <a:cxnLst>
                <a:cxn ang="0">
                  <a:pos x="T0" y="T1"/>
                </a:cxn>
                <a:cxn ang="0">
                  <a:pos x="T2" y="T3"/>
                </a:cxn>
                <a:cxn ang="0">
                  <a:pos x="T4" y="T5"/>
                </a:cxn>
                <a:cxn ang="0">
                  <a:pos x="T6" y="T7"/>
                </a:cxn>
                <a:cxn ang="0">
                  <a:pos x="T8" y="T9"/>
                </a:cxn>
              </a:cxnLst>
              <a:rect l="0" t="0" r="r" b="b"/>
              <a:pathLst>
                <a:path w="55" h="39">
                  <a:moveTo>
                    <a:pt x="40" y="23"/>
                  </a:moveTo>
                  <a:lnTo>
                    <a:pt x="55" y="39"/>
                  </a:lnTo>
                  <a:lnTo>
                    <a:pt x="0" y="23"/>
                  </a:lnTo>
                  <a:lnTo>
                    <a:pt x="55" y="0"/>
                  </a:lnTo>
                  <a:lnTo>
                    <a:pt x="40" y="23"/>
                  </a:lnTo>
                  <a:close/>
                </a:path>
              </a:pathLst>
            </a:custGeom>
            <a:solidFill>
              <a:schemeClr val="bg1"/>
            </a:solidFill>
            <a:ln w="9525">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196" name="Freeform 1543"/>
            <p:cNvSpPr>
              <a:spLocks/>
            </p:cNvSpPr>
            <p:nvPr/>
          </p:nvSpPr>
          <p:spPr bwMode="auto">
            <a:xfrm>
              <a:off x="7585075" y="4552495"/>
              <a:ext cx="87313" cy="61913"/>
            </a:xfrm>
            <a:custGeom>
              <a:avLst/>
              <a:gdLst>
                <a:gd name="T0" fmla="*/ 16 w 55"/>
                <a:gd name="T1" fmla="*/ 23 h 39"/>
                <a:gd name="T2" fmla="*/ 0 w 55"/>
                <a:gd name="T3" fmla="*/ 0 h 39"/>
                <a:gd name="T4" fmla="*/ 55 w 55"/>
                <a:gd name="T5" fmla="*/ 23 h 39"/>
                <a:gd name="T6" fmla="*/ 0 w 55"/>
                <a:gd name="T7" fmla="*/ 39 h 39"/>
                <a:gd name="T8" fmla="*/ 16 w 55"/>
                <a:gd name="T9" fmla="*/ 23 h 39"/>
              </a:gdLst>
              <a:ahLst/>
              <a:cxnLst>
                <a:cxn ang="0">
                  <a:pos x="T0" y="T1"/>
                </a:cxn>
                <a:cxn ang="0">
                  <a:pos x="T2" y="T3"/>
                </a:cxn>
                <a:cxn ang="0">
                  <a:pos x="T4" y="T5"/>
                </a:cxn>
                <a:cxn ang="0">
                  <a:pos x="T6" y="T7"/>
                </a:cxn>
                <a:cxn ang="0">
                  <a:pos x="T8" y="T9"/>
                </a:cxn>
              </a:cxnLst>
              <a:rect l="0" t="0" r="r" b="b"/>
              <a:pathLst>
                <a:path w="55" h="39">
                  <a:moveTo>
                    <a:pt x="16" y="23"/>
                  </a:moveTo>
                  <a:lnTo>
                    <a:pt x="0" y="0"/>
                  </a:lnTo>
                  <a:lnTo>
                    <a:pt x="55" y="23"/>
                  </a:lnTo>
                  <a:lnTo>
                    <a:pt x="0" y="39"/>
                  </a:lnTo>
                  <a:lnTo>
                    <a:pt x="16" y="23"/>
                  </a:lnTo>
                  <a:close/>
                </a:path>
              </a:pathLst>
            </a:custGeom>
            <a:solidFill>
              <a:schemeClr val="bg1"/>
            </a:solidFill>
            <a:ln w="9525">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197" name="Line 1544"/>
            <p:cNvSpPr>
              <a:spLocks noChangeShapeType="1"/>
            </p:cNvSpPr>
            <p:nvPr/>
          </p:nvSpPr>
          <p:spPr bwMode="auto">
            <a:xfrm>
              <a:off x="7473950" y="4030207"/>
              <a:ext cx="136525" cy="0"/>
            </a:xfrm>
            <a:prstGeom prst="line">
              <a:avLst/>
            </a:prstGeom>
            <a:noFill/>
            <a:ln w="12700">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198" name="Freeform 1545"/>
            <p:cNvSpPr>
              <a:spLocks/>
            </p:cNvSpPr>
            <p:nvPr/>
          </p:nvSpPr>
          <p:spPr bwMode="auto">
            <a:xfrm>
              <a:off x="7410450" y="4004807"/>
              <a:ext cx="87313" cy="61913"/>
            </a:xfrm>
            <a:custGeom>
              <a:avLst/>
              <a:gdLst>
                <a:gd name="T0" fmla="*/ 40 w 55"/>
                <a:gd name="T1" fmla="*/ 16 h 39"/>
                <a:gd name="T2" fmla="*/ 55 w 55"/>
                <a:gd name="T3" fmla="*/ 39 h 39"/>
                <a:gd name="T4" fmla="*/ 0 w 55"/>
                <a:gd name="T5" fmla="*/ 16 h 39"/>
                <a:gd name="T6" fmla="*/ 55 w 55"/>
                <a:gd name="T7" fmla="*/ 0 h 39"/>
                <a:gd name="T8" fmla="*/ 40 w 55"/>
                <a:gd name="T9" fmla="*/ 16 h 39"/>
              </a:gdLst>
              <a:ahLst/>
              <a:cxnLst>
                <a:cxn ang="0">
                  <a:pos x="T0" y="T1"/>
                </a:cxn>
                <a:cxn ang="0">
                  <a:pos x="T2" y="T3"/>
                </a:cxn>
                <a:cxn ang="0">
                  <a:pos x="T4" y="T5"/>
                </a:cxn>
                <a:cxn ang="0">
                  <a:pos x="T6" y="T7"/>
                </a:cxn>
                <a:cxn ang="0">
                  <a:pos x="T8" y="T9"/>
                </a:cxn>
              </a:cxnLst>
              <a:rect l="0" t="0" r="r" b="b"/>
              <a:pathLst>
                <a:path w="55" h="39">
                  <a:moveTo>
                    <a:pt x="40" y="16"/>
                  </a:moveTo>
                  <a:lnTo>
                    <a:pt x="55" y="39"/>
                  </a:lnTo>
                  <a:lnTo>
                    <a:pt x="0" y="16"/>
                  </a:lnTo>
                  <a:lnTo>
                    <a:pt x="55" y="0"/>
                  </a:lnTo>
                  <a:lnTo>
                    <a:pt x="40" y="16"/>
                  </a:lnTo>
                  <a:close/>
                </a:path>
              </a:pathLst>
            </a:custGeom>
            <a:solidFill>
              <a:schemeClr val="bg1"/>
            </a:solidFill>
            <a:ln w="9525">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199" name="Freeform 1546"/>
            <p:cNvSpPr>
              <a:spLocks/>
            </p:cNvSpPr>
            <p:nvPr/>
          </p:nvSpPr>
          <p:spPr bwMode="auto">
            <a:xfrm>
              <a:off x="7585075" y="4004807"/>
              <a:ext cx="87313" cy="61913"/>
            </a:xfrm>
            <a:custGeom>
              <a:avLst/>
              <a:gdLst>
                <a:gd name="T0" fmla="*/ 16 w 55"/>
                <a:gd name="T1" fmla="*/ 16 h 39"/>
                <a:gd name="T2" fmla="*/ 0 w 55"/>
                <a:gd name="T3" fmla="*/ 0 h 39"/>
                <a:gd name="T4" fmla="*/ 55 w 55"/>
                <a:gd name="T5" fmla="*/ 16 h 39"/>
                <a:gd name="T6" fmla="*/ 0 w 55"/>
                <a:gd name="T7" fmla="*/ 39 h 39"/>
                <a:gd name="T8" fmla="*/ 16 w 55"/>
                <a:gd name="T9" fmla="*/ 16 h 39"/>
              </a:gdLst>
              <a:ahLst/>
              <a:cxnLst>
                <a:cxn ang="0">
                  <a:pos x="T0" y="T1"/>
                </a:cxn>
                <a:cxn ang="0">
                  <a:pos x="T2" y="T3"/>
                </a:cxn>
                <a:cxn ang="0">
                  <a:pos x="T4" y="T5"/>
                </a:cxn>
                <a:cxn ang="0">
                  <a:pos x="T6" y="T7"/>
                </a:cxn>
                <a:cxn ang="0">
                  <a:pos x="T8" y="T9"/>
                </a:cxn>
              </a:cxnLst>
              <a:rect l="0" t="0" r="r" b="b"/>
              <a:pathLst>
                <a:path w="55" h="39">
                  <a:moveTo>
                    <a:pt x="16" y="16"/>
                  </a:moveTo>
                  <a:lnTo>
                    <a:pt x="0" y="0"/>
                  </a:lnTo>
                  <a:lnTo>
                    <a:pt x="55" y="16"/>
                  </a:lnTo>
                  <a:lnTo>
                    <a:pt x="0" y="39"/>
                  </a:lnTo>
                  <a:lnTo>
                    <a:pt x="16" y="16"/>
                  </a:lnTo>
                  <a:close/>
                </a:path>
              </a:pathLst>
            </a:custGeom>
            <a:solidFill>
              <a:schemeClr val="bg1"/>
            </a:solidFill>
            <a:ln w="9525">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200" name="Line 1547"/>
            <p:cNvSpPr>
              <a:spLocks noChangeShapeType="1"/>
            </p:cNvSpPr>
            <p:nvPr/>
          </p:nvSpPr>
          <p:spPr bwMode="auto">
            <a:xfrm>
              <a:off x="7473950" y="4141332"/>
              <a:ext cx="136525" cy="0"/>
            </a:xfrm>
            <a:prstGeom prst="line">
              <a:avLst/>
            </a:prstGeom>
            <a:noFill/>
            <a:ln w="12700">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201" name="Freeform 1548"/>
            <p:cNvSpPr>
              <a:spLocks/>
            </p:cNvSpPr>
            <p:nvPr/>
          </p:nvSpPr>
          <p:spPr bwMode="auto">
            <a:xfrm>
              <a:off x="7410450" y="4115932"/>
              <a:ext cx="87313" cy="63500"/>
            </a:xfrm>
            <a:custGeom>
              <a:avLst/>
              <a:gdLst>
                <a:gd name="T0" fmla="*/ 40 w 55"/>
                <a:gd name="T1" fmla="*/ 16 h 40"/>
                <a:gd name="T2" fmla="*/ 55 w 55"/>
                <a:gd name="T3" fmla="*/ 40 h 40"/>
                <a:gd name="T4" fmla="*/ 0 w 55"/>
                <a:gd name="T5" fmla="*/ 16 h 40"/>
                <a:gd name="T6" fmla="*/ 55 w 55"/>
                <a:gd name="T7" fmla="*/ 0 h 40"/>
                <a:gd name="T8" fmla="*/ 40 w 55"/>
                <a:gd name="T9" fmla="*/ 16 h 40"/>
              </a:gdLst>
              <a:ahLst/>
              <a:cxnLst>
                <a:cxn ang="0">
                  <a:pos x="T0" y="T1"/>
                </a:cxn>
                <a:cxn ang="0">
                  <a:pos x="T2" y="T3"/>
                </a:cxn>
                <a:cxn ang="0">
                  <a:pos x="T4" y="T5"/>
                </a:cxn>
                <a:cxn ang="0">
                  <a:pos x="T6" y="T7"/>
                </a:cxn>
                <a:cxn ang="0">
                  <a:pos x="T8" y="T9"/>
                </a:cxn>
              </a:cxnLst>
              <a:rect l="0" t="0" r="r" b="b"/>
              <a:pathLst>
                <a:path w="55" h="40">
                  <a:moveTo>
                    <a:pt x="40" y="16"/>
                  </a:moveTo>
                  <a:lnTo>
                    <a:pt x="55" y="40"/>
                  </a:lnTo>
                  <a:lnTo>
                    <a:pt x="0" y="16"/>
                  </a:lnTo>
                  <a:lnTo>
                    <a:pt x="55" y="0"/>
                  </a:lnTo>
                  <a:lnTo>
                    <a:pt x="40" y="16"/>
                  </a:lnTo>
                  <a:close/>
                </a:path>
              </a:pathLst>
            </a:custGeom>
            <a:solidFill>
              <a:schemeClr val="bg1"/>
            </a:solidFill>
            <a:ln w="9525">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202" name="Freeform 1549"/>
            <p:cNvSpPr>
              <a:spLocks/>
            </p:cNvSpPr>
            <p:nvPr/>
          </p:nvSpPr>
          <p:spPr bwMode="auto">
            <a:xfrm>
              <a:off x="7585075" y="4115932"/>
              <a:ext cx="87313" cy="63500"/>
            </a:xfrm>
            <a:custGeom>
              <a:avLst/>
              <a:gdLst>
                <a:gd name="T0" fmla="*/ 16 w 55"/>
                <a:gd name="T1" fmla="*/ 16 h 40"/>
                <a:gd name="T2" fmla="*/ 0 w 55"/>
                <a:gd name="T3" fmla="*/ 0 h 40"/>
                <a:gd name="T4" fmla="*/ 55 w 55"/>
                <a:gd name="T5" fmla="*/ 16 h 40"/>
                <a:gd name="T6" fmla="*/ 0 w 55"/>
                <a:gd name="T7" fmla="*/ 40 h 40"/>
                <a:gd name="T8" fmla="*/ 16 w 55"/>
                <a:gd name="T9" fmla="*/ 16 h 40"/>
              </a:gdLst>
              <a:ahLst/>
              <a:cxnLst>
                <a:cxn ang="0">
                  <a:pos x="T0" y="T1"/>
                </a:cxn>
                <a:cxn ang="0">
                  <a:pos x="T2" y="T3"/>
                </a:cxn>
                <a:cxn ang="0">
                  <a:pos x="T4" y="T5"/>
                </a:cxn>
                <a:cxn ang="0">
                  <a:pos x="T6" y="T7"/>
                </a:cxn>
                <a:cxn ang="0">
                  <a:pos x="T8" y="T9"/>
                </a:cxn>
              </a:cxnLst>
              <a:rect l="0" t="0" r="r" b="b"/>
              <a:pathLst>
                <a:path w="55" h="40">
                  <a:moveTo>
                    <a:pt x="16" y="16"/>
                  </a:moveTo>
                  <a:lnTo>
                    <a:pt x="0" y="0"/>
                  </a:lnTo>
                  <a:lnTo>
                    <a:pt x="55" y="16"/>
                  </a:lnTo>
                  <a:lnTo>
                    <a:pt x="0" y="40"/>
                  </a:lnTo>
                  <a:lnTo>
                    <a:pt x="16" y="16"/>
                  </a:lnTo>
                  <a:close/>
                </a:path>
              </a:pathLst>
            </a:custGeom>
            <a:solidFill>
              <a:schemeClr val="bg1"/>
            </a:solidFill>
            <a:ln w="9525">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203" name="Line 1550"/>
            <p:cNvSpPr>
              <a:spLocks noChangeShapeType="1"/>
            </p:cNvSpPr>
            <p:nvPr/>
          </p:nvSpPr>
          <p:spPr bwMode="auto">
            <a:xfrm>
              <a:off x="7473950" y="4254045"/>
              <a:ext cx="136525" cy="0"/>
            </a:xfrm>
            <a:prstGeom prst="line">
              <a:avLst/>
            </a:prstGeom>
            <a:noFill/>
            <a:ln w="12700">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204" name="Freeform 1551"/>
            <p:cNvSpPr>
              <a:spLocks/>
            </p:cNvSpPr>
            <p:nvPr/>
          </p:nvSpPr>
          <p:spPr bwMode="auto">
            <a:xfrm>
              <a:off x="7410450" y="4215945"/>
              <a:ext cx="87313" cy="61913"/>
            </a:xfrm>
            <a:custGeom>
              <a:avLst/>
              <a:gdLst>
                <a:gd name="T0" fmla="*/ 40 w 55"/>
                <a:gd name="T1" fmla="*/ 24 h 39"/>
                <a:gd name="T2" fmla="*/ 55 w 55"/>
                <a:gd name="T3" fmla="*/ 39 h 39"/>
                <a:gd name="T4" fmla="*/ 0 w 55"/>
                <a:gd name="T5" fmla="*/ 24 h 39"/>
                <a:gd name="T6" fmla="*/ 55 w 55"/>
                <a:gd name="T7" fmla="*/ 0 h 39"/>
                <a:gd name="T8" fmla="*/ 40 w 55"/>
                <a:gd name="T9" fmla="*/ 24 h 39"/>
              </a:gdLst>
              <a:ahLst/>
              <a:cxnLst>
                <a:cxn ang="0">
                  <a:pos x="T0" y="T1"/>
                </a:cxn>
                <a:cxn ang="0">
                  <a:pos x="T2" y="T3"/>
                </a:cxn>
                <a:cxn ang="0">
                  <a:pos x="T4" y="T5"/>
                </a:cxn>
                <a:cxn ang="0">
                  <a:pos x="T6" y="T7"/>
                </a:cxn>
                <a:cxn ang="0">
                  <a:pos x="T8" y="T9"/>
                </a:cxn>
              </a:cxnLst>
              <a:rect l="0" t="0" r="r" b="b"/>
              <a:pathLst>
                <a:path w="55" h="39">
                  <a:moveTo>
                    <a:pt x="40" y="24"/>
                  </a:moveTo>
                  <a:lnTo>
                    <a:pt x="55" y="39"/>
                  </a:lnTo>
                  <a:lnTo>
                    <a:pt x="0" y="24"/>
                  </a:lnTo>
                  <a:lnTo>
                    <a:pt x="55" y="0"/>
                  </a:lnTo>
                  <a:lnTo>
                    <a:pt x="40" y="24"/>
                  </a:lnTo>
                  <a:close/>
                </a:path>
              </a:pathLst>
            </a:custGeom>
            <a:solidFill>
              <a:schemeClr val="bg1"/>
            </a:solidFill>
            <a:ln w="9525">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205" name="Freeform 1552"/>
            <p:cNvSpPr>
              <a:spLocks/>
            </p:cNvSpPr>
            <p:nvPr/>
          </p:nvSpPr>
          <p:spPr bwMode="auto">
            <a:xfrm>
              <a:off x="7585075" y="4215945"/>
              <a:ext cx="87313" cy="61913"/>
            </a:xfrm>
            <a:custGeom>
              <a:avLst/>
              <a:gdLst>
                <a:gd name="T0" fmla="*/ 16 w 55"/>
                <a:gd name="T1" fmla="*/ 24 h 39"/>
                <a:gd name="T2" fmla="*/ 0 w 55"/>
                <a:gd name="T3" fmla="*/ 0 h 39"/>
                <a:gd name="T4" fmla="*/ 55 w 55"/>
                <a:gd name="T5" fmla="*/ 24 h 39"/>
                <a:gd name="T6" fmla="*/ 0 w 55"/>
                <a:gd name="T7" fmla="*/ 39 h 39"/>
                <a:gd name="T8" fmla="*/ 16 w 55"/>
                <a:gd name="T9" fmla="*/ 24 h 39"/>
              </a:gdLst>
              <a:ahLst/>
              <a:cxnLst>
                <a:cxn ang="0">
                  <a:pos x="T0" y="T1"/>
                </a:cxn>
                <a:cxn ang="0">
                  <a:pos x="T2" y="T3"/>
                </a:cxn>
                <a:cxn ang="0">
                  <a:pos x="T4" y="T5"/>
                </a:cxn>
                <a:cxn ang="0">
                  <a:pos x="T6" y="T7"/>
                </a:cxn>
                <a:cxn ang="0">
                  <a:pos x="T8" y="T9"/>
                </a:cxn>
              </a:cxnLst>
              <a:rect l="0" t="0" r="r" b="b"/>
              <a:pathLst>
                <a:path w="55" h="39">
                  <a:moveTo>
                    <a:pt x="16" y="24"/>
                  </a:moveTo>
                  <a:lnTo>
                    <a:pt x="0" y="0"/>
                  </a:lnTo>
                  <a:lnTo>
                    <a:pt x="55" y="24"/>
                  </a:lnTo>
                  <a:lnTo>
                    <a:pt x="0" y="39"/>
                  </a:lnTo>
                  <a:lnTo>
                    <a:pt x="16" y="24"/>
                  </a:lnTo>
                  <a:close/>
                </a:path>
              </a:pathLst>
            </a:custGeom>
            <a:solidFill>
              <a:schemeClr val="bg1"/>
            </a:solidFill>
            <a:ln w="9525">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206" name="Line 1553"/>
            <p:cNvSpPr>
              <a:spLocks noChangeShapeType="1"/>
            </p:cNvSpPr>
            <p:nvPr/>
          </p:nvSpPr>
          <p:spPr bwMode="auto">
            <a:xfrm>
              <a:off x="7473950" y="4365170"/>
              <a:ext cx="136525" cy="0"/>
            </a:xfrm>
            <a:prstGeom prst="line">
              <a:avLst/>
            </a:prstGeom>
            <a:noFill/>
            <a:ln w="12700">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207" name="Freeform 1554"/>
            <p:cNvSpPr>
              <a:spLocks/>
            </p:cNvSpPr>
            <p:nvPr/>
          </p:nvSpPr>
          <p:spPr bwMode="auto">
            <a:xfrm>
              <a:off x="7410450" y="4328657"/>
              <a:ext cx="87313" cy="61913"/>
            </a:xfrm>
            <a:custGeom>
              <a:avLst/>
              <a:gdLst>
                <a:gd name="T0" fmla="*/ 40 w 55"/>
                <a:gd name="T1" fmla="*/ 23 h 39"/>
                <a:gd name="T2" fmla="*/ 55 w 55"/>
                <a:gd name="T3" fmla="*/ 39 h 39"/>
                <a:gd name="T4" fmla="*/ 0 w 55"/>
                <a:gd name="T5" fmla="*/ 23 h 39"/>
                <a:gd name="T6" fmla="*/ 55 w 55"/>
                <a:gd name="T7" fmla="*/ 0 h 39"/>
                <a:gd name="T8" fmla="*/ 40 w 55"/>
                <a:gd name="T9" fmla="*/ 23 h 39"/>
              </a:gdLst>
              <a:ahLst/>
              <a:cxnLst>
                <a:cxn ang="0">
                  <a:pos x="T0" y="T1"/>
                </a:cxn>
                <a:cxn ang="0">
                  <a:pos x="T2" y="T3"/>
                </a:cxn>
                <a:cxn ang="0">
                  <a:pos x="T4" y="T5"/>
                </a:cxn>
                <a:cxn ang="0">
                  <a:pos x="T6" y="T7"/>
                </a:cxn>
                <a:cxn ang="0">
                  <a:pos x="T8" y="T9"/>
                </a:cxn>
              </a:cxnLst>
              <a:rect l="0" t="0" r="r" b="b"/>
              <a:pathLst>
                <a:path w="55" h="39">
                  <a:moveTo>
                    <a:pt x="40" y="23"/>
                  </a:moveTo>
                  <a:lnTo>
                    <a:pt x="55" y="39"/>
                  </a:lnTo>
                  <a:lnTo>
                    <a:pt x="0" y="23"/>
                  </a:lnTo>
                  <a:lnTo>
                    <a:pt x="55" y="0"/>
                  </a:lnTo>
                  <a:lnTo>
                    <a:pt x="40" y="23"/>
                  </a:lnTo>
                  <a:close/>
                </a:path>
              </a:pathLst>
            </a:custGeom>
            <a:solidFill>
              <a:schemeClr val="bg1"/>
            </a:solidFill>
            <a:ln w="9525">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208" name="Freeform 1555"/>
            <p:cNvSpPr>
              <a:spLocks/>
            </p:cNvSpPr>
            <p:nvPr/>
          </p:nvSpPr>
          <p:spPr bwMode="auto">
            <a:xfrm>
              <a:off x="7585075" y="4328657"/>
              <a:ext cx="87313" cy="61913"/>
            </a:xfrm>
            <a:custGeom>
              <a:avLst/>
              <a:gdLst>
                <a:gd name="T0" fmla="*/ 16 w 55"/>
                <a:gd name="T1" fmla="*/ 23 h 39"/>
                <a:gd name="T2" fmla="*/ 0 w 55"/>
                <a:gd name="T3" fmla="*/ 0 h 39"/>
                <a:gd name="T4" fmla="*/ 55 w 55"/>
                <a:gd name="T5" fmla="*/ 23 h 39"/>
                <a:gd name="T6" fmla="*/ 0 w 55"/>
                <a:gd name="T7" fmla="*/ 39 h 39"/>
                <a:gd name="T8" fmla="*/ 16 w 55"/>
                <a:gd name="T9" fmla="*/ 23 h 39"/>
              </a:gdLst>
              <a:ahLst/>
              <a:cxnLst>
                <a:cxn ang="0">
                  <a:pos x="T0" y="T1"/>
                </a:cxn>
                <a:cxn ang="0">
                  <a:pos x="T2" y="T3"/>
                </a:cxn>
                <a:cxn ang="0">
                  <a:pos x="T4" y="T5"/>
                </a:cxn>
                <a:cxn ang="0">
                  <a:pos x="T6" y="T7"/>
                </a:cxn>
                <a:cxn ang="0">
                  <a:pos x="T8" y="T9"/>
                </a:cxn>
              </a:cxnLst>
              <a:rect l="0" t="0" r="r" b="b"/>
              <a:pathLst>
                <a:path w="55" h="39">
                  <a:moveTo>
                    <a:pt x="16" y="23"/>
                  </a:moveTo>
                  <a:lnTo>
                    <a:pt x="0" y="0"/>
                  </a:lnTo>
                  <a:lnTo>
                    <a:pt x="55" y="23"/>
                  </a:lnTo>
                  <a:lnTo>
                    <a:pt x="0" y="39"/>
                  </a:lnTo>
                  <a:lnTo>
                    <a:pt x="16" y="23"/>
                  </a:lnTo>
                  <a:close/>
                </a:path>
              </a:pathLst>
            </a:custGeom>
            <a:solidFill>
              <a:schemeClr val="bg1"/>
            </a:solidFill>
            <a:ln w="9525">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209" name="Line 1556"/>
            <p:cNvSpPr>
              <a:spLocks noChangeShapeType="1"/>
            </p:cNvSpPr>
            <p:nvPr/>
          </p:nvSpPr>
          <p:spPr bwMode="auto">
            <a:xfrm>
              <a:off x="7473950" y="4801732"/>
              <a:ext cx="211138" cy="0"/>
            </a:xfrm>
            <a:prstGeom prst="line">
              <a:avLst/>
            </a:prstGeom>
            <a:noFill/>
            <a:ln w="12700">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210" name="Freeform 1557"/>
            <p:cNvSpPr>
              <a:spLocks/>
            </p:cNvSpPr>
            <p:nvPr/>
          </p:nvSpPr>
          <p:spPr bwMode="auto">
            <a:xfrm>
              <a:off x="7410450" y="4776332"/>
              <a:ext cx="87313" cy="61913"/>
            </a:xfrm>
            <a:custGeom>
              <a:avLst/>
              <a:gdLst>
                <a:gd name="T0" fmla="*/ 40 w 55"/>
                <a:gd name="T1" fmla="*/ 16 h 39"/>
                <a:gd name="T2" fmla="*/ 55 w 55"/>
                <a:gd name="T3" fmla="*/ 39 h 39"/>
                <a:gd name="T4" fmla="*/ 0 w 55"/>
                <a:gd name="T5" fmla="*/ 16 h 39"/>
                <a:gd name="T6" fmla="*/ 55 w 55"/>
                <a:gd name="T7" fmla="*/ 0 h 39"/>
                <a:gd name="T8" fmla="*/ 40 w 55"/>
                <a:gd name="T9" fmla="*/ 16 h 39"/>
              </a:gdLst>
              <a:ahLst/>
              <a:cxnLst>
                <a:cxn ang="0">
                  <a:pos x="T0" y="T1"/>
                </a:cxn>
                <a:cxn ang="0">
                  <a:pos x="T2" y="T3"/>
                </a:cxn>
                <a:cxn ang="0">
                  <a:pos x="T4" y="T5"/>
                </a:cxn>
                <a:cxn ang="0">
                  <a:pos x="T6" y="T7"/>
                </a:cxn>
                <a:cxn ang="0">
                  <a:pos x="T8" y="T9"/>
                </a:cxn>
              </a:cxnLst>
              <a:rect l="0" t="0" r="r" b="b"/>
              <a:pathLst>
                <a:path w="55" h="39">
                  <a:moveTo>
                    <a:pt x="40" y="16"/>
                  </a:moveTo>
                  <a:lnTo>
                    <a:pt x="55" y="39"/>
                  </a:lnTo>
                  <a:lnTo>
                    <a:pt x="0" y="16"/>
                  </a:lnTo>
                  <a:lnTo>
                    <a:pt x="55" y="0"/>
                  </a:lnTo>
                  <a:lnTo>
                    <a:pt x="40" y="16"/>
                  </a:lnTo>
                  <a:close/>
                </a:path>
              </a:pathLst>
            </a:custGeom>
            <a:solidFill>
              <a:schemeClr val="bg1"/>
            </a:solidFill>
            <a:ln w="9525">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211" name="Line 1558"/>
            <p:cNvSpPr>
              <a:spLocks noChangeShapeType="1"/>
            </p:cNvSpPr>
            <p:nvPr/>
          </p:nvSpPr>
          <p:spPr bwMode="auto">
            <a:xfrm>
              <a:off x="7473950" y="4689020"/>
              <a:ext cx="211138" cy="0"/>
            </a:xfrm>
            <a:prstGeom prst="line">
              <a:avLst/>
            </a:prstGeom>
            <a:noFill/>
            <a:ln w="12700">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212" name="Freeform 1559"/>
            <p:cNvSpPr>
              <a:spLocks/>
            </p:cNvSpPr>
            <p:nvPr/>
          </p:nvSpPr>
          <p:spPr bwMode="auto">
            <a:xfrm>
              <a:off x="7410450" y="4663620"/>
              <a:ext cx="87313" cy="63500"/>
            </a:xfrm>
            <a:custGeom>
              <a:avLst/>
              <a:gdLst>
                <a:gd name="T0" fmla="*/ 40 w 55"/>
                <a:gd name="T1" fmla="*/ 16 h 40"/>
                <a:gd name="T2" fmla="*/ 55 w 55"/>
                <a:gd name="T3" fmla="*/ 40 h 40"/>
                <a:gd name="T4" fmla="*/ 0 w 55"/>
                <a:gd name="T5" fmla="*/ 16 h 40"/>
                <a:gd name="T6" fmla="*/ 55 w 55"/>
                <a:gd name="T7" fmla="*/ 0 h 40"/>
                <a:gd name="T8" fmla="*/ 40 w 55"/>
                <a:gd name="T9" fmla="*/ 16 h 40"/>
              </a:gdLst>
              <a:ahLst/>
              <a:cxnLst>
                <a:cxn ang="0">
                  <a:pos x="T0" y="T1"/>
                </a:cxn>
                <a:cxn ang="0">
                  <a:pos x="T2" y="T3"/>
                </a:cxn>
                <a:cxn ang="0">
                  <a:pos x="T4" y="T5"/>
                </a:cxn>
                <a:cxn ang="0">
                  <a:pos x="T6" y="T7"/>
                </a:cxn>
                <a:cxn ang="0">
                  <a:pos x="T8" y="T9"/>
                </a:cxn>
              </a:cxnLst>
              <a:rect l="0" t="0" r="r" b="b"/>
              <a:pathLst>
                <a:path w="55" h="40">
                  <a:moveTo>
                    <a:pt x="40" y="16"/>
                  </a:moveTo>
                  <a:lnTo>
                    <a:pt x="55" y="40"/>
                  </a:lnTo>
                  <a:lnTo>
                    <a:pt x="0" y="16"/>
                  </a:lnTo>
                  <a:lnTo>
                    <a:pt x="55" y="0"/>
                  </a:lnTo>
                  <a:lnTo>
                    <a:pt x="40" y="16"/>
                  </a:lnTo>
                  <a:close/>
                </a:path>
              </a:pathLst>
            </a:custGeom>
            <a:solidFill>
              <a:schemeClr val="bg1"/>
            </a:solidFill>
            <a:ln w="9525">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213" name="Freeform 1560"/>
            <p:cNvSpPr>
              <a:spLocks/>
            </p:cNvSpPr>
            <p:nvPr/>
          </p:nvSpPr>
          <p:spPr bwMode="auto">
            <a:xfrm>
              <a:off x="6775450" y="4900157"/>
              <a:ext cx="1084263" cy="935038"/>
            </a:xfrm>
            <a:custGeom>
              <a:avLst/>
              <a:gdLst>
                <a:gd name="T0" fmla="*/ 573 w 683"/>
                <a:gd name="T1" fmla="*/ 589 h 589"/>
                <a:gd name="T2" fmla="*/ 683 w 683"/>
                <a:gd name="T3" fmla="*/ 589 h 589"/>
                <a:gd name="T4" fmla="*/ 683 w 683"/>
                <a:gd name="T5" fmla="*/ 0 h 589"/>
                <a:gd name="T6" fmla="*/ 0 w 683"/>
                <a:gd name="T7" fmla="*/ 0 h 589"/>
                <a:gd name="T8" fmla="*/ 0 w 683"/>
                <a:gd name="T9" fmla="*/ 110 h 589"/>
                <a:gd name="T10" fmla="*/ 573 w 683"/>
                <a:gd name="T11" fmla="*/ 110 h 589"/>
                <a:gd name="T12" fmla="*/ 573 w 683"/>
                <a:gd name="T13" fmla="*/ 589 h 589"/>
              </a:gdLst>
              <a:ahLst/>
              <a:cxnLst>
                <a:cxn ang="0">
                  <a:pos x="T0" y="T1"/>
                </a:cxn>
                <a:cxn ang="0">
                  <a:pos x="T2" y="T3"/>
                </a:cxn>
                <a:cxn ang="0">
                  <a:pos x="T4" y="T5"/>
                </a:cxn>
                <a:cxn ang="0">
                  <a:pos x="T6" y="T7"/>
                </a:cxn>
                <a:cxn ang="0">
                  <a:pos x="T8" y="T9"/>
                </a:cxn>
                <a:cxn ang="0">
                  <a:pos x="T10" y="T11"/>
                </a:cxn>
                <a:cxn ang="0">
                  <a:pos x="T12" y="T13"/>
                </a:cxn>
              </a:cxnLst>
              <a:rect l="0" t="0" r="r" b="b"/>
              <a:pathLst>
                <a:path w="683" h="589">
                  <a:moveTo>
                    <a:pt x="573" y="589"/>
                  </a:moveTo>
                  <a:lnTo>
                    <a:pt x="683" y="589"/>
                  </a:lnTo>
                  <a:lnTo>
                    <a:pt x="683" y="0"/>
                  </a:lnTo>
                  <a:lnTo>
                    <a:pt x="0" y="0"/>
                  </a:lnTo>
                  <a:lnTo>
                    <a:pt x="0" y="110"/>
                  </a:lnTo>
                  <a:lnTo>
                    <a:pt x="573" y="110"/>
                  </a:lnTo>
                  <a:lnTo>
                    <a:pt x="573" y="589"/>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214" name="Freeform 1561"/>
            <p:cNvSpPr>
              <a:spLocks/>
            </p:cNvSpPr>
            <p:nvPr/>
          </p:nvSpPr>
          <p:spPr bwMode="auto">
            <a:xfrm>
              <a:off x="6775450" y="4900157"/>
              <a:ext cx="1084263" cy="935038"/>
            </a:xfrm>
            <a:custGeom>
              <a:avLst/>
              <a:gdLst>
                <a:gd name="T0" fmla="*/ 573 w 683"/>
                <a:gd name="T1" fmla="*/ 589 h 589"/>
                <a:gd name="T2" fmla="*/ 683 w 683"/>
                <a:gd name="T3" fmla="*/ 589 h 589"/>
                <a:gd name="T4" fmla="*/ 683 w 683"/>
                <a:gd name="T5" fmla="*/ 0 h 589"/>
                <a:gd name="T6" fmla="*/ 0 w 683"/>
                <a:gd name="T7" fmla="*/ 0 h 589"/>
                <a:gd name="T8" fmla="*/ 0 w 683"/>
                <a:gd name="T9" fmla="*/ 110 h 589"/>
                <a:gd name="T10" fmla="*/ 573 w 683"/>
                <a:gd name="T11" fmla="*/ 110 h 589"/>
                <a:gd name="T12" fmla="*/ 573 w 683"/>
                <a:gd name="T13" fmla="*/ 589 h 589"/>
              </a:gdLst>
              <a:ahLst/>
              <a:cxnLst>
                <a:cxn ang="0">
                  <a:pos x="T0" y="T1"/>
                </a:cxn>
                <a:cxn ang="0">
                  <a:pos x="T2" y="T3"/>
                </a:cxn>
                <a:cxn ang="0">
                  <a:pos x="T4" y="T5"/>
                </a:cxn>
                <a:cxn ang="0">
                  <a:pos x="T6" y="T7"/>
                </a:cxn>
                <a:cxn ang="0">
                  <a:pos x="T8" y="T9"/>
                </a:cxn>
                <a:cxn ang="0">
                  <a:pos x="T10" y="T11"/>
                </a:cxn>
                <a:cxn ang="0">
                  <a:pos x="T12" y="T13"/>
                </a:cxn>
              </a:cxnLst>
              <a:rect l="0" t="0" r="r" b="b"/>
              <a:pathLst>
                <a:path w="683" h="589">
                  <a:moveTo>
                    <a:pt x="573" y="589"/>
                  </a:moveTo>
                  <a:lnTo>
                    <a:pt x="683" y="589"/>
                  </a:lnTo>
                  <a:lnTo>
                    <a:pt x="683" y="0"/>
                  </a:lnTo>
                  <a:lnTo>
                    <a:pt x="0" y="0"/>
                  </a:lnTo>
                  <a:lnTo>
                    <a:pt x="0" y="110"/>
                  </a:lnTo>
                  <a:lnTo>
                    <a:pt x="573" y="110"/>
                  </a:lnTo>
                  <a:lnTo>
                    <a:pt x="573" y="589"/>
                  </a:lnTo>
                </a:path>
              </a:pathLst>
            </a:custGeom>
            <a:solidFill>
              <a:srgbClr val="66FF99"/>
            </a:solid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215" name="Rectangle 1562"/>
            <p:cNvSpPr>
              <a:spLocks noChangeArrowheads="1"/>
            </p:cNvSpPr>
            <p:nvPr/>
          </p:nvSpPr>
          <p:spPr bwMode="auto">
            <a:xfrm>
              <a:off x="6837363" y="4900157"/>
              <a:ext cx="100013" cy="1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G</a:t>
              </a:r>
              <a:endParaRPr kumimoji="0" lang="en-US" alt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216" name="Rectangle 1563"/>
            <p:cNvSpPr>
              <a:spLocks noChangeArrowheads="1"/>
            </p:cNvSpPr>
            <p:nvPr/>
          </p:nvSpPr>
          <p:spPr bwMode="auto">
            <a:xfrm>
              <a:off x="6937375" y="4900157"/>
              <a:ext cx="77788" cy="1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P</a:t>
              </a:r>
              <a:endParaRPr kumimoji="0" lang="en-US" alt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217" name="Rectangle 1564"/>
            <p:cNvSpPr>
              <a:spLocks noChangeArrowheads="1"/>
            </p:cNvSpPr>
            <p:nvPr/>
          </p:nvSpPr>
          <p:spPr bwMode="auto">
            <a:xfrm>
              <a:off x="6999288" y="4900157"/>
              <a:ext cx="49213" cy="1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I</a:t>
              </a:r>
              <a:endParaRPr kumimoji="0" lang="en-US" alt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218" name="Rectangle 1565"/>
            <p:cNvSpPr>
              <a:spLocks noChangeArrowheads="1"/>
            </p:cNvSpPr>
            <p:nvPr/>
          </p:nvSpPr>
          <p:spPr bwMode="auto">
            <a:xfrm>
              <a:off x="7037388" y="4900157"/>
              <a:ext cx="100013" cy="1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O</a:t>
              </a:r>
              <a:endParaRPr kumimoji="0" lang="en-US" alt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219" name="Rectangle 1566"/>
            <p:cNvSpPr>
              <a:spLocks noChangeArrowheads="1"/>
            </p:cNvSpPr>
            <p:nvPr/>
          </p:nvSpPr>
          <p:spPr bwMode="auto">
            <a:xfrm>
              <a:off x="7137400" y="4900157"/>
              <a:ext cx="31750" cy="1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 </a:t>
              </a:r>
              <a:endParaRPr kumimoji="0" lang="en-US" alt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220" name="Rectangle 1567"/>
            <p:cNvSpPr>
              <a:spLocks noChangeArrowheads="1"/>
            </p:cNvSpPr>
            <p:nvPr/>
          </p:nvSpPr>
          <p:spPr bwMode="auto">
            <a:xfrm>
              <a:off x="7161213" y="4900157"/>
              <a:ext cx="77788" cy="15398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P</a:t>
              </a:r>
              <a:endParaRPr kumimoji="0" lang="en-US" altLang="en-US" sz="18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221" name="Rectangle 1568"/>
            <p:cNvSpPr>
              <a:spLocks noChangeArrowheads="1"/>
            </p:cNvSpPr>
            <p:nvPr/>
          </p:nvSpPr>
          <p:spPr bwMode="auto">
            <a:xfrm>
              <a:off x="7237413" y="4900157"/>
              <a:ext cx="63500" cy="15398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o</a:t>
              </a:r>
              <a:endParaRPr kumimoji="0" lang="en-US" altLang="en-US" sz="18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222" name="Rectangle 1569"/>
            <p:cNvSpPr>
              <a:spLocks noChangeArrowheads="1"/>
            </p:cNvSpPr>
            <p:nvPr/>
          </p:nvSpPr>
          <p:spPr bwMode="auto">
            <a:xfrm>
              <a:off x="7299325" y="4900157"/>
              <a:ext cx="57150" cy="15398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r</a:t>
              </a:r>
              <a:endParaRPr kumimoji="0" lang="en-US" altLang="en-US" sz="18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223" name="Rectangle 1570"/>
            <p:cNvSpPr>
              <a:spLocks noChangeArrowheads="1"/>
            </p:cNvSpPr>
            <p:nvPr/>
          </p:nvSpPr>
          <p:spPr bwMode="auto">
            <a:xfrm>
              <a:off x="7335838" y="4900157"/>
              <a:ext cx="42863" cy="153988"/>
            </a:xfrm>
            <a:prstGeom prst="rect">
              <a:avLst/>
            </a:prstGeom>
            <a:noFill/>
            <a:ln>
              <a:noFill/>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t</a:t>
              </a:r>
              <a:endParaRPr kumimoji="0" lang="en-US" altLang="en-US" sz="18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224" name="Rectangle 1571"/>
            <p:cNvSpPr>
              <a:spLocks noChangeArrowheads="1"/>
            </p:cNvSpPr>
            <p:nvPr/>
          </p:nvSpPr>
          <p:spPr bwMode="auto">
            <a:xfrm>
              <a:off x="7373938" y="4900157"/>
              <a:ext cx="31750" cy="153988"/>
            </a:xfrm>
            <a:prstGeom prst="rect">
              <a:avLst/>
            </a:prstGeom>
            <a:noFill/>
            <a:ln>
              <a:noFill/>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 </a:t>
              </a:r>
              <a:endParaRPr kumimoji="0" lang="en-US" alt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225" name="Rectangle 1572"/>
            <p:cNvSpPr>
              <a:spLocks noChangeArrowheads="1"/>
            </p:cNvSpPr>
            <p:nvPr/>
          </p:nvSpPr>
          <p:spPr bwMode="auto">
            <a:xfrm>
              <a:off x="7399338" y="4900157"/>
              <a:ext cx="63500" cy="153988"/>
            </a:xfrm>
            <a:prstGeom prst="rect">
              <a:avLst/>
            </a:prstGeom>
            <a:noFill/>
            <a:ln>
              <a:noFill/>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1</a:t>
              </a:r>
              <a:endParaRPr kumimoji="0" lang="en-US" alt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226" name="Rectangle 1573"/>
            <p:cNvSpPr>
              <a:spLocks noChangeArrowheads="1"/>
            </p:cNvSpPr>
            <p:nvPr/>
          </p:nvSpPr>
          <p:spPr bwMode="auto">
            <a:xfrm>
              <a:off x="7461250" y="4900157"/>
              <a:ext cx="63500" cy="15398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0</a:t>
              </a:r>
              <a:endParaRPr kumimoji="0" lang="en-US" altLang="en-US" sz="18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227" name="Rectangle 1574"/>
            <p:cNvSpPr>
              <a:spLocks noChangeArrowheads="1"/>
            </p:cNvSpPr>
            <p:nvPr/>
          </p:nvSpPr>
          <p:spPr bwMode="auto">
            <a:xfrm>
              <a:off x="6775450" y="5336720"/>
              <a:ext cx="623888" cy="398463"/>
            </a:xfrm>
            <a:prstGeom prst="rect">
              <a:avLst/>
            </a:prstGeom>
            <a:solidFill>
              <a:srgbClr val="FF99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228" name="Rectangle 1575"/>
            <p:cNvSpPr>
              <a:spLocks noChangeArrowheads="1"/>
            </p:cNvSpPr>
            <p:nvPr/>
          </p:nvSpPr>
          <p:spPr bwMode="auto">
            <a:xfrm>
              <a:off x="6781800" y="5343070"/>
              <a:ext cx="611188" cy="385763"/>
            </a:xfrm>
            <a:prstGeom prst="rect">
              <a:avLst/>
            </a:prstGeom>
            <a:noFill/>
            <a:ln w="12700">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229" name="Line 1576"/>
            <p:cNvSpPr>
              <a:spLocks noChangeShapeType="1"/>
            </p:cNvSpPr>
            <p:nvPr/>
          </p:nvSpPr>
          <p:spPr bwMode="auto">
            <a:xfrm>
              <a:off x="6465888" y="5212895"/>
              <a:ext cx="274320" cy="0"/>
            </a:xfrm>
            <a:prstGeom prst="line">
              <a:avLst/>
            </a:prstGeom>
            <a:noFill/>
            <a:ln w="38100">
              <a:solidFill>
                <a:srgbClr val="0000FF"/>
              </a:solidFill>
              <a:prstDash val="solid"/>
              <a:round/>
              <a:headEnd type="triangle" w="med" len="sm"/>
              <a:tailEnd type="triangle" w="med"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232" name="Line 1579"/>
            <p:cNvSpPr>
              <a:spLocks noChangeShapeType="1"/>
            </p:cNvSpPr>
            <p:nvPr/>
          </p:nvSpPr>
          <p:spPr bwMode="auto">
            <a:xfrm>
              <a:off x="6465888" y="4976357"/>
              <a:ext cx="274320" cy="0"/>
            </a:xfrm>
            <a:prstGeom prst="line">
              <a:avLst/>
            </a:prstGeom>
            <a:noFill/>
            <a:ln w="38100">
              <a:solidFill>
                <a:srgbClr val="0000FF"/>
              </a:solidFill>
              <a:prstDash val="solid"/>
              <a:round/>
              <a:headEnd type="triangle" w="med" len="sm"/>
              <a:tailEnd type="triangle" w="med"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235" name="Line 1582"/>
            <p:cNvSpPr>
              <a:spLocks noChangeShapeType="1"/>
            </p:cNvSpPr>
            <p:nvPr/>
          </p:nvSpPr>
          <p:spPr bwMode="auto">
            <a:xfrm>
              <a:off x="6465888" y="5535157"/>
              <a:ext cx="274320" cy="0"/>
            </a:xfrm>
            <a:prstGeom prst="line">
              <a:avLst/>
            </a:prstGeom>
            <a:noFill/>
            <a:ln w="38100">
              <a:solidFill>
                <a:srgbClr val="0000FF"/>
              </a:solidFill>
              <a:prstDash val="solid"/>
              <a:round/>
              <a:headEnd type="triangle" w="med" len="sm"/>
              <a:tailEnd type="triangle" w="med"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238" name="Line 1585"/>
            <p:cNvSpPr>
              <a:spLocks noChangeShapeType="1"/>
            </p:cNvSpPr>
            <p:nvPr/>
          </p:nvSpPr>
          <p:spPr bwMode="auto">
            <a:xfrm>
              <a:off x="7859713" y="5149395"/>
              <a:ext cx="149225" cy="0"/>
            </a:xfrm>
            <a:prstGeom prst="line">
              <a:avLst/>
            </a:prstGeom>
            <a:noFill/>
            <a:ln w="28575">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239" name="Line 1586"/>
            <p:cNvSpPr>
              <a:spLocks noChangeShapeType="1"/>
            </p:cNvSpPr>
            <p:nvPr/>
          </p:nvSpPr>
          <p:spPr bwMode="auto">
            <a:xfrm>
              <a:off x="7859713" y="5262107"/>
              <a:ext cx="149225" cy="0"/>
            </a:xfrm>
            <a:prstGeom prst="line">
              <a:avLst/>
            </a:prstGeom>
            <a:noFill/>
            <a:ln w="28575">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240" name="Line 1587"/>
            <p:cNvSpPr>
              <a:spLocks noChangeShapeType="1"/>
            </p:cNvSpPr>
            <p:nvPr/>
          </p:nvSpPr>
          <p:spPr bwMode="auto">
            <a:xfrm>
              <a:off x="7859713" y="5373232"/>
              <a:ext cx="149225" cy="0"/>
            </a:xfrm>
            <a:prstGeom prst="line">
              <a:avLst/>
            </a:prstGeom>
            <a:noFill/>
            <a:ln w="28575">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241" name="Line 1588"/>
            <p:cNvSpPr>
              <a:spLocks noChangeShapeType="1"/>
            </p:cNvSpPr>
            <p:nvPr/>
          </p:nvSpPr>
          <p:spPr bwMode="auto">
            <a:xfrm>
              <a:off x="7859713" y="5485945"/>
              <a:ext cx="149225" cy="0"/>
            </a:xfrm>
            <a:prstGeom prst="line">
              <a:avLst/>
            </a:prstGeom>
            <a:noFill/>
            <a:ln w="28575">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242" name="Line 1589"/>
            <p:cNvSpPr>
              <a:spLocks noChangeShapeType="1"/>
            </p:cNvSpPr>
            <p:nvPr/>
          </p:nvSpPr>
          <p:spPr bwMode="auto">
            <a:xfrm>
              <a:off x="7859713" y="5598657"/>
              <a:ext cx="149225" cy="0"/>
            </a:xfrm>
            <a:prstGeom prst="line">
              <a:avLst/>
            </a:prstGeom>
            <a:noFill/>
            <a:ln w="28575">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243" name="Line 1590"/>
            <p:cNvSpPr>
              <a:spLocks noChangeShapeType="1"/>
            </p:cNvSpPr>
            <p:nvPr/>
          </p:nvSpPr>
          <p:spPr bwMode="auto">
            <a:xfrm>
              <a:off x="7859713" y="5709782"/>
              <a:ext cx="149225" cy="0"/>
            </a:xfrm>
            <a:prstGeom prst="line">
              <a:avLst/>
            </a:prstGeom>
            <a:noFill/>
            <a:ln w="28575">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244" name="Rectangle 1591"/>
            <p:cNvSpPr>
              <a:spLocks noChangeArrowheads="1"/>
            </p:cNvSpPr>
            <p:nvPr/>
          </p:nvSpPr>
          <p:spPr bwMode="auto">
            <a:xfrm>
              <a:off x="6775450" y="5112882"/>
              <a:ext cx="623888" cy="185738"/>
            </a:xfrm>
            <a:prstGeom prst="rect">
              <a:avLst/>
            </a:prstGeom>
            <a:solidFill>
              <a:srgbClr val="FF0000"/>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245" name="Rectangle 1592"/>
            <p:cNvSpPr>
              <a:spLocks noChangeArrowheads="1"/>
            </p:cNvSpPr>
            <p:nvPr/>
          </p:nvSpPr>
          <p:spPr bwMode="auto">
            <a:xfrm>
              <a:off x="6781800" y="5119232"/>
              <a:ext cx="611188" cy="173038"/>
            </a:xfrm>
            <a:prstGeom prst="rect">
              <a:avLst/>
            </a:prstGeom>
            <a:noFill/>
            <a:ln w="12700">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246" name="Rectangle 1593"/>
            <p:cNvSpPr>
              <a:spLocks noChangeArrowheads="1"/>
            </p:cNvSpPr>
            <p:nvPr/>
          </p:nvSpPr>
          <p:spPr bwMode="auto">
            <a:xfrm>
              <a:off x="6875463" y="5112882"/>
              <a:ext cx="85725" cy="1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T</a:t>
              </a:r>
              <a:endParaRPr kumimoji="0" lang="en-US" alt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247" name="Rectangle 1594"/>
            <p:cNvSpPr>
              <a:spLocks noChangeArrowheads="1"/>
            </p:cNvSpPr>
            <p:nvPr/>
          </p:nvSpPr>
          <p:spPr bwMode="auto">
            <a:xfrm>
              <a:off x="6950075" y="5112882"/>
              <a:ext cx="34925" cy="1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i</a:t>
              </a:r>
              <a:endParaRPr kumimoji="0" lang="en-US" alt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248" name="Rectangle 1595"/>
            <p:cNvSpPr>
              <a:spLocks noChangeArrowheads="1"/>
            </p:cNvSpPr>
            <p:nvPr/>
          </p:nvSpPr>
          <p:spPr bwMode="auto">
            <a:xfrm>
              <a:off x="6988175" y="5112882"/>
              <a:ext cx="107950" cy="1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m</a:t>
              </a:r>
              <a:endParaRPr kumimoji="0" lang="en-US" alt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249" name="Rectangle 1596"/>
            <p:cNvSpPr>
              <a:spLocks noChangeArrowheads="1"/>
            </p:cNvSpPr>
            <p:nvPr/>
          </p:nvSpPr>
          <p:spPr bwMode="auto">
            <a:xfrm>
              <a:off x="7086600" y="5112882"/>
              <a:ext cx="57150" cy="1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e</a:t>
              </a:r>
              <a:endParaRPr kumimoji="0" lang="en-US" alt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250" name="Rectangle 1597"/>
            <p:cNvSpPr>
              <a:spLocks noChangeArrowheads="1"/>
            </p:cNvSpPr>
            <p:nvPr/>
          </p:nvSpPr>
          <p:spPr bwMode="auto">
            <a:xfrm>
              <a:off x="7137400" y="5112882"/>
              <a:ext cx="57150" cy="1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r</a:t>
              </a:r>
              <a:endParaRPr kumimoji="0" lang="en-US" alt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251" name="Rectangle 1598"/>
            <p:cNvSpPr>
              <a:spLocks noChangeArrowheads="1"/>
            </p:cNvSpPr>
            <p:nvPr/>
          </p:nvSpPr>
          <p:spPr bwMode="auto">
            <a:xfrm>
              <a:off x="7186613" y="5112882"/>
              <a:ext cx="93663" cy="1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A</a:t>
              </a:r>
              <a:endParaRPr kumimoji="0" lang="en-US" alt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252" name="Rectangle 1599"/>
            <p:cNvSpPr>
              <a:spLocks noChangeArrowheads="1"/>
            </p:cNvSpPr>
            <p:nvPr/>
          </p:nvSpPr>
          <p:spPr bwMode="auto">
            <a:xfrm>
              <a:off x="6911975" y="5424032"/>
              <a:ext cx="57150" cy="1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e</a:t>
              </a:r>
              <a:endParaRPr kumimoji="0" lang="en-US" alt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253" name="Rectangle 1600"/>
            <p:cNvSpPr>
              <a:spLocks noChangeArrowheads="1"/>
            </p:cNvSpPr>
            <p:nvPr/>
          </p:nvSpPr>
          <p:spPr bwMode="auto">
            <a:xfrm>
              <a:off x="6962775" y="5424032"/>
              <a:ext cx="93663" cy="1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U</a:t>
              </a:r>
              <a:endParaRPr kumimoji="0" lang="en-US" alt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254" name="Rectangle 1601"/>
            <p:cNvSpPr>
              <a:spLocks noChangeArrowheads="1"/>
            </p:cNvSpPr>
            <p:nvPr/>
          </p:nvSpPr>
          <p:spPr bwMode="auto">
            <a:xfrm>
              <a:off x="7050088" y="5424032"/>
              <a:ext cx="69850" cy="1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S</a:t>
              </a:r>
              <a:endParaRPr kumimoji="0" lang="en-US" alt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255" name="Rectangle 1602"/>
            <p:cNvSpPr>
              <a:spLocks noChangeArrowheads="1"/>
            </p:cNvSpPr>
            <p:nvPr/>
          </p:nvSpPr>
          <p:spPr bwMode="auto">
            <a:xfrm>
              <a:off x="7124700" y="5424032"/>
              <a:ext cx="93663" cy="1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C</a:t>
              </a:r>
              <a:endParaRPr kumimoji="0" lang="en-US" alt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256" name="Rectangle 1603"/>
            <p:cNvSpPr>
              <a:spLocks noChangeArrowheads="1"/>
            </p:cNvSpPr>
            <p:nvPr/>
          </p:nvSpPr>
          <p:spPr bwMode="auto">
            <a:xfrm>
              <a:off x="7199313" y="5424032"/>
              <a:ext cx="49213" cy="1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I</a:t>
              </a:r>
              <a:endParaRPr kumimoji="0" lang="en-US" alt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257" name="Line 1604"/>
            <p:cNvSpPr>
              <a:spLocks noChangeShapeType="1"/>
            </p:cNvSpPr>
            <p:nvPr/>
          </p:nvSpPr>
          <p:spPr bwMode="auto">
            <a:xfrm>
              <a:off x="7473950" y="5598657"/>
              <a:ext cx="136525" cy="0"/>
            </a:xfrm>
            <a:prstGeom prst="line">
              <a:avLst/>
            </a:prstGeom>
            <a:noFill/>
            <a:ln w="12700">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258" name="Freeform 1605"/>
            <p:cNvSpPr>
              <a:spLocks/>
            </p:cNvSpPr>
            <p:nvPr/>
          </p:nvSpPr>
          <p:spPr bwMode="auto">
            <a:xfrm>
              <a:off x="7410450" y="5560557"/>
              <a:ext cx="87313" cy="61913"/>
            </a:xfrm>
            <a:custGeom>
              <a:avLst/>
              <a:gdLst>
                <a:gd name="T0" fmla="*/ 40 w 55"/>
                <a:gd name="T1" fmla="*/ 24 h 39"/>
                <a:gd name="T2" fmla="*/ 55 w 55"/>
                <a:gd name="T3" fmla="*/ 39 h 39"/>
                <a:gd name="T4" fmla="*/ 0 w 55"/>
                <a:gd name="T5" fmla="*/ 24 h 39"/>
                <a:gd name="T6" fmla="*/ 55 w 55"/>
                <a:gd name="T7" fmla="*/ 0 h 39"/>
                <a:gd name="T8" fmla="*/ 40 w 55"/>
                <a:gd name="T9" fmla="*/ 24 h 39"/>
              </a:gdLst>
              <a:ahLst/>
              <a:cxnLst>
                <a:cxn ang="0">
                  <a:pos x="T0" y="T1"/>
                </a:cxn>
                <a:cxn ang="0">
                  <a:pos x="T2" y="T3"/>
                </a:cxn>
                <a:cxn ang="0">
                  <a:pos x="T4" y="T5"/>
                </a:cxn>
                <a:cxn ang="0">
                  <a:pos x="T6" y="T7"/>
                </a:cxn>
                <a:cxn ang="0">
                  <a:pos x="T8" y="T9"/>
                </a:cxn>
              </a:cxnLst>
              <a:rect l="0" t="0" r="r" b="b"/>
              <a:pathLst>
                <a:path w="55" h="39">
                  <a:moveTo>
                    <a:pt x="40" y="24"/>
                  </a:moveTo>
                  <a:lnTo>
                    <a:pt x="55" y="39"/>
                  </a:lnTo>
                  <a:lnTo>
                    <a:pt x="0" y="24"/>
                  </a:lnTo>
                  <a:lnTo>
                    <a:pt x="55" y="0"/>
                  </a:lnTo>
                  <a:lnTo>
                    <a:pt x="40" y="24"/>
                  </a:lnTo>
                  <a:close/>
                </a:path>
              </a:pathLst>
            </a:custGeom>
            <a:solidFill>
              <a:schemeClr val="bg1"/>
            </a:solidFill>
            <a:ln w="9525">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259" name="Freeform 1606"/>
            <p:cNvSpPr>
              <a:spLocks/>
            </p:cNvSpPr>
            <p:nvPr/>
          </p:nvSpPr>
          <p:spPr bwMode="auto">
            <a:xfrm>
              <a:off x="7585075" y="5560557"/>
              <a:ext cx="87313" cy="61913"/>
            </a:xfrm>
            <a:custGeom>
              <a:avLst/>
              <a:gdLst>
                <a:gd name="T0" fmla="*/ 16 w 55"/>
                <a:gd name="T1" fmla="*/ 24 h 39"/>
                <a:gd name="T2" fmla="*/ 0 w 55"/>
                <a:gd name="T3" fmla="*/ 0 h 39"/>
                <a:gd name="T4" fmla="*/ 55 w 55"/>
                <a:gd name="T5" fmla="*/ 24 h 39"/>
                <a:gd name="T6" fmla="*/ 0 w 55"/>
                <a:gd name="T7" fmla="*/ 39 h 39"/>
                <a:gd name="T8" fmla="*/ 16 w 55"/>
                <a:gd name="T9" fmla="*/ 24 h 39"/>
              </a:gdLst>
              <a:ahLst/>
              <a:cxnLst>
                <a:cxn ang="0">
                  <a:pos x="T0" y="T1"/>
                </a:cxn>
                <a:cxn ang="0">
                  <a:pos x="T2" y="T3"/>
                </a:cxn>
                <a:cxn ang="0">
                  <a:pos x="T4" y="T5"/>
                </a:cxn>
                <a:cxn ang="0">
                  <a:pos x="T6" y="T7"/>
                </a:cxn>
                <a:cxn ang="0">
                  <a:pos x="T8" y="T9"/>
                </a:cxn>
              </a:cxnLst>
              <a:rect l="0" t="0" r="r" b="b"/>
              <a:pathLst>
                <a:path w="55" h="39">
                  <a:moveTo>
                    <a:pt x="16" y="24"/>
                  </a:moveTo>
                  <a:lnTo>
                    <a:pt x="0" y="0"/>
                  </a:lnTo>
                  <a:lnTo>
                    <a:pt x="55" y="24"/>
                  </a:lnTo>
                  <a:lnTo>
                    <a:pt x="0" y="39"/>
                  </a:lnTo>
                  <a:lnTo>
                    <a:pt x="16" y="24"/>
                  </a:lnTo>
                  <a:close/>
                </a:path>
              </a:pathLst>
            </a:custGeom>
            <a:solidFill>
              <a:schemeClr val="bg1"/>
            </a:solidFill>
            <a:ln w="9525">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260" name="Line 1607"/>
            <p:cNvSpPr>
              <a:spLocks noChangeShapeType="1"/>
            </p:cNvSpPr>
            <p:nvPr/>
          </p:nvSpPr>
          <p:spPr bwMode="auto">
            <a:xfrm>
              <a:off x="7473950" y="5709782"/>
              <a:ext cx="136525" cy="0"/>
            </a:xfrm>
            <a:prstGeom prst="line">
              <a:avLst/>
            </a:prstGeom>
            <a:noFill/>
            <a:ln w="12700">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261" name="Freeform 1608"/>
            <p:cNvSpPr>
              <a:spLocks/>
            </p:cNvSpPr>
            <p:nvPr/>
          </p:nvSpPr>
          <p:spPr bwMode="auto">
            <a:xfrm>
              <a:off x="7410450" y="5673270"/>
              <a:ext cx="87313" cy="61913"/>
            </a:xfrm>
            <a:custGeom>
              <a:avLst/>
              <a:gdLst>
                <a:gd name="T0" fmla="*/ 40 w 55"/>
                <a:gd name="T1" fmla="*/ 23 h 39"/>
                <a:gd name="T2" fmla="*/ 55 w 55"/>
                <a:gd name="T3" fmla="*/ 39 h 39"/>
                <a:gd name="T4" fmla="*/ 0 w 55"/>
                <a:gd name="T5" fmla="*/ 23 h 39"/>
                <a:gd name="T6" fmla="*/ 55 w 55"/>
                <a:gd name="T7" fmla="*/ 0 h 39"/>
                <a:gd name="T8" fmla="*/ 40 w 55"/>
                <a:gd name="T9" fmla="*/ 23 h 39"/>
              </a:gdLst>
              <a:ahLst/>
              <a:cxnLst>
                <a:cxn ang="0">
                  <a:pos x="T0" y="T1"/>
                </a:cxn>
                <a:cxn ang="0">
                  <a:pos x="T2" y="T3"/>
                </a:cxn>
                <a:cxn ang="0">
                  <a:pos x="T4" y="T5"/>
                </a:cxn>
                <a:cxn ang="0">
                  <a:pos x="T6" y="T7"/>
                </a:cxn>
                <a:cxn ang="0">
                  <a:pos x="T8" y="T9"/>
                </a:cxn>
              </a:cxnLst>
              <a:rect l="0" t="0" r="r" b="b"/>
              <a:pathLst>
                <a:path w="55" h="39">
                  <a:moveTo>
                    <a:pt x="40" y="23"/>
                  </a:moveTo>
                  <a:lnTo>
                    <a:pt x="55" y="39"/>
                  </a:lnTo>
                  <a:lnTo>
                    <a:pt x="0" y="23"/>
                  </a:lnTo>
                  <a:lnTo>
                    <a:pt x="55" y="0"/>
                  </a:lnTo>
                  <a:lnTo>
                    <a:pt x="40" y="23"/>
                  </a:lnTo>
                  <a:close/>
                </a:path>
              </a:pathLst>
            </a:custGeom>
            <a:solidFill>
              <a:schemeClr val="bg1"/>
            </a:solidFill>
            <a:ln w="9525">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262" name="Freeform 1609"/>
            <p:cNvSpPr>
              <a:spLocks/>
            </p:cNvSpPr>
            <p:nvPr/>
          </p:nvSpPr>
          <p:spPr bwMode="auto">
            <a:xfrm>
              <a:off x="7585075" y="5673270"/>
              <a:ext cx="87313" cy="61913"/>
            </a:xfrm>
            <a:custGeom>
              <a:avLst/>
              <a:gdLst>
                <a:gd name="T0" fmla="*/ 16 w 55"/>
                <a:gd name="T1" fmla="*/ 23 h 39"/>
                <a:gd name="T2" fmla="*/ 0 w 55"/>
                <a:gd name="T3" fmla="*/ 0 h 39"/>
                <a:gd name="T4" fmla="*/ 55 w 55"/>
                <a:gd name="T5" fmla="*/ 23 h 39"/>
                <a:gd name="T6" fmla="*/ 0 w 55"/>
                <a:gd name="T7" fmla="*/ 39 h 39"/>
                <a:gd name="T8" fmla="*/ 16 w 55"/>
                <a:gd name="T9" fmla="*/ 23 h 39"/>
              </a:gdLst>
              <a:ahLst/>
              <a:cxnLst>
                <a:cxn ang="0">
                  <a:pos x="T0" y="T1"/>
                </a:cxn>
                <a:cxn ang="0">
                  <a:pos x="T2" y="T3"/>
                </a:cxn>
                <a:cxn ang="0">
                  <a:pos x="T4" y="T5"/>
                </a:cxn>
                <a:cxn ang="0">
                  <a:pos x="T6" y="T7"/>
                </a:cxn>
                <a:cxn ang="0">
                  <a:pos x="T8" y="T9"/>
                </a:cxn>
              </a:cxnLst>
              <a:rect l="0" t="0" r="r" b="b"/>
              <a:pathLst>
                <a:path w="55" h="39">
                  <a:moveTo>
                    <a:pt x="16" y="23"/>
                  </a:moveTo>
                  <a:lnTo>
                    <a:pt x="0" y="0"/>
                  </a:lnTo>
                  <a:lnTo>
                    <a:pt x="55" y="23"/>
                  </a:lnTo>
                  <a:lnTo>
                    <a:pt x="0" y="39"/>
                  </a:lnTo>
                  <a:lnTo>
                    <a:pt x="16" y="23"/>
                  </a:lnTo>
                  <a:close/>
                </a:path>
              </a:pathLst>
            </a:custGeom>
            <a:solidFill>
              <a:schemeClr val="bg1"/>
            </a:solidFill>
            <a:ln w="9525">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263" name="Line 1610"/>
            <p:cNvSpPr>
              <a:spLocks noChangeShapeType="1"/>
            </p:cNvSpPr>
            <p:nvPr/>
          </p:nvSpPr>
          <p:spPr bwMode="auto">
            <a:xfrm>
              <a:off x="7473950" y="5149395"/>
              <a:ext cx="136525" cy="0"/>
            </a:xfrm>
            <a:prstGeom prst="line">
              <a:avLst/>
            </a:prstGeom>
            <a:noFill/>
            <a:ln w="12700">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264" name="Freeform 1611"/>
            <p:cNvSpPr>
              <a:spLocks/>
            </p:cNvSpPr>
            <p:nvPr/>
          </p:nvSpPr>
          <p:spPr bwMode="auto">
            <a:xfrm>
              <a:off x="7410450" y="5125582"/>
              <a:ext cx="87313" cy="61913"/>
            </a:xfrm>
            <a:custGeom>
              <a:avLst/>
              <a:gdLst>
                <a:gd name="T0" fmla="*/ 40 w 55"/>
                <a:gd name="T1" fmla="*/ 15 h 39"/>
                <a:gd name="T2" fmla="*/ 55 w 55"/>
                <a:gd name="T3" fmla="*/ 39 h 39"/>
                <a:gd name="T4" fmla="*/ 0 w 55"/>
                <a:gd name="T5" fmla="*/ 15 h 39"/>
                <a:gd name="T6" fmla="*/ 55 w 55"/>
                <a:gd name="T7" fmla="*/ 0 h 39"/>
                <a:gd name="T8" fmla="*/ 40 w 55"/>
                <a:gd name="T9" fmla="*/ 15 h 39"/>
              </a:gdLst>
              <a:ahLst/>
              <a:cxnLst>
                <a:cxn ang="0">
                  <a:pos x="T0" y="T1"/>
                </a:cxn>
                <a:cxn ang="0">
                  <a:pos x="T2" y="T3"/>
                </a:cxn>
                <a:cxn ang="0">
                  <a:pos x="T4" y="T5"/>
                </a:cxn>
                <a:cxn ang="0">
                  <a:pos x="T6" y="T7"/>
                </a:cxn>
                <a:cxn ang="0">
                  <a:pos x="T8" y="T9"/>
                </a:cxn>
              </a:cxnLst>
              <a:rect l="0" t="0" r="r" b="b"/>
              <a:pathLst>
                <a:path w="55" h="39">
                  <a:moveTo>
                    <a:pt x="40" y="15"/>
                  </a:moveTo>
                  <a:lnTo>
                    <a:pt x="55" y="39"/>
                  </a:lnTo>
                  <a:lnTo>
                    <a:pt x="0" y="15"/>
                  </a:lnTo>
                  <a:lnTo>
                    <a:pt x="55" y="0"/>
                  </a:lnTo>
                  <a:lnTo>
                    <a:pt x="40" y="15"/>
                  </a:lnTo>
                  <a:close/>
                </a:path>
              </a:pathLst>
            </a:custGeom>
            <a:solidFill>
              <a:schemeClr val="bg1"/>
            </a:solidFill>
            <a:ln w="9525">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19" name="Freeform 1613"/>
            <p:cNvSpPr>
              <a:spLocks/>
            </p:cNvSpPr>
            <p:nvPr/>
          </p:nvSpPr>
          <p:spPr bwMode="auto">
            <a:xfrm>
              <a:off x="7585075" y="5125582"/>
              <a:ext cx="87313" cy="61913"/>
            </a:xfrm>
            <a:custGeom>
              <a:avLst/>
              <a:gdLst>
                <a:gd name="T0" fmla="*/ 16 w 55"/>
                <a:gd name="T1" fmla="*/ 15 h 39"/>
                <a:gd name="T2" fmla="*/ 0 w 55"/>
                <a:gd name="T3" fmla="*/ 0 h 39"/>
                <a:gd name="T4" fmla="*/ 55 w 55"/>
                <a:gd name="T5" fmla="*/ 15 h 39"/>
                <a:gd name="T6" fmla="*/ 0 w 55"/>
                <a:gd name="T7" fmla="*/ 39 h 39"/>
                <a:gd name="T8" fmla="*/ 16 w 55"/>
                <a:gd name="T9" fmla="*/ 15 h 39"/>
              </a:gdLst>
              <a:ahLst/>
              <a:cxnLst>
                <a:cxn ang="0">
                  <a:pos x="T0" y="T1"/>
                </a:cxn>
                <a:cxn ang="0">
                  <a:pos x="T2" y="T3"/>
                </a:cxn>
                <a:cxn ang="0">
                  <a:pos x="T4" y="T5"/>
                </a:cxn>
                <a:cxn ang="0">
                  <a:pos x="T6" y="T7"/>
                </a:cxn>
                <a:cxn ang="0">
                  <a:pos x="T8" y="T9"/>
                </a:cxn>
              </a:cxnLst>
              <a:rect l="0" t="0" r="r" b="b"/>
              <a:pathLst>
                <a:path w="55" h="39">
                  <a:moveTo>
                    <a:pt x="16" y="15"/>
                  </a:moveTo>
                  <a:lnTo>
                    <a:pt x="0" y="0"/>
                  </a:lnTo>
                  <a:lnTo>
                    <a:pt x="55" y="15"/>
                  </a:lnTo>
                  <a:lnTo>
                    <a:pt x="0" y="39"/>
                  </a:lnTo>
                  <a:lnTo>
                    <a:pt x="16" y="15"/>
                  </a:lnTo>
                  <a:close/>
                </a:path>
              </a:pathLst>
            </a:custGeom>
            <a:solidFill>
              <a:schemeClr val="bg1"/>
            </a:solidFill>
            <a:ln w="9525">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20" name="Line 1614"/>
            <p:cNvSpPr>
              <a:spLocks noChangeShapeType="1"/>
            </p:cNvSpPr>
            <p:nvPr/>
          </p:nvSpPr>
          <p:spPr bwMode="auto">
            <a:xfrm>
              <a:off x="7473950" y="5262107"/>
              <a:ext cx="136525" cy="0"/>
            </a:xfrm>
            <a:prstGeom prst="line">
              <a:avLst/>
            </a:prstGeom>
            <a:noFill/>
            <a:ln w="12700">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21" name="Freeform 1615"/>
            <p:cNvSpPr>
              <a:spLocks/>
            </p:cNvSpPr>
            <p:nvPr/>
          </p:nvSpPr>
          <p:spPr bwMode="auto">
            <a:xfrm>
              <a:off x="7410450" y="5236707"/>
              <a:ext cx="87313" cy="61913"/>
            </a:xfrm>
            <a:custGeom>
              <a:avLst/>
              <a:gdLst>
                <a:gd name="T0" fmla="*/ 40 w 55"/>
                <a:gd name="T1" fmla="*/ 16 h 39"/>
                <a:gd name="T2" fmla="*/ 55 w 55"/>
                <a:gd name="T3" fmla="*/ 39 h 39"/>
                <a:gd name="T4" fmla="*/ 0 w 55"/>
                <a:gd name="T5" fmla="*/ 16 h 39"/>
                <a:gd name="T6" fmla="*/ 55 w 55"/>
                <a:gd name="T7" fmla="*/ 0 h 39"/>
                <a:gd name="T8" fmla="*/ 40 w 55"/>
                <a:gd name="T9" fmla="*/ 16 h 39"/>
              </a:gdLst>
              <a:ahLst/>
              <a:cxnLst>
                <a:cxn ang="0">
                  <a:pos x="T0" y="T1"/>
                </a:cxn>
                <a:cxn ang="0">
                  <a:pos x="T2" y="T3"/>
                </a:cxn>
                <a:cxn ang="0">
                  <a:pos x="T4" y="T5"/>
                </a:cxn>
                <a:cxn ang="0">
                  <a:pos x="T6" y="T7"/>
                </a:cxn>
                <a:cxn ang="0">
                  <a:pos x="T8" y="T9"/>
                </a:cxn>
              </a:cxnLst>
              <a:rect l="0" t="0" r="r" b="b"/>
              <a:pathLst>
                <a:path w="55" h="39">
                  <a:moveTo>
                    <a:pt x="40" y="16"/>
                  </a:moveTo>
                  <a:lnTo>
                    <a:pt x="55" y="39"/>
                  </a:lnTo>
                  <a:lnTo>
                    <a:pt x="0" y="16"/>
                  </a:lnTo>
                  <a:lnTo>
                    <a:pt x="55" y="0"/>
                  </a:lnTo>
                  <a:lnTo>
                    <a:pt x="40" y="16"/>
                  </a:lnTo>
                  <a:close/>
                </a:path>
              </a:pathLst>
            </a:custGeom>
            <a:solidFill>
              <a:schemeClr val="bg1"/>
            </a:solidFill>
            <a:ln w="9525">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22" name="Freeform 1616"/>
            <p:cNvSpPr>
              <a:spLocks/>
            </p:cNvSpPr>
            <p:nvPr/>
          </p:nvSpPr>
          <p:spPr bwMode="auto">
            <a:xfrm>
              <a:off x="7585075" y="5236707"/>
              <a:ext cx="87313" cy="61913"/>
            </a:xfrm>
            <a:custGeom>
              <a:avLst/>
              <a:gdLst>
                <a:gd name="T0" fmla="*/ 16 w 55"/>
                <a:gd name="T1" fmla="*/ 16 h 39"/>
                <a:gd name="T2" fmla="*/ 0 w 55"/>
                <a:gd name="T3" fmla="*/ 0 h 39"/>
                <a:gd name="T4" fmla="*/ 55 w 55"/>
                <a:gd name="T5" fmla="*/ 16 h 39"/>
                <a:gd name="T6" fmla="*/ 0 w 55"/>
                <a:gd name="T7" fmla="*/ 39 h 39"/>
                <a:gd name="T8" fmla="*/ 16 w 55"/>
                <a:gd name="T9" fmla="*/ 16 h 39"/>
              </a:gdLst>
              <a:ahLst/>
              <a:cxnLst>
                <a:cxn ang="0">
                  <a:pos x="T0" y="T1"/>
                </a:cxn>
                <a:cxn ang="0">
                  <a:pos x="T2" y="T3"/>
                </a:cxn>
                <a:cxn ang="0">
                  <a:pos x="T4" y="T5"/>
                </a:cxn>
                <a:cxn ang="0">
                  <a:pos x="T6" y="T7"/>
                </a:cxn>
                <a:cxn ang="0">
                  <a:pos x="T8" y="T9"/>
                </a:cxn>
              </a:cxnLst>
              <a:rect l="0" t="0" r="r" b="b"/>
              <a:pathLst>
                <a:path w="55" h="39">
                  <a:moveTo>
                    <a:pt x="16" y="16"/>
                  </a:moveTo>
                  <a:lnTo>
                    <a:pt x="0" y="0"/>
                  </a:lnTo>
                  <a:lnTo>
                    <a:pt x="55" y="16"/>
                  </a:lnTo>
                  <a:lnTo>
                    <a:pt x="0" y="39"/>
                  </a:lnTo>
                  <a:lnTo>
                    <a:pt x="16" y="16"/>
                  </a:lnTo>
                  <a:close/>
                </a:path>
              </a:pathLst>
            </a:custGeom>
            <a:solidFill>
              <a:schemeClr val="bg1"/>
            </a:solidFill>
            <a:ln w="9525">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23" name="Line 1617"/>
            <p:cNvSpPr>
              <a:spLocks noChangeShapeType="1"/>
            </p:cNvSpPr>
            <p:nvPr/>
          </p:nvSpPr>
          <p:spPr bwMode="auto">
            <a:xfrm>
              <a:off x="7473950" y="5373232"/>
              <a:ext cx="136525" cy="0"/>
            </a:xfrm>
            <a:prstGeom prst="line">
              <a:avLst/>
            </a:prstGeom>
            <a:noFill/>
            <a:ln w="12700">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24" name="Freeform 1618"/>
            <p:cNvSpPr>
              <a:spLocks/>
            </p:cNvSpPr>
            <p:nvPr/>
          </p:nvSpPr>
          <p:spPr bwMode="auto">
            <a:xfrm>
              <a:off x="7410450" y="5349420"/>
              <a:ext cx="87313" cy="61913"/>
            </a:xfrm>
            <a:custGeom>
              <a:avLst/>
              <a:gdLst>
                <a:gd name="T0" fmla="*/ 40 w 55"/>
                <a:gd name="T1" fmla="*/ 15 h 39"/>
                <a:gd name="T2" fmla="*/ 55 w 55"/>
                <a:gd name="T3" fmla="*/ 39 h 39"/>
                <a:gd name="T4" fmla="*/ 0 w 55"/>
                <a:gd name="T5" fmla="*/ 15 h 39"/>
                <a:gd name="T6" fmla="*/ 55 w 55"/>
                <a:gd name="T7" fmla="*/ 0 h 39"/>
                <a:gd name="T8" fmla="*/ 40 w 55"/>
                <a:gd name="T9" fmla="*/ 15 h 39"/>
              </a:gdLst>
              <a:ahLst/>
              <a:cxnLst>
                <a:cxn ang="0">
                  <a:pos x="T0" y="T1"/>
                </a:cxn>
                <a:cxn ang="0">
                  <a:pos x="T2" y="T3"/>
                </a:cxn>
                <a:cxn ang="0">
                  <a:pos x="T4" y="T5"/>
                </a:cxn>
                <a:cxn ang="0">
                  <a:pos x="T6" y="T7"/>
                </a:cxn>
                <a:cxn ang="0">
                  <a:pos x="T8" y="T9"/>
                </a:cxn>
              </a:cxnLst>
              <a:rect l="0" t="0" r="r" b="b"/>
              <a:pathLst>
                <a:path w="55" h="39">
                  <a:moveTo>
                    <a:pt x="40" y="15"/>
                  </a:moveTo>
                  <a:lnTo>
                    <a:pt x="55" y="39"/>
                  </a:lnTo>
                  <a:lnTo>
                    <a:pt x="0" y="15"/>
                  </a:lnTo>
                  <a:lnTo>
                    <a:pt x="55" y="0"/>
                  </a:lnTo>
                  <a:lnTo>
                    <a:pt x="40" y="15"/>
                  </a:lnTo>
                  <a:close/>
                </a:path>
              </a:pathLst>
            </a:custGeom>
            <a:solidFill>
              <a:schemeClr val="bg1"/>
            </a:solidFill>
            <a:ln w="9525">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25" name="Freeform 1619"/>
            <p:cNvSpPr>
              <a:spLocks/>
            </p:cNvSpPr>
            <p:nvPr/>
          </p:nvSpPr>
          <p:spPr bwMode="auto">
            <a:xfrm>
              <a:off x="7585075" y="5349420"/>
              <a:ext cx="87313" cy="61913"/>
            </a:xfrm>
            <a:custGeom>
              <a:avLst/>
              <a:gdLst>
                <a:gd name="T0" fmla="*/ 16 w 55"/>
                <a:gd name="T1" fmla="*/ 15 h 39"/>
                <a:gd name="T2" fmla="*/ 0 w 55"/>
                <a:gd name="T3" fmla="*/ 0 h 39"/>
                <a:gd name="T4" fmla="*/ 55 w 55"/>
                <a:gd name="T5" fmla="*/ 15 h 39"/>
                <a:gd name="T6" fmla="*/ 0 w 55"/>
                <a:gd name="T7" fmla="*/ 39 h 39"/>
                <a:gd name="T8" fmla="*/ 16 w 55"/>
                <a:gd name="T9" fmla="*/ 15 h 39"/>
              </a:gdLst>
              <a:ahLst/>
              <a:cxnLst>
                <a:cxn ang="0">
                  <a:pos x="T0" y="T1"/>
                </a:cxn>
                <a:cxn ang="0">
                  <a:pos x="T2" y="T3"/>
                </a:cxn>
                <a:cxn ang="0">
                  <a:pos x="T4" y="T5"/>
                </a:cxn>
                <a:cxn ang="0">
                  <a:pos x="T6" y="T7"/>
                </a:cxn>
                <a:cxn ang="0">
                  <a:pos x="T8" y="T9"/>
                </a:cxn>
              </a:cxnLst>
              <a:rect l="0" t="0" r="r" b="b"/>
              <a:pathLst>
                <a:path w="55" h="39">
                  <a:moveTo>
                    <a:pt x="16" y="15"/>
                  </a:moveTo>
                  <a:lnTo>
                    <a:pt x="0" y="0"/>
                  </a:lnTo>
                  <a:lnTo>
                    <a:pt x="55" y="15"/>
                  </a:lnTo>
                  <a:lnTo>
                    <a:pt x="0" y="39"/>
                  </a:lnTo>
                  <a:lnTo>
                    <a:pt x="16" y="15"/>
                  </a:lnTo>
                  <a:close/>
                </a:path>
              </a:pathLst>
            </a:custGeom>
            <a:solidFill>
              <a:schemeClr val="bg1"/>
            </a:solidFill>
            <a:ln w="9525">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26" name="Line 1620"/>
            <p:cNvSpPr>
              <a:spLocks noChangeShapeType="1"/>
            </p:cNvSpPr>
            <p:nvPr/>
          </p:nvSpPr>
          <p:spPr bwMode="auto">
            <a:xfrm>
              <a:off x="7473950" y="5485945"/>
              <a:ext cx="136525" cy="0"/>
            </a:xfrm>
            <a:prstGeom prst="line">
              <a:avLst/>
            </a:prstGeom>
            <a:noFill/>
            <a:ln w="12700">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27" name="Freeform 1621"/>
            <p:cNvSpPr>
              <a:spLocks/>
            </p:cNvSpPr>
            <p:nvPr/>
          </p:nvSpPr>
          <p:spPr bwMode="auto">
            <a:xfrm>
              <a:off x="7410450" y="5447845"/>
              <a:ext cx="87313" cy="63500"/>
            </a:xfrm>
            <a:custGeom>
              <a:avLst/>
              <a:gdLst>
                <a:gd name="T0" fmla="*/ 40 w 55"/>
                <a:gd name="T1" fmla="*/ 24 h 40"/>
                <a:gd name="T2" fmla="*/ 55 w 55"/>
                <a:gd name="T3" fmla="*/ 40 h 40"/>
                <a:gd name="T4" fmla="*/ 0 w 55"/>
                <a:gd name="T5" fmla="*/ 24 h 40"/>
                <a:gd name="T6" fmla="*/ 55 w 55"/>
                <a:gd name="T7" fmla="*/ 0 h 40"/>
                <a:gd name="T8" fmla="*/ 40 w 55"/>
                <a:gd name="T9" fmla="*/ 24 h 40"/>
              </a:gdLst>
              <a:ahLst/>
              <a:cxnLst>
                <a:cxn ang="0">
                  <a:pos x="T0" y="T1"/>
                </a:cxn>
                <a:cxn ang="0">
                  <a:pos x="T2" y="T3"/>
                </a:cxn>
                <a:cxn ang="0">
                  <a:pos x="T4" y="T5"/>
                </a:cxn>
                <a:cxn ang="0">
                  <a:pos x="T6" y="T7"/>
                </a:cxn>
                <a:cxn ang="0">
                  <a:pos x="T8" y="T9"/>
                </a:cxn>
              </a:cxnLst>
              <a:rect l="0" t="0" r="r" b="b"/>
              <a:pathLst>
                <a:path w="55" h="40">
                  <a:moveTo>
                    <a:pt x="40" y="24"/>
                  </a:moveTo>
                  <a:lnTo>
                    <a:pt x="55" y="40"/>
                  </a:lnTo>
                  <a:lnTo>
                    <a:pt x="0" y="24"/>
                  </a:lnTo>
                  <a:lnTo>
                    <a:pt x="55" y="0"/>
                  </a:lnTo>
                  <a:lnTo>
                    <a:pt x="40" y="24"/>
                  </a:lnTo>
                  <a:close/>
                </a:path>
              </a:pathLst>
            </a:custGeom>
            <a:solidFill>
              <a:schemeClr val="bg1"/>
            </a:solidFill>
            <a:ln w="9525">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28" name="Freeform 1622"/>
            <p:cNvSpPr>
              <a:spLocks/>
            </p:cNvSpPr>
            <p:nvPr/>
          </p:nvSpPr>
          <p:spPr bwMode="auto">
            <a:xfrm>
              <a:off x="7585075" y="5447845"/>
              <a:ext cx="87313" cy="63500"/>
            </a:xfrm>
            <a:custGeom>
              <a:avLst/>
              <a:gdLst>
                <a:gd name="T0" fmla="*/ 16 w 55"/>
                <a:gd name="T1" fmla="*/ 24 h 40"/>
                <a:gd name="T2" fmla="*/ 0 w 55"/>
                <a:gd name="T3" fmla="*/ 0 h 40"/>
                <a:gd name="T4" fmla="*/ 55 w 55"/>
                <a:gd name="T5" fmla="*/ 24 h 40"/>
                <a:gd name="T6" fmla="*/ 0 w 55"/>
                <a:gd name="T7" fmla="*/ 40 h 40"/>
                <a:gd name="T8" fmla="*/ 16 w 55"/>
                <a:gd name="T9" fmla="*/ 24 h 40"/>
              </a:gdLst>
              <a:ahLst/>
              <a:cxnLst>
                <a:cxn ang="0">
                  <a:pos x="T0" y="T1"/>
                </a:cxn>
                <a:cxn ang="0">
                  <a:pos x="T2" y="T3"/>
                </a:cxn>
                <a:cxn ang="0">
                  <a:pos x="T4" y="T5"/>
                </a:cxn>
                <a:cxn ang="0">
                  <a:pos x="T6" y="T7"/>
                </a:cxn>
                <a:cxn ang="0">
                  <a:pos x="T8" y="T9"/>
                </a:cxn>
              </a:cxnLst>
              <a:rect l="0" t="0" r="r" b="b"/>
              <a:pathLst>
                <a:path w="55" h="40">
                  <a:moveTo>
                    <a:pt x="16" y="24"/>
                  </a:moveTo>
                  <a:lnTo>
                    <a:pt x="0" y="0"/>
                  </a:lnTo>
                  <a:lnTo>
                    <a:pt x="55" y="24"/>
                  </a:lnTo>
                  <a:lnTo>
                    <a:pt x="0" y="40"/>
                  </a:lnTo>
                  <a:lnTo>
                    <a:pt x="16" y="24"/>
                  </a:lnTo>
                  <a:close/>
                </a:path>
              </a:pathLst>
            </a:custGeom>
            <a:solidFill>
              <a:schemeClr val="bg1"/>
            </a:solidFill>
            <a:ln w="9525">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29" name="Rectangle 1623"/>
            <p:cNvSpPr>
              <a:spLocks noChangeArrowheads="1"/>
            </p:cNvSpPr>
            <p:nvPr/>
          </p:nvSpPr>
          <p:spPr bwMode="auto">
            <a:xfrm>
              <a:off x="6775450" y="4428670"/>
              <a:ext cx="623888" cy="1857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30" name="Rectangle 1624"/>
            <p:cNvSpPr>
              <a:spLocks noChangeArrowheads="1"/>
            </p:cNvSpPr>
            <p:nvPr/>
          </p:nvSpPr>
          <p:spPr bwMode="auto">
            <a:xfrm>
              <a:off x="6781800" y="4435020"/>
              <a:ext cx="611188" cy="173038"/>
            </a:xfrm>
            <a:prstGeom prst="rect">
              <a:avLst/>
            </a:prstGeom>
            <a:solidFill>
              <a:srgbClr val="FF0000"/>
            </a:solidFill>
            <a:ln w="1270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31" name="Rectangle 1625"/>
            <p:cNvSpPr>
              <a:spLocks noChangeArrowheads="1"/>
            </p:cNvSpPr>
            <p:nvPr/>
          </p:nvSpPr>
          <p:spPr bwMode="auto">
            <a:xfrm>
              <a:off x="6875462" y="4428670"/>
              <a:ext cx="8496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T</a:t>
              </a:r>
              <a:endParaRPr kumimoji="0" lang="en-US" alt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32" name="Rectangle 1626"/>
            <p:cNvSpPr>
              <a:spLocks noChangeArrowheads="1"/>
            </p:cNvSpPr>
            <p:nvPr/>
          </p:nvSpPr>
          <p:spPr bwMode="auto">
            <a:xfrm>
              <a:off x="6950075" y="4428670"/>
              <a:ext cx="35266"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i</a:t>
              </a:r>
              <a:endParaRPr kumimoji="0" lang="en-US" alt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33" name="Rectangle 1627"/>
            <p:cNvSpPr>
              <a:spLocks noChangeArrowheads="1"/>
            </p:cNvSpPr>
            <p:nvPr/>
          </p:nvSpPr>
          <p:spPr bwMode="auto">
            <a:xfrm>
              <a:off x="6988175" y="4428670"/>
              <a:ext cx="107402"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m</a:t>
              </a:r>
              <a:endParaRPr kumimoji="0" lang="en-US" alt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34" name="Rectangle 1628"/>
            <p:cNvSpPr>
              <a:spLocks noChangeArrowheads="1"/>
            </p:cNvSpPr>
            <p:nvPr/>
          </p:nvSpPr>
          <p:spPr bwMode="auto">
            <a:xfrm>
              <a:off x="7086600" y="4428670"/>
              <a:ext cx="57708"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e</a:t>
              </a:r>
              <a:endParaRPr kumimoji="0" lang="en-US" alt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35" name="Rectangle 1629"/>
            <p:cNvSpPr>
              <a:spLocks noChangeArrowheads="1"/>
            </p:cNvSpPr>
            <p:nvPr/>
          </p:nvSpPr>
          <p:spPr bwMode="auto">
            <a:xfrm>
              <a:off x="7137400" y="4428670"/>
              <a:ext cx="57708"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r</a:t>
              </a:r>
              <a:endParaRPr kumimoji="0" lang="en-US" alt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36" name="Rectangle 1630"/>
            <p:cNvSpPr>
              <a:spLocks noChangeArrowheads="1"/>
            </p:cNvSpPr>
            <p:nvPr/>
          </p:nvSpPr>
          <p:spPr bwMode="auto">
            <a:xfrm>
              <a:off x="7186612" y="4428670"/>
              <a:ext cx="92974"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A</a:t>
              </a:r>
              <a:endParaRPr kumimoji="0" lang="en-US" alt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37" name="Rectangle 1631"/>
            <p:cNvSpPr>
              <a:spLocks noChangeArrowheads="1"/>
            </p:cNvSpPr>
            <p:nvPr/>
          </p:nvSpPr>
          <p:spPr bwMode="auto">
            <a:xfrm>
              <a:off x="6775450" y="3307895"/>
              <a:ext cx="623888" cy="198438"/>
            </a:xfrm>
            <a:prstGeom prst="rect">
              <a:avLst/>
            </a:prstGeom>
            <a:solidFill>
              <a:srgbClr val="FF0000"/>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38" name="Rectangle 1632"/>
            <p:cNvSpPr>
              <a:spLocks noChangeArrowheads="1"/>
            </p:cNvSpPr>
            <p:nvPr/>
          </p:nvSpPr>
          <p:spPr bwMode="auto">
            <a:xfrm>
              <a:off x="6781800" y="3314245"/>
              <a:ext cx="611188" cy="185738"/>
            </a:xfrm>
            <a:prstGeom prst="rect">
              <a:avLst/>
            </a:prstGeom>
            <a:noFill/>
            <a:ln w="12700">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39" name="Rectangle 1633"/>
            <p:cNvSpPr>
              <a:spLocks noChangeArrowheads="1"/>
            </p:cNvSpPr>
            <p:nvPr/>
          </p:nvSpPr>
          <p:spPr bwMode="auto">
            <a:xfrm>
              <a:off x="6875462" y="3320595"/>
              <a:ext cx="8496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T</a:t>
              </a:r>
              <a:endParaRPr kumimoji="0" lang="en-US" alt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40" name="Rectangle 1634"/>
            <p:cNvSpPr>
              <a:spLocks noChangeArrowheads="1"/>
            </p:cNvSpPr>
            <p:nvPr/>
          </p:nvSpPr>
          <p:spPr bwMode="auto">
            <a:xfrm>
              <a:off x="6950075" y="3320595"/>
              <a:ext cx="35266"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i</a:t>
              </a:r>
              <a:endParaRPr kumimoji="0" lang="en-US" alt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41" name="Rectangle 1635"/>
            <p:cNvSpPr>
              <a:spLocks noChangeArrowheads="1"/>
            </p:cNvSpPr>
            <p:nvPr/>
          </p:nvSpPr>
          <p:spPr bwMode="auto">
            <a:xfrm>
              <a:off x="6988175" y="3320595"/>
              <a:ext cx="107402"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m</a:t>
              </a:r>
              <a:endParaRPr kumimoji="0" lang="en-US" alt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42" name="Rectangle 1636"/>
            <p:cNvSpPr>
              <a:spLocks noChangeArrowheads="1"/>
            </p:cNvSpPr>
            <p:nvPr/>
          </p:nvSpPr>
          <p:spPr bwMode="auto">
            <a:xfrm>
              <a:off x="7086600" y="3320595"/>
              <a:ext cx="57708"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e</a:t>
              </a:r>
              <a:endParaRPr kumimoji="0" lang="en-US" alt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43" name="Rectangle 1637"/>
            <p:cNvSpPr>
              <a:spLocks noChangeArrowheads="1"/>
            </p:cNvSpPr>
            <p:nvPr/>
          </p:nvSpPr>
          <p:spPr bwMode="auto">
            <a:xfrm>
              <a:off x="7137400" y="3320595"/>
              <a:ext cx="57708"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r</a:t>
              </a:r>
              <a:endParaRPr kumimoji="0" lang="en-US" alt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44" name="Rectangle 1638"/>
            <p:cNvSpPr>
              <a:spLocks noChangeArrowheads="1"/>
            </p:cNvSpPr>
            <p:nvPr/>
          </p:nvSpPr>
          <p:spPr bwMode="auto">
            <a:xfrm>
              <a:off x="7186612" y="3320595"/>
              <a:ext cx="92974"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A</a:t>
              </a:r>
              <a:endParaRPr kumimoji="0" lang="en-US" alt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45" name="Line 1639"/>
            <p:cNvSpPr>
              <a:spLocks noChangeShapeType="1"/>
            </p:cNvSpPr>
            <p:nvPr/>
          </p:nvSpPr>
          <p:spPr bwMode="auto">
            <a:xfrm>
              <a:off x="6465887" y="5871707"/>
              <a:ext cx="274320" cy="0"/>
            </a:xfrm>
            <a:prstGeom prst="line">
              <a:avLst/>
            </a:prstGeom>
            <a:noFill/>
            <a:ln w="38100">
              <a:solidFill>
                <a:srgbClr val="0000FF"/>
              </a:solidFill>
              <a:prstDash val="solid"/>
              <a:round/>
              <a:headEnd type="triangle" w="med" len="sm"/>
              <a:tailEnd type="triangle" w="med"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48" name="Rectangle 1642"/>
            <p:cNvSpPr>
              <a:spLocks noChangeArrowheads="1"/>
            </p:cNvSpPr>
            <p:nvPr/>
          </p:nvSpPr>
          <p:spPr bwMode="auto">
            <a:xfrm>
              <a:off x="6775450" y="5771695"/>
              <a:ext cx="623888" cy="187325"/>
            </a:xfrm>
            <a:prstGeom prst="rect">
              <a:avLst/>
            </a:prstGeom>
            <a:solidFill>
              <a:srgbClr val="00FF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49" name="Rectangle 1643"/>
            <p:cNvSpPr>
              <a:spLocks noChangeArrowheads="1"/>
            </p:cNvSpPr>
            <p:nvPr/>
          </p:nvSpPr>
          <p:spPr bwMode="auto">
            <a:xfrm>
              <a:off x="6781800" y="5778045"/>
              <a:ext cx="611188" cy="174625"/>
            </a:xfrm>
            <a:prstGeom prst="rect">
              <a:avLst/>
            </a:prstGeom>
            <a:noFill/>
            <a:ln w="12700">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50" name="Rectangle 1644"/>
            <p:cNvSpPr>
              <a:spLocks noChangeArrowheads="1"/>
            </p:cNvSpPr>
            <p:nvPr/>
          </p:nvSpPr>
          <p:spPr bwMode="auto">
            <a:xfrm>
              <a:off x="6862762" y="5784395"/>
              <a:ext cx="8496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T</a:t>
              </a:r>
              <a:endParaRPr kumimoji="0" lang="en-US" alt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51" name="Rectangle 1645"/>
            <p:cNvSpPr>
              <a:spLocks noChangeArrowheads="1"/>
            </p:cNvSpPr>
            <p:nvPr/>
          </p:nvSpPr>
          <p:spPr bwMode="auto">
            <a:xfrm>
              <a:off x="6937375" y="5784395"/>
              <a:ext cx="35266"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i</a:t>
              </a:r>
              <a:endParaRPr kumimoji="0" lang="en-US" alt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52" name="Rectangle 1646"/>
            <p:cNvSpPr>
              <a:spLocks noChangeArrowheads="1"/>
            </p:cNvSpPr>
            <p:nvPr/>
          </p:nvSpPr>
          <p:spPr bwMode="auto">
            <a:xfrm>
              <a:off x="6975475" y="5784395"/>
              <a:ext cx="107402"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m</a:t>
              </a:r>
              <a:endParaRPr kumimoji="0" lang="en-US" altLang="en-US" sz="18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53" name="Rectangle 1647"/>
            <p:cNvSpPr>
              <a:spLocks noChangeArrowheads="1"/>
            </p:cNvSpPr>
            <p:nvPr/>
          </p:nvSpPr>
          <p:spPr bwMode="auto">
            <a:xfrm>
              <a:off x="7062787" y="5784395"/>
              <a:ext cx="57708"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e</a:t>
              </a:r>
              <a:endParaRPr kumimoji="0" lang="en-US" alt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54" name="Rectangle 1648"/>
            <p:cNvSpPr>
              <a:spLocks noChangeArrowheads="1"/>
            </p:cNvSpPr>
            <p:nvPr/>
          </p:nvSpPr>
          <p:spPr bwMode="auto">
            <a:xfrm>
              <a:off x="7124700" y="5784395"/>
              <a:ext cx="185948"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r32</a:t>
              </a:r>
              <a:endParaRPr kumimoji="0" lang="en-US" altLang="en-US" sz="18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57" name="Line 1651"/>
            <p:cNvSpPr>
              <a:spLocks noChangeShapeType="1"/>
            </p:cNvSpPr>
            <p:nvPr/>
          </p:nvSpPr>
          <p:spPr bwMode="auto">
            <a:xfrm>
              <a:off x="6465887" y="6095545"/>
              <a:ext cx="274320" cy="0"/>
            </a:xfrm>
            <a:prstGeom prst="line">
              <a:avLst/>
            </a:prstGeom>
            <a:noFill/>
            <a:ln w="38100">
              <a:solidFill>
                <a:srgbClr val="0000FF"/>
              </a:solidFill>
              <a:prstDash val="solid"/>
              <a:round/>
              <a:headEnd type="triangle" w="med" len="sm"/>
              <a:tailEnd type="triangle" w="med"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60" name="Rectangle 1654"/>
            <p:cNvSpPr>
              <a:spLocks noChangeArrowheads="1"/>
            </p:cNvSpPr>
            <p:nvPr/>
          </p:nvSpPr>
          <p:spPr bwMode="auto">
            <a:xfrm>
              <a:off x="6775450" y="5995532"/>
              <a:ext cx="623888" cy="187325"/>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61" name="Rectangle 1655"/>
            <p:cNvSpPr>
              <a:spLocks noChangeArrowheads="1"/>
            </p:cNvSpPr>
            <p:nvPr/>
          </p:nvSpPr>
          <p:spPr bwMode="auto">
            <a:xfrm>
              <a:off x="6781800" y="6001882"/>
              <a:ext cx="611188" cy="174625"/>
            </a:xfrm>
            <a:prstGeom prst="rect">
              <a:avLst/>
            </a:prstGeom>
            <a:solidFill>
              <a:schemeClr val="tx1"/>
            </a:solidFill>
            <a:ln w="1270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62" name="Rectangle 1656"/>
            <p:cNvSpPr>
              <a:spLocks noChangeArrowheads="1"/>
            </p:cNvSpPr>
            <p:nvPr/>
          </p:nvSpPr>
          <p:spPr bwMode="auto">
            <a:xfrm>
              <a:off x="6962775" y="6008232"/>
              <a:ext cx="92974"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R</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63" name="Rectangle 1657"/>
            <p:cNvSpPr>
              <a:spLocks noChangeArrowheads="1"/>
            </p:cNvSpPr>
            <p:nvPr/>
          </p:nvSpPr>
          <p:spPr bwMode="auto">
            <a:xfrm>
              <a:off x="7037387" y="6008232"/>
              <a:ext cx="8496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T</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64" name="Rectangle 1658"/>
            <p:cNvSpPr>
              <a:spLocks noChangeArrowheads="1"/>
            </p:cNvSpPr>
            <p:nvPr/>
          </p:nvSpPr>
          <p:spPr bwMode="auto">
            <a:xfrm>
              <a:off x="7112000" y="6008232"/>
              <a:ext cx="92974"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C</a:t>
              </a:r>
              <a:endParaRPr kumimoji="0" lang="en-US" altLang="en-US" sz="1800" b="1"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grpSp>
    </p:spTree>
    <p:extLst>
      <p:ext uri="{BB962C8B-B14F-4D97-AF65-F5344CB8AC3E}">
        <p14:creationId xmlns:p14="http://schemas.microsoft.com/office/powerpoint/2010/main" val="24148249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ctangle 40"/>
          <p:cNvSpPr/>
          <p:nvPr/>
        </p:nvSpPr>
        <p:spPr>
          <a:xfrm>
            <a:off x="0" y="-69837"/>
            <a:ext cx="9144000" cy="6711974"/>
          </a:xfrm>
          <a:prstGeom prst="rect">
            <a:avLst/>
          </a:prstGeom>
          <a:solidFill>
            <a:schemeClr val="tx1"/>
          </a:solidFill>
          <a:ln>
            <a:no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graphicFrame>
        <p:nvGraphicFramePr>
          <p:cNvPr id="3" name="Table 2"/>
          <p:cNvGraphicFramePr>
            <a:graphicFrameLocks noGrp="1"/>
          </p:cNvGraphicFramePr>
          <p:nvPr/>
        </p:nvGraphicFramePr>
        <p:xfrm>
          <a:off x="838200" y="498533"/>
          <a:ext cx="7142860" cy="5547360"/>
        </p:xfrm>
        <a:graphic>
          <a:graphicData uri="http://schemas.openxmlformats.org/drawingml/2006/table">
            <a:tbl>
              <a:tblPr firstRow="1" firstCol="1" lastRow="1" lastCol="1" bandRow="1" bandCol="1">
                <a:effectLst>
                  <a:reflection blurRad="6350" stA="50000" endA="300" endPos="38500" dist="50800" dir="5400000" sy="-100000" algn="bl" rotWithShape="0"/>
                </a:effectLst>
              </a:tblPr>
              <a:tblGrid>
                <a:gridCol w="502964">
                  <a:extLst>
                    <a:ext uri="{9D8B030D-6E8A-4147-A177-3AD203B41FA5}">
                      <a16:colId xmlns:a16="http://schemas.microsoft.com/office/drawing/2014/main" val="20000"/>
                    </a:ext>
                  </a:extLst>
                </a:gridCol>
                <a:gridCol w="1607074">
                  <a:extLst>
                    <a:ext uri="{9D8B030D-6E8A-4147-A177-3AD203B41FA5}">
                      <a16:colId xmlns:a16="http://schemas.microsoft.com/office/drawing/2014/main" val="20001"/>
                    </a:ext>
                  </a:extLst>
                </a:gridCol>
                <a:gridCol w="1676538">
                  <a:extLst>
                    <a:ext uri="{9D8B030D-6E8A-4147-A177-3AD203B41FA5}">
                      <a16:colId xmlns:a16="http://schemas.microsoft.com/office/drawing/2014/main" val="20002"/>
                    </a:ext>
                  </a:extLst>
                </a:gridCol>
                <a:gridCol w="1569135">
                  <a:extLst>
                    <a:ext uri="{9D8B030D-6E8A-4147-A177-3AD203B41FA5}">
                      <a16:colId xmlns:a16="http://schemas.microsoft.com/office/drawing/2014/main" val="20003"/>
                    </a:ext>
                  </a:extLst>
                </a:gridCol>
                <a:gridCol w="1787149">
                  <a:extLst>
                    <a:ext uri="{9D8B030D-6E8A-4147-A177-3AD203B41FA5}">
                      <a16:colId xmlns:a16="http://schemas.microsoft.com/office/drawing/2014/main" val="20004"/>
                    </a:ext>
                  </a:extLst>
                </a:gridCol>
              </a:tblGrid>
              <a:tr h="111067">
                <a:tc>
                  <a:txBody>
                    <a:bodyPr/>
                    <a:lstStyle/>
                    <a:p>
                      <a:pPr marL="0" marR="0" algn="ctr">
                        <a:spcBef>
                          <a:spcPts val="0"/>
                        </a:spcBef>
                        <a:spcAft>
                          <a:spcPts val="0"/>
                        </a:spcAft>
                      </a:pPr>
                      <a:r>
                        <a:rPr lang="en-US" sz="1200" b="1" dirty="0">
                          <a:effectLst/>
                          <a:latin typeface="Times New Roman"/>
                          <a:ea typeface="Times New Roman"/>
                        </a:rPr>
                        <a:t>Pin</a:t>
                      </a: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cell3D prstMaterial="dkEdge">
                      <a:bevel w="77470" h="12700" prst="softRound"/>
                      <a:lightRig rig="flood" dir="t"/>
                    </a:cell3D>
                    <a:solidFill>
                      <a:srgbClr val="66FF99"/>
                    </a:solidFill>
                  </a:tcPr>
                </a:tc>
                <a:tc>
                  <a:txBody>
                    <a:bodyPr/>
                    <a:lstStyle/>
                    <a:p>
                      <a:pPr marL="0" marR="0" algn="ctr">
                        <a:spcBef>
                          <a:spcPts val="0"/>
                        </a:spcBef>
                        <a:spcAft>
                          <a:spcPts val="0"/>
                        </a:spcAft>
                      </a:pPr>
                      <a:r>
                        <a:rPr lang="en-US" sz="1200" b="1" dirty="0">
                          <a:effectLst/>
                          <a:latin typeface="Times New Roman"/>
                          <a:ea typeface="Times New Roman"/>
                        </a:rPr>
                        <a:t>PxSEL1=0, PxSEL0=0</a:t>
                      </a: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cell3D prstMaterial="dkEdge">
                      <a:bevel w="77470" h="12700" prst="softRound"/>
                      <a:lightRig rig="flood" dir="t"/>
                    </a:cell3D>
                    <a:solidFill>
                      <a:srgbClr val="66FF99"/>
                    </a:solidFill>
                  </a:tcPr>
                </a:tc>
                <a:tc>
                  <a:txBody>
                    <a:bodyPr/>
                    <a:lstStyle/>
                    <a:p>
                      <a:pPr marL="0" marR="0" algn="ctr">
                        <a:spcBef>
                          <a:spcPts val="0"/>
                        </a:spcBef>
                        <a:spcAft>
                          <a:spcPts val="0"/>
                        </a:spcAft>
                      </a:pPr>
                      <a:r>
                        <a:rPr lang="en-US" sz="1200" b="1" dirty="0">
                          <a:effectLst/>
                          <a:latin typeface="Times New Roman"/>
                          <a:ea typeface="Times New Roman"/>
                        </a:rPr>
                        <a:t>PxSEL1=0, PxSEL0=1</a:t>
                      </a: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cell3D prstMaterial="dkEdge">
                      <a:bevel w="77470" h="12700" prst="softRound"/>
                      <a:lightRig rig="flood" dir="t"/>
                    </a:cell3D>
                    <a:solidFill>
                      <a:srgbClr val="66FF99"/>
                    </a:solidFill>
                  </a:tcPr>
                </a:tc>
                <a:tc>
                  <a:txBody>
                    <a:bodyPr/>
                    <a:lstStyle/>
                    <a:p>
                      <a:pPr marL="0" marR="0" algn="ctr">
                        <a:spcBef>
                          <a:spcPts val="0"/>
                        </a:spcBef>
                        <a:spcAft>
                          <a:spcPts val="0"/>
                        </a:spcAft>
                      </a:pPr>
                      <a:r>
                        <a:rPr lang="en-US" sz="1200" b="1">
                          <a:effectLst/>
                          <a:latin typeface="Times New Roman"/>
                          <a:ea typeface="Times New Roman"/>
                        </a:rPr>
                        <a:t>PxSEL1=1, PxSEL0=0</a:t>
                      </a: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cell3D prstMaterial="dkEdge">
                      <a:bevel w="77470" h="12700" prst="softRound"/>
                      <a:lightRig rig="flood" dir="t"/>
                    </a:cell3D>
                    <a:solidFill>
                      <a:srgbClr val="66FF99"/>
                    </a:solidFill>
                  </a:tcPr>
                </a:tc>
                <a:tc>
                  <a:txBody>
                    <a:bodyPr/>
                    <a:lstStyle/>
                    <a:p>
                      <a:pPr marL="0" marR="0" algn="ctr">
                        <a:spcBef>
                          <a:spcPts val="0"/>
                        </a:spcBef>
                        <a:spcAft>
                          <a:spcPts val="0"/>
                        </a:spcAft>
                      </a:pPr>
                      <a:r>
                        <a:rPr lang="en-US" sz="1200" b="1" dirty="0">
                          <a:effectLst/>
                          <a:latin typeface="Times New Roman"/>
                          <a:ea typeface="Times New Roman"/>
                        </a:rPr>
                        <a:t>PxSEL1=1, PxSEL0=1</a:t>
                      </a: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cell3D prstMaterial="dkEdge">
                      <a:bevel w="77470" h="12700" prst="softRound"/>
                      <a:lightRig rig="flood" dir="t"/>
                    </a:cell3D>
                    <a:solidFill>
                      <a:srgbClr val="66FF99"/>
                    </a:solidFill>
                  </a:tcPr>
                </a:tc>
                <a:extLst>
                  <a:ext uri="{0D108BD9-81ED-4DB2-BD59-A6C34878D82A}">
                    <a16:rowId xmlns:a16="http://schemas.microsoft.com/office/drawing/2014/main" val="10000"/>
                  </a:ext>
                </a:extLst>
              </a:tr>
              <a:tr h="159976">
                <a:tc>
                  <a:txBody>
                    <a:bodyPr/>
                    <a:lstStyle/>
                    <a:p>
                      <a:pPr marL="0" marR="0" algn="ctr">
                        <a:spcBef>
                          <a:spcPts val="0"/>
                        </a:spcBef>
                        <a:spcAft>
                          <a:spcPts val="0"/>
                        </a:spcAft>
                      </a:pPr>
                      <a:r>
                        <a:rPr lang="en-US" sz="1100" b="1" dirty="0">
                          <a:effectLst/>
                          <a:latin typeface="Times New Roman"/>
                          <a:ea typeface="Times New Roman"/>
                        </a:rPr>
                        <a:t>P1.0</a:t>
                      </a: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cell3D prstMaterial="dkEdge">
                      <a:bevel prst="convex"/>
                      <a:lightRig rig="flood" dir="t"/>
                    </a:cell3D>
                    <a:solidFill>
                      <a:srgbClr val="00FFFF"/>
                    </a:solidFill>
                  </a:tcPr>
                </a:tc>
                <a:tc>
                  <a:txBody>
                    <a:bodyPr/>
                    <a:lstStyle/>
                    <a:p>
                      <a:pPr marL="0" marR="0" algn="ctr">
                        <a:spcBef>
                          <a:spcPts val="0"/>
                        </a:spcBef>
                        <a:spcAft>
                          <a:spcPts val="0"/>
                        </a:spcAft>
                      </a:pPr>
                      <a:r>
                        <a:rPr lang="en-US" sz="1100" b="1" dirty="0">
                          <a:solidFill>
                            <a:srgbClr val="FFFF00"/>
                          </a:solidFill>
                          <a:effectLst/>
                          <a:latin typeface="Times New Roman"/>
                          <a:ea typeface="Times New Roman"/>
                          <a:cs typeface="Times New Roman"/>
                        </a:rPr>
                        <a:t>Port</a:t>
                      </a:r>
                      <a:endParaRPr lang="en-US" sz="1100" b="1" dirty="0">
                        <a:solidFill>
                          <a:srgbClr val="FFFF00"/>
                        </a:solidFill>
                        <a:effectLst/>
                        <a:latin typeface="Book Antiqua"/>
                        <a:ea typeface="Times New Roman"/>
                        <a:cs typeface="Times New Roman"/>
                      </a:endParaRP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b="1" dirty="0">
                          <a:solidFill>
                            <a:srgbClr val="FFFF00"/>
                          </a:solidFill>
                          <a:effectLst/>
                          <a:latin typeface="Times New Roman"/>
                          <a:ea typeface="Times New Roman"/>
                        </a:rPr>
                        <a:t>UCA0STE</a:t>
                      </a: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b="1" dirty="0">
                          <a:solidFill>
                            <a:srgbClr val="FFFF00"/>
                          </a:solidFill>
                          <a:effectLst/>
                          <a:latin typeface="Times New Roman"/>
                          <a:ea typeface="Times New Roman"/>
                        </a:rPr>
                        <a:t> </a:t>
                      </a: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b="1" dirty="0">
                          <a:solidFill>
                            <a:srgbClr val="FFFF00"/>
                          </a:solidFill>
                          <a:effectLst/>
                          <a:latin typeface="Times New Roman"/>
                          <a:ea typeface="Times New Roman"/>
                        </a:rPr>
                        <a:t> </a:t>
                      </a: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59976">
                <a:tc>
                  <a:txBody>
                    <a:bodyPr/>
                    <a:lstStyle/>
                    <a:p>
                      <a:pPr marL="0" marR="0" algn="ctr">
                        <a:spcBef>
                          <a:spcPts val="0"/>
                        </a:spcBef>
                        <a:spcAft>
                          <a:spcPts val="0"/>
                        </a:spcAft>
                      </a:pPr>
                      <a:r>
                        <a:rPr lang="en-US" sz="1100" b="1" dirty="0">
                          <a:effectLst/>
                          <a:latin typeface="Times New Roman"/>
                          <a:ea typeface="Times New Roman"/>
                        </a:rPr>
                        <a:t>P1.1</a:t>
                      </a: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cell3D prstMaterial="dkEdge">
                      <a:bevel prst="convex"/>
                      <a:lightRig rig="flood" dir="t"/>
                    </a:cell3D>
                    <a:solidFill>
                      <a:srgbClr val="00FFFF"/>
                    </a:solidFill>
                  </a:tcPr>
                </a:tc>
                <a:tc>
                  <a:txBody>
                    <a:bodyPr/>
                    <a:lstStyle/>
                    <a:p>
                      <a:pPr marL="0" marR="0" algn="ctr">
                        <a:spcBef>
                          <a:spcPts val="0"/>
                        </a:spcBef>
                        <a:spcAft>
                          <a:spcPts val="0"/>
                        </a:spcAft>
                      </a:pPr>
                      <a:r>
                        <a:rPr lang="en-US" sz="1100" b="1" dirty="0">
                          <a:solidFill>
                            <a:srgbClr val="FFFF00"/>
                          </a:solidFill>
                          <a:effectLst/>
                          <a:latin typeface="Times New Roman"/>
                          <a:ea typeface="Times New Roman"/>
                          <a:cs typeface="Times New Roman"/>
                        </a:rPr>
                        <a:t>Port</a:t>
                      </a:r>
                      <a:endParaRPr lang="en-US" sz="1100" b="1" dirty="0">
                        <a:solidFill>
                          <a:srgbClr val="FFFF00"/>
                        </a:solidFill>
                        <a:effectLst/>
                        <a:latin typeface="Book Antiqua"/>
                        <a:ea typeface="Times New Roman"/>
                        <a:cs typeface="Times New Roman"/>
                      </a:endParaRP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b="1" dirty="0">
                          <a:solidFill>
                            <a:srgbClr val="FFFF00"/>
                          </a:solidFill>
                          <a:effectLst/>
                          <a:latin typeface="Times New Roman"/>
                          <a:ea typeface="Times New Roman"/>
                        </a:rPr>
                        <a:t>UCA0CLK</a:t>
                      </a: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b="1" dirty="0">
                          <a:solidFill>
                            <a:srgbClr val="FFFF00"/>
                          </a:solidFill>
                          <a:effectLst/>
                          <a:latin typeface="Times New Roman"/>
                          <a:ea typeface="Times New Roman"/>
                        </a:rPr>
                        <a:t> </a:t>
                      </a: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b="1">
                          <a:solidFill>
                            <a:srgbClr val="FFFF00"/>
                          </a:solidFill>
                          <a:effectLst/>
                          <a:latin typeface="Times New Roman"/>
                          <a:ea typeface="Times New Roman"/>
                        </a:rPr>
                        <a:t> </a:t>
                      </a: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59976">
                <a:tc>
                  <a:txBody>
                    <a:bodyPr/>
                    <a:lstStyle/>
                    <a:p>
                      <a:pPr marL="0" marR="0" algn="ctr">
                        <a:spcBef>
                          <a:spcPts val="0"/>
                        </a:spcBef>
                        <a:spcAft>
                          <a:spcPts val="0"/>
                        </a:spcAft>
                      </a:pPr>
                      <a:r>
                        <a:rPr lang="en-US" sz="1100" b="1" i="1" dirty="0">
                          <a:effectLst/>
                          <a:latin typeface="Times New Roman"/>
                          <a:ea typeface="Times New Roman"/>
                        </a:rPr>
                        <a:t>P1.2</a:t>
                      </a:r>
                      <a:endParaRPr lang="en-US" sz="1100" b="1" dirty="0">
                        <a:effectLst/>
                        <a:latin typeface="Times New Roman"/>
                        <a:ea typeface="Times New Roman"/>
                      </a:endParaRP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cell3D prstMaterial="dkEdge">
                      <a:bevel prst="convex"/>
                      <a:lightRig rig="flood" dir="t"/>
                    </a:cell3D>
                    <a:solidFill>
                      <a:srgbClr val="00FFFF"/>
                    </a:solidFill>
                  </a:tcPr>
                </a:tc>
                <a:tc>
                  <a:txBody>
                    <a:bodyPr/>
                    <a:lstStyle/>
                    <a:p>
                      <a:pPr marL="0" marR="0" algn="ctr">
                        <a:spcBef>
                          <a:spcPts val="0"/>
                        </a:spcBef>
                        <a:spcAft>
                          <a:spcPts val="0"/>
                        </a:spcAft>
                      </a:pPr>
                      <a:r>
                        <a:rPr lang="en-US" sz="1100" b="1" i="1" dirty="0">
                          <a:solidFill>
                            <a:srgbClr val="FFFF00"/>
                          </a:solidFill>
                          <a:effectLst/>
                          <a:latin typeface="Times New Roman"/>
                          <a:ea typeface="Times New Roman"/>
                          <a:cs typeface="Times New Roman"/>
                        </a:rPr>
                        <a:t>Port</a:t>
                      </a:r>
                      <a:endParaRPr lang="en-US" sz="1100" b="1" dirty="0">
                        <a:solidFill>
                          <a:srgbClr val="FFFF00"/>
                        </a:solidFill>
                        <a:effectLst/>
                        <a:latin typeface="Book Antiqua"/>
                        <a:ea typeface="Times New Roman"/>
                        <a:cs typeface="Times New Roman"/>
                      </a:endParaRP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spcBef>
                          <a:spcPts val="0"/>
                        </a:spcBef>
                        <a:spcAft>
                          <a:spcPts val="0"/>
                        </a:spcAft>
                      </a:pPr>
                      <a:r>
                        <a:rPr lang="en-US" sz="1100" b="1" i="1" dirty="0">
                          <a:solidFill>
                            <a:srgbClr val="FFFF00"/>
                          </a:solidFill>
                          <a:effectLst/>
                          <a:latin typeface="Times New Roman"/>
                          <a:ea typeface="Times New Roman"/>
                        </a:rPr>
                        <a:t>UCA0RXD/UCA0SOMI</a:t>
                      </a:r>
                      <a:endParaRPr lang="en-US" sz="1100" b="1" dirty="0">
                        <a:solidFill>
                          <a:srgbClr val="FFFF00"/>
                        </a:solidFill>
                        <a:effectLst/>
                        <a:latin typeface="Times New Roman"/>
                        <a:ea typeface="Times New Roman"/>
                      </a:endParaRP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spcBef>
                          <a:spcPts val="0"/>
                        </a:spcBef>
                        <a:spcAft>
                          <a:spcPts val="0"/>
                        </a:spcAft>
                      </a:pPr>
                      <a:r>
                        <a:rPr lang="en-US" sz="1100" b="1" dirty="0">
                          <a:solidFill>
                            <a:srgbClr val="FFFF00"/>
                          </a:solidFill>
                          <a:effectLst/>
                          <a:latin typeface="Times New Roman"/>
                          <a:ea typeface="Times New Roman"/>
                        </a:rPr>
                        <a:t> </a:t>
                      </a: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spcBef>
                          <a:spcPts val="0"/>
                        </a:spcBef>
                        <a:spcAft>
                          <a:spcPts val="0"/>
                        </a:spcAft>
                      </a:pPr>
                      <a:r>
                        <a:rPr lang="en-US" sz="1100" b="1" dirty="0">
                          <a:solidFill>
                            <a:srgbClr val="FFFF00"/>
                          </a:solidFill>
                          <a:effectLst/>
                          <a:latin typeface="Times New Roman"/>
                          <a:ea typeface="Times New Roman"/>
                        </a:rPr>
                        <a:t> </a:t>
                      </a: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003"/>
                  </a:ext>
                </a:extLst>
              </a:tr>
              <a:tr h="159976">
                <a:tc>
                  <a:txBody>
                    <a:bodyPr/>
                    <a:lstStyle/>
                    <a:p>
                      <a:pPr marL="0" marR="0" algn="ctr">
                        <a:spcBef>
                          <a:spcPts val="0"/>
                        </a:spcBef>
                        <a:spcAft>
                          <a:spcPts val="0"/>
                        </a:spcAft>
                      </a:pPr>
                      <a:r>
                        <a:rPr lang="en-US" sz="1100" b="1" i="1" dirty="0">
                          <a:effectLst/>
                          <a:latin typeface="Times New Roman"/>
                          <a:ea typeface="Times New Roman"/>
                        </a:rPr>
                        <a:t>P1.3</a:t>
                      </a:r>
                      <a:endParaRPr lang="en-US" sz="1100" b="1" dirty="0">
                        <a:effectLst/>
                        <a:latin typeface="Times New Roman"/>
                        <a:ea typeface="Times New Roman"/>
                      </a:endParaRP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cell3D prstMaterial="dkEdge">
                      <a:bevel prst="convex"/>
                      <a:lightRig rig="flood" dir="t"/>
                    </a:cell3D>
                    <a:solidFill>
                      <a:srgbClr val="00FFFF"/>
                    </a:solidFill>
                  </a:tcPr>
                </a:tc>
                <a:tc>
                  <a:txBody>
                    <a:bodyPr/>
                    <a:lstStyle/>
                    <a:p>
                      <a:pPr marL="0" marR="0" algn="ctr">
                        <a:spcBef>
                          <a:spcPts val="0"/>
                        </a:spcBef>
                        <a:spcAft>
                          <a:spcPts val="0"/>
                        </a:spcAft>
                      </a:pPr>
                      <a:r>
                        <a:rPr lang="en-US" sz="1100" b="1" i="1" dirty="0">
                          <a:solidFill>
                            <a:srgbClr val="FFFF00"/>
                          </a:solidFill>
                          <a:effectLst/>
                          <a:latin typeface="Times New Roman"/>
                          <a:ea typeface="Times New Roman"/>
                          <a:cs typeface="Times New Roman"/>
                        </a:rPr>
                        <a:t>Port</a:t>
                      </a:r>
                      <a:endParaRPr lang="en-US" sz="1100" b="1" dirty="0">
                        <a:solidFill>
                          <a:srgbClr val="FFFF00"/>
                        </a:solidFill>
                        <a:effectLst/>
                        <a:latin typeface="Book Antiqua"/>
                        <a:ea typeface="Times New Roman"/>
                        <a:cs typeface="Times New Roman"/>
                      </a:endParaRP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spcBef>
                          <a:spcPts val="0"/>
                        </a:spcBef>
                        <a:spcAft>
                          <a:spcPts val="0"/>
                        </a:spcAft>
                      </a:pPr>
                      <a:r>
                        <a:rPr lang="en-US" sz="1100" b="1" i="1" dirty="0">
                          <a:solidFill>
                            <a:srgbClr val="FFFF00"/>
                          </a:solidFill>
                          <a:effectLst/>
                          <a:latin typeface="Times New Roman"/>
                          <a:ea typeface="Times New Roman"/>
                        </a:rPr>
                        <a:t>UCA0TXD/UCA0SIMO</a:t>
                      </a:r>
                      <a:endParaRPr lang="en-US" sz="1100" b="1" dirty="0">
                        <a:solidFill>
                          <a:srgbClr val="FFFF00"/>
                        </a:solidFill>
                        <a:effectLst/>
                        <a:latin typeface="Times New Roman"/>
                        <a:ea typeface="Times New Roman"/>
                      </a:endParaRP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spcBef>
                          <a:spcPts val="0"/>
                        </a:spcBef>
                        <a:spcAft>
                          <a:spcPts val="0"/>
                        </a:spcAft>
                      </a:pPr>
                      <a:r>
                        <a:rPr lang="en-US" sz="1100" b="1" dirty="0">
                          <a:solidFill>
                            <a:srgbClr val="FFFF00"/>
                          </a:solidFill>
                          <a:effectLst/>
                          <a:latin typeface="Times New Roman"/>
                          <a:ea typeface="Times New Roman"/>
                        </a:rPr>
                        <a:t> </a:t>
                      </a: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spcBef>
                          <a:spcPts val="0"/>
                        </a:spcBef>
                        <a:spcAft>
                          <a:spcPts val="0"/>
                        </a:spcAft>
                      </a:pPr>
                      <a:r>
                        <a:rPr lang="en-US" sz="1100" b="1" dirty="0">
                          <a:solidFill>
                            <a:srgbClr val="FFFF00"/>
                          </a:solidFill>
                          <a:effectLst/>
                          <a:latin typeface="Times New Roman"/>
                          <a:ea typeface="Times New Roman"/>
                        </a:rPr>
                        <a:t> </a:t>
                      </a: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004"/>
                  </a:ext>
                </a:extLst>
              </a:tr>
              <a:tr h="159976">
                <a:tc>
                  <a:txBody>
                    <a:bodyPr/>
                    <a:lstStyle/>
                    <a:p>
                      <a:pPr marL="0" marR="0" algn="ctr">
                        <a:spcBef>
                          <a:spcPts val="0"/>
                        </a:spcBef>
                        <a:spcAft>
                          <a:spcPts val="0"/>
                        </a:spcAft>
                      </a:pPr>
                      <a:r>
                        <a:rPr lang="en-US" sz="1100" b="1" dirty="0">
                          <a:effectLst/>
                          <a:latin typeface="Times New Roman"/>
                          <a:ea typeface="Times New Roman"/>
                        </a:rPr>
                        <a:t>P1.4</a:t>
                      </a: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cell3D prstMaterial="dkEdge">
                      <a:bevel prst="convex"/>
                      <a:lightRig rig="flood" dir="t"/>
                    </a:cell3D>
                    <a:solidFill>
                      <a:srgbClr val="00FFFF"/>
                    </a:solidFill>
                  </a:tcPr>
                </a:tc>
                <a:tc>
                  <a:txBody>
                    <a:bodyPr/>
                    <a:lstStyle/>
                    <a:p>
                      <a:pPr marL="0" marR="0" algn="ctr">
                        <a:spcBef>
                          <a:spcPts val="0"/>
                        </a:spcBef>
                        <a:spcAft>
                          <a:spcPts val="0"/>
                        </a:spcAft>
                      </a:pPr>
                      <a:r>
                        <a:rPr lang="en-US" sz="1100" b="1" dirty="0">
                          <a:solidFill>
                            <a:srgbClr val="FFFF00"/>
                          </a:solidFill>
                          <a:effectLst/>
                          <a:latin typeface="Times New Roman"/>
                          <a:ea typeface="Times New Roman"/>
                          <a:cs typeface="Times New Roman"/>
                        </a:rPr>
                        <a:t>Port</a:t>
                      </a:r>
                      <a:endParaRPr lang="en-US" sz="1100" b="1" dirty="0">
                        <a:solidFill>
                          <a:srgbClr val="FFFF00"/>
                        </a:solidFill>
                        <a:effectLst/>
                        <a:latin typeface="Book Antiqua"/>
                        <a:ea typeface="Times New Roman"/>
                        <a:cs typeface="Times New Roman"/>
                      </a:endParaRP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b="1">
                          <a:solidFill>
                            <a:srgbClr val="FFFF00"/>
                          </a:solidFill>
                          <a:effectLst/>
                          <a:latin typeface="Times New Roman"/>
                          <a:ea typeface="Times New Roman"/>
                        </a:rPr>
                        <a:t>UCB0STE</a:t>
                      </a: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b="1">
                          <a:solidFill>
                            <a:srgbClr val="FFFF00"/>
                          </a:solidFill>
                          <a:effectLst/>
                          <a:latin typeface="Times New Roman"/>
                          <a:ea typeface="Times New Roman"/>
                        </a:rPr>
                        <a:t> </a:t>
                      </a: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b="1">
                          <a:solidFill>
                            <a:srgbClr val="FFFF00"/>
                          </a:solidFill>
                          <a:effectLst/>
                          <a:latin typeface="Times New Roman"/>
                          <a:ea typeface="Times New Roman"/>
                        </a:rPr>
                        <a:t> </a:t>
                      </a: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159976">
                <a:tc>
                  <a:txBody>
                    <a:bodyPr/>
                    <a:lstStyle/>
                    <a:p>
                      <a:pPr marL="0" marR="0" algn="ctr">
                        <a:spcBef>
                          <a:spcPts val="0"/>
                        </a:spcBef>
                        <a:spcAft>
                          <a:spcPts val="0"/>
                        </a:spcAft>
                      </a:pPr>
                      <a:r>
                        <a:rPr lang="en-US" sz="1100" b="1" dirty="0">
                          <a:effectLst/>
                          <a:latin typeface="Times New Roman"/>
                          <a:ea typeface="Times New Roman"/>
                        </a:rPr>
                        <a:t>P1.5</a:t>
                      </a: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cell3D prstMaterial="dkEdge">
                      <a:bevel prst="convex"/>
                      <a:lightRig rig="flood" dir="t"/>
                    </a:cell3D>
                    <a:solidFill>
                      <a:srgbClr val="00FFFF"/>
                    </a:solidFill>
                  </a:tcPr>
                </a:tc>
                <a:tc>
                  <a:txBody>
                    <a:bodyPr/>
                    <a:lstStyle/>
                    <a:p>
                      <a:pPr marL="0" marR="0" algn="ctr">
                        <a:spcBef>
                          <a:spcPts val="0"/>
                        </a:spcBef>
                        <a:spcAft>
                          <a:spcPts val="0"/>
                        </a:spcAft>
                      </a:pPr>
                      <a:r>
                        <a:rPr lang="en-US" sz="1100" b="1" dirty="0">
                          <a:solidFill>
                            <a:srgbClr val="FFFF00"/>
                          </a:solidFill>
                          <a:effectLst/>
                          <a:latin typeface="Times New Roman"/>
                          <a:ea typeface="Times New Roman"/>
                          <a:cs typeface="Times New Roman"/>
                        </a:rPr>
                        <a:t>Port</a:t>
                      </a:r>
                      <a:endParaRPr lang="en-US" sz="1100" b="1" dirty="0">
                        <a:solidFill>
                          <a:srgbClr val="FFFF00"/>
                        </a:solidFill>
                        <a:effectLst/>
                        <a:latin typeface="Book Antiqua"/>
                        <a:ea typeface="Times New Roman"/>
                        <a:cs typeface="Times New Roman"/>
                      </a:endParaRP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b="1">
                          <a:solidFill>
                            <a:srgbClr val="FFFF00"/>
                          </a:solidFill>
                          <a:effectLst/>
                          <a:latin typeface="Times New Roman"/>
                          <a:ea typeface="Times New Roman"/>
                        </a:rPr>
                        <a:t>UCB0CLK</a:t>
                      </a: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b="1">
                          <a:solidFill>
                            <a:srgbClr val="FFFF00"/>
                          </a:solidFill>
                          <a:effectLst/>
                          <a:latin typeface="Times New Roman"/>
                          <a:ea typeface="Times New Roman"/>
                        </a:rPr>
                        <a:t> </a:t>
                      </a: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b="1">
                          <a:solidFill>
                            <a:srgbClr val="FFFF00"/>
                          </a:solidFill>
                          <a:effectLst/>
                          <a:latin typeface="Times New Roman"/>
                          <a:ea typeface="Times New Roman"/>
                        </a:rPr>
                        <a:t> </a:t>
                      </a: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159976">
                <a:tc>
                  <a:txBody>
                    <a:bodyPr/>
                    <a:lstStyle/>
                    <a:p>
                      <a:pPr marL="0" marR="0" algn="ctr">
                        <a:spcBef>
                          <a:spcPts val="0"/>
                        </a:spcBef>
                        <a:spcAft>
                          <a:spcPts val="0"/>
                        </a:spcAft>
                      </a:pPr>
                      <a:r>
                        <a:rPr lang="en-US" sz="1100" b="1" dirty="0">
                          <a:effectLst/>
                          <a:latin typeface="Times New Roman"/>
                          <a:ea typeface="Times New Roman"/>
                        </a:rPr>
                        <a:t>P1.6</a:t>
                      </a: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cell3D prstMaterial="dkEdge">
                      <a:bevel prst="convex"/>
                      <a:lightRig rig="flood" dir="t"/>
                    </a:cell3D>
                    <a:solidFill>
                      <a:srgbClr val="00FFFF"/>
                    </a:solidFill>
                  </a:tcPr>
                </a:tc>
                <a:tc>
                  <a:txBody>
                    <a:bodyPr/>
                    <a:lstStyle/>
                    <a:p>
                      <a:pPr marL="0" marR="0" algn="ctr">
                        <a:spcBef>
                          <a:spcPts val="0"/>
                        </a:spcBef>
                        <a:spcAft>
                          <a:spcPts val="0"/>
                        </a:spcAft>
                      </a:pPr>
                      <a:r>
                        <a:rPr lang="en-US" sz="1100" b="1" dirty="0">
                          <a:solidFill>
                            <a:srgbClr val="FFFF00"/>
                          </a:solidFill>
                          <a:effectLst/>
                          <a:latin typeface="Times New Roman"/>
                          <a:ea typeface="Times New Roman"/>
                          <a:cs typeface="Times New Roman"/>
                        </a:rPr>
                        <a:t>Port</a:t>
                      </a:r>
                      <a:endParaRPr lang="en-US" sz="1100" b="1" dirty="0">
                        <a:solidFill>
                          <a:srgbClr val="FFFF00"/>
                        </a:solidFill>
                        <a:effectLst/>
                        <a:latin typeface="Book Antiqua"/>
                        <a:ea typeface="Times New Roman"/>
                        <a:cs typeface="Times New Roman"/>
                      </a:endParaRP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b="1">
                          <a:solidFill>
                            <a:srgbClr val="FFFF00"/>
                          </a:solidFill>
                          <a:effectLst/>
                          <a:latin typeface="Times New Roman"/>
                          <a:ea typeface="Times New Roman"/>
                        </a:rPr>
                        <a:t>UCB0SIMO/UCB0SDA</a:t>
                      </a: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b="1">
                          <a:solidFill>
                            <a:srgbClr val="FFFF00"/>
                          </a:solidFill>
                          <a:effectLst/>
                          <a:latin typeface="Times New Roman"/>
                          <a:ea typeface="Times New Roman"/>
                        </a:rPr>
                        <a:t> </a:t>
                      </a: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b="1">
                          <a:solidFill>
                            <a:srgbClr val="FFFF00"/>
                          </a:solidFill>
                          <a:effectLst/>
                          <a:latin typeface="Times New Roman"/>
                          <a:ea typeface="Times New Roman"/>
                        </a:rPr>
                        <a:t> </a:t>
                      </a: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159976">
                <a:tc>
                  <a:txBody>
                    <a:bodyPr/>
                    <a:lstStyle/>
                    <a:p>
                      <a:pPr marL="0" marR="0" algn="ctr">
                        <a:spcBef>
                          <a:spcPts val="0"/>
                        </a:spcBef>
                        <a:spcAft>
                          <a:spcPts val="0"/>
                        </a:spcAft>
                      </a:pPr>
                      <a:r>
                        <a:rPr lang="en-US" sz="1100" b="1" dirty="0">
                          <a:effectLst/>
                          <a:latin typeface="Times New Roman"/>
                          <a:ea typeface="Times New Roman"/>
                        </a:rPr>
                        <a:t>P1.7</a:t>
                      </a: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cell3D prstMaterial="dkEdge">
                      <a:bevel prst="convex"/>
                      <a:lightRig rig="flood" dir="t"/>
                    </a:cell3D>
                    <a:solidFill>
                      <a:srgbClr val="00FFFF"/>
                    </a:solidFill>
                  </a:tcPr>
                </a:tc>
                <a:tc>
                  <a:txBody>
                    <a:bodyPr/>
                    <a:lstStyle/>
                    <a:p>
                      <a:pPr marL="0" marR="0" algn="ctr">
                        <a:spcBef>
                          <a:spcPts val="0"/>
                        </a:spcBef>
                        <a:spcAft>
                          <a:spcPts val="0"/>
                        </a:spcAft>
                      </a:pPr>
                      <a:r>
                        <a:rPr lang="en-US" sz="1100" b="1" dirty="0">
                          <a:solidFill>
                            <a:srgbClr val="FFFF00"/>
                          </a:solidFill>
                          <a:effectLst/>
                          <a:latin typeface="Times New Roman"/>
                          <a:ea typeface="Times New Roman"/>
                          <a:cs typeface="Times New Roman"/>
                        </a:rPr>
                        <a:t>Port</a:t>
                      </a:r>
                      <a:endParaRPr lang="en-US" sz="1100" b="1" dirty="0">
                        <a:solidFill>
                          <a:srgbClr val="FFFF00"/>
                        </a:solidFill>
                        <a:effectLst/>
                        <a:latin typeface="Book Antiqua"/>
                        <a:ea typeface="Times New Roman"/>
                        <a:cs typeface="Times New Roman"/>
                      </a:endParaRP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b="1">
                          <a:solidFill>
                            <a:srgbClr val="FFFF00"/>
                          </a:solidFill>
                          <a:effectLst/>
                          <a:latin typeface="Times New Roman"/>
                          <a:ea typeface="Times New Roman"/>
                        </a:rPr>
                        <a:t>UCB0SOMI/UCB0SCL</a:t>
                      </a: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b="1">
                          <a:solidFill>
                            <a:srgbClr val="FFFF00"/>
                          </a:solidFill>
                          <a:effectLst/>
                          <a:latin typeface="Times New Roman"/>
                          <a:ea typeface="Times New Roman"/>
                        </a:rPr>
                        <a:t> </a:t>
                      </a: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b="1">
                          <a:solidFill>
                            <a:srgbClr val="FFFF00"/>
                          </a:solidFill>
                          <a:effectLst/>
                          <a:latin typeface="Times New Roman"/>
                          <a:ea typeface="Times New Roman"/>
                        </a:rPr>
                        <a:t> </a:t>
                      </a: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159976">
                <a:tc>
                  <a:txBody>
                    <a:bodyPr/>
                    <a:lstStyle/>
                    <a:p>
                      <a:pPr marL="0" marR="0" algn="ctr">
                        <a:spcBef>
                          <a:spcPts val="0"/>
                        </a:spcBef>
                        <a:spcAft>
                          <a:spcPts val="0"/>
                        </a:spcAft>
                      </a:pPr>
                      <a:r>
                        <a:rPr lang="en-US" sz="1100" b="1" dirty="0">
                          <a:effectLst/>
                          <a:latin typeface="Times New Roman"/>
                          <a:ea typeface="Times New Roman"/>
                        </a:rPr>
                        <a:t>P2.0</a:t>
                      </a: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cell3D prstMaterial="dkEdge">
                      <a:bevel prst="convex"/>
                      <a:lightRig rig="flood" dir="t"/>
                    </a:cell3D>
                    <a:solidFill>
                      <a:srgbClr val="00FFFF"/>
                    </a:solidFill>
                  </a:tcPr>
                </a:tc>
                <a:tc>
                  <a:txBody>
                    <a:bodyPr/>
                    <a:lstStyle/>
                    <a:p>
                      <a:pPr marL="0" marR="0" algn="ctr">
                        <a:spcBef>
                          <a:spcPts val="0"/>
                        </a:spcBef>
                        <a:spcAft>
                          <a:spcPts val="0"/>
                        </a:spcAft>
                      </a:pPr>
                      <a:r>
                        <a:rPr lang="en-US" sz="1100" b="1" dirty="0">
                          <a:solidFill>
                            <a:srgbClr val="FFFF00"/>
                          </a:solidFill>
                          <a:effectLst/>
                          <a:latin typeface="Times New Roman"/>
                          <a:ea typeface="Times New Roman"/>
                          <a:cs typeface="Times New Roman"/>
                        </a:rPr>
                        <a:t>Port</a:t>
                      </a:r>
                      <a:endParaRPr lang="en-US" sz="1100" b="1" dirty="0">
                        <a:solidFill>
                          <a:srgbClr val="FFFF00"/>
                        </a:solidFill>
                        <a:effectLst/>
                        <a:latin typeface="Book Antiqua"/>
                        <a:ea typeface="Times New Roman"/>
                        <a:cs typeface="Times New Roman"/>
                      </a:endParaRP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b="1" dirty="0">
                          <a:solidFill>
                            <a:srgbClr val="FFFF00"/>
                          </a:solidFill>
                          <a:effectLst/>
                          <a:latin typeface="Times New Roman"/>
                          <a:ea typeface="Times New Roman"/>
                        </a:rPr>
                        <a:t>UCA1STE</a:t>
                      </a: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b="1">
                          <a:solidFill>
                            <a:srgbClr val="FFFF00"/>
                          </a:solidFill>
                          <a:effectLst/>
                          <a:latin typeface="Times New Roman"/>
                          <a:ea typeface="Times New Roman"/>
                        </a:rPr>
                        <a:t> </a:t>
                      </a: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b="1">
                          <a:solidFill>
                            <a:srgbClr val="FFFF00"/>
                          </a:solidFill>
                          <a:effectLst/>
                          <a:latin typeface="Times New Roman"/>
                          <a:ea typeface="Times New Roman"/>
                        </a:rPr>
                        <a:t> </a:t>
                      </a: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159976">
                <a:tc>
                  <a:txBody>
                    <a:bodyPr/>
                    <a:lstStyle/>
                    <a:p>
                      <a:pPr marL="0" marR="0" algn="ctr">
                        <a:spcBef>
                          <a:spcPts val="0"/>
                        </a:spcBef>
                        <a:spcAft>
                          <a:spcPts val="0"/>
                        </a:spcAft>
                      </a:pPr>
                      <a:r>
                        <a:rPr lang="en-US" sz="1100" b="1" dirty="0">
                          <a:effectLst/>
                          <a:latin typeface="Times New Roman"/>
                          <a:ea typeface="Times New Roman"/>
                        </a:rPr>
                        <a:t>P2.1</a:t>
                      </a: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cell3D prstMaterial="dkEdge">
                      <a:bevel prst="convex"/>
                      <a:lightRig rig="flood" dir="t"/>
                    </a:cell3D>
                    <a:solidFill>
                      <a:srgbClr val="00FFFF"/>
                    </a:solidFill>
                  </a:tcPr>
                </a:tc>
                <a:tc>
                  <a:txBody>
                    <a:bodyPr/>
                    <a:lstStyle/>
                    <a:p>
                      <a:pPr marL="0" marR="0" algn="ctr">
                        <a:spcBef>
                          <a:spcPts val="0"/>
                        </a:spcBef>
                        <a:spcAft>
                          <a:spcPts val="0"/>
                        </a:spcAft>
                      </a:pPr>
                      <a:r>
                        <a:rPr lang="en-US" sz="1100" b="1">
                          <a:solidFill>
                            <a:srgbClr val="FFFF00"/>
                          </a:solidFill>
                          <a:effectLst/>
                          <a:latin typeface="Times New Roman"/>
                          <a:ea typeface="Times New Roman"/>
                          <a:cs typeface="Times New Roman"/>
                        </a:rPr>
                        <a:t>Port</a:t>
                      </a:r>
                      <a:endParaRPr lang="en-US" sz="1100" b="1">
                        <a:solidFill>
                          <a:srgbClr val="FFFF00"/>
                        </a:solidFill>
                        <a:effectLst/>
                        <a:latin typeface="Book Antiqua"/>
                        <a:ea typeface="Times New Roman"/>
                        <a:cs typeface="Times New Roman"/>
                      </a:endParaRP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b="1" dirty="0">
                          <a:solidFill>
                            <a:srgbClr val="FFFF00"/>
                          </a:solidFill>
                          <a:effectLst/>
                          <a:latin typeface="Times New Roman"/>
                          <a:ea typeface="Times New Roman"/>
                        </a:rPr>
                        <a:t>UCA1CLK</a:t>
                      </a: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b="1">
                          <a:solidFill>
                            <a:srgbClr val="FFFF00"/>
                          </a:solidFill>
                          <a:effectLst/>
                          <a:latin typeface="Times New Roman"/>
                          <a:ea typeface="Times New Roman"/>
                        </a:rPr>
                        <a:t> </a:t>
                      </a: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b="1">
                          <a:solidFill>
                            <a:srgbClr val="FFFF00"/>
                          </a:solidFill>
                          <a:effectLst/>
                          <a:latin typeface="Times New Roman"/>
                          <a:ea typeface="Times New Roman"/>
                        </a:rPr>
                        <a:t> </a:t>
                      </a: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159976">
                <a:tc>
                  <a:txBody>
                    <a:bodyPr/>
                    <a:lstStyle/>
                    <a:p>
                      <a:pPr marL="0" marR="0" algn="ctr">
                        <a:spcBef>
                          <a:spcPts val="0"/>
                        </a:spcBef>
                        <a:spcAft>
                          <a:spcPts val="0"/>
                        </a:spcAft>
                      </a:pPr>
                      <a:r>
                        <a:rPr lang="en-US" sz="1100" b="1" dirty="0">
                          <a:effectLst/>
                          <a:latin typeface="Times New Roman"/>
                          <a:ea typeface="Times New Roman"/>
                        </a:rPr>
                        <a:t>P2.2</a:t>
                      </a: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cell3D prstMaterial="dkEdge">
                      <a:bevel prst="convex"/>
                      <a:lightRig rig="flood" dir="t"/>
                    </a:cell3D>
                    <a:solidFill>
                      <a:srgbClr val="00FFFF"/>
                    </a:solidFill>
                  </a:tcPr>
                </a:tc>
                <a:tc>
                  <a:txBody>
                    <a:bodyPr/>
                    <a:lstStyle/>
                    <a:p>
                      <a:pPr marL="0" marR="0" algn="ctr">
                        <a:spcBef>
                          <a:spcPts val="0"/>
                        </a:spcBef>
                        <a:spcAft>
                          <a:spcPts val="0"/>
                        </a:spcAft>
                      </a:pPr>
                      <a:r>
                        <a:rPr lang="en-US" sz="1100" b="1">
                          <a:solidFill>
                            <a:srgbClr val="FFFF00"/>
                          </a:solidFill>
                          <a:effectLst/>
                          <a:latin typeface="Times New Roman"/>
                          <a:ea typeface="Times New Roman"/>
                          <a:cs typeface="Times New Roman"/>
                        </a:rPr>
                        <a:t>Port</a:t>
                      </a:r>
                      <a:endParaRPr lang="en-US" sz="1100" b="1">
                        <a:solidFill>
                          <a:srgbClr val="FFFF00"/>
                        </a:solidFill>
                        <a:effectLst/>
                        <a:latin typeface="Book Antiqua"/>
                        <a:ea typeface="Times New Roman"/>
                        <a:cs typeface="Times New Roman"/>
                      </a:endParaRP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b="1" dirty="0">
                          <a:solidFill>
                            <a:srgbClr val="FFFF00"/>
                          </a:solidFill>
                          <a:effectLst/>
                          <a:latin typeface="Times New Roman"/>
                          <a:ea typeface="Times New Roman"/>
                        </a:rPr>
                        <a:t>UCA1RXD/UCA1SOMI</a:t>
                      </a: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b="1">
                          <a:solidFill>
                            <a:srgbClr val="FFFF00"/>
                          </a:solidFill>
                          <a:effectLst/>
                          <a:latin typeface="Times New Roman"/>
                          <a:ea typeface="Times New Roman"/>
                        </a:rPr>
                        <a:t> </a:t>
                      </a: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b="1">
                          <a:solidFill>
                            <a:srgbClr val="FFFF00"/>
                          </a:solidFill>
                          <a:effectLst/>
                          <a:latin typeface="Times New Roman"/>
                          <a:ea typeface="Times New Roman"/>
                        </a:rPr>
                        <a:t> </a:t>
                      </a: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1"/>
                  </a:ext>
                </a:extLst>
              </a:tr>
              <a:tr h="159976">
                <a:tc>
                  <a:txBody>
                    <a:bodyPr/>
                    <a:lstStyle/>
                    <a:p>
                      <a:pPr marL="0" marR="0" algn="ctr">
                        <a:spcBef>
                          <a:spcPts val="0"/>
                        </a:spcBef>
                        <a:spcAft>
                          <a:spcPts val="0"/>
                        </a:spcAft>
                      </a:pPr>
                      <a:r>
                        <a:rPr lang="en-US" sz="1100" b="1" dirty="0">
                          <a:effectLst/>
                          <a:latin typeface="Times New Roman"/>
                          <a:ea typeface="Times New Roman"/>
                        </a:rPr>
                        <a:t>P2.3</a:t>
                      </a: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cell3D prstMaterial="dkEdge">
                      <a:bevel prst="convex"/>
                      <a:lightRig rig="flood" dir="t"/>
                    </a:cell3D>
                    <a:solidFill>
                      <a:srgbClr val="00FFFF"/>
                    </a:solidFill>
                  </a:tcPr>
                </a:tc>
                <a:tc>
                  <a:txBody>
                    <a:bodyPr/>
                    <a:lstStyle/>
                    <a:p>
                      <a:pPr marL="0" marR="0" algn="ctr">
                        <a:spcBef>
                          <a:spcPts val="0"/>
                        </a:spcBef>
                        <a:spcAft>
                          <a:spcPts val="0"/>
                        </a:spcAft>
                      </a:pPr>
                      <a:r>
                        <a:rPr lang="en-US" sz="1100" b="1">
                          <a:solidFill>
                            <a:srgbClr val="FFFF00"/>
                          </a:solidFill>
                          <a:effectLst/>
                          <a:latin typeface="Times New Roman"/>
                          <a:ea typeface="Times New Roman"/>
                          <a:cs typeface="Times New Roman"/>
                        </a:rPr>
                        <a:t>Port</a:t>
                      </a:r>
                      <a:endParaRPr lang="en-US" sz="1100" b="1">
                        <a:solidFill>
                          <a:srgbClr val="FFFF00"/>
                        </a:solidFill>
                        <a:effectLst/>
                        <a:latin typeface="Book Antiqua"/>
                        <a:ea typeface="Times New Roman"/>
                        <a:cs typeface="Times New Roman"/>
                      </a:endParaRP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b="1" dirty="0">
                          <a:solidFill>
                            <a:srgbClr val="FFFF00"/>
                          </a:solidFill>
                          <a:effectLst/>
                          <a:latin typeface="Times New Roman"/>
                          <a:ea typeface="Times New Roman"/>
                        </a:rPr>
                        <a:t>UCA1TXD/UCA1SIMO</a:t>
                      </a: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b="1">
                          <a:solidFill>
                            <a:srgbClr val="FFFF00"/>
                          </a:solidFill>
                          <a:effectLst/>
                          <a:latin typeface="Times New Roman"/>
                          <a:ea typeface="Times New Roman"/>
                        </a:rPr>
                        <a:t> </a:t>
                      </a: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b="1">
                          <a:solidFill>
                            <a:srgbClr val="FFFF00"/>
                          </a:solidFill>
                          <a:effectLst/>
                          <a:latin typeface="Times New Roman"/>
                          <a:ea typeface="Times New Roman"/>
                        </a:rPr>
                        <a:t> </a:t>
                      </a: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2"/>
                  </a:ext>
                </a:extLst>
              </a:tr>
              <a:tr h="159976">
                <a:tc>
                  <a:txBody>
                    <a:bodyPr/>
                    <a:lstStyle/>
                    <a:p>
                      <a:pPr marL="0" marR="0" algn="ctr">
                        <a:spcBef>
                          <a:spcPts val="0"/>
                        </a:spcBef>
                        <a:spcAft>
                          <a:spcPts val="0"/>
                        </a:spcAft>
                      </a:pPr>
                      <a:r>
                        <a:rPr lang="en-US" sz="1100" b="1" dirty="0">
                          <a:effectLst/>
                          <a:latin typeface="Times New Roman"/>
                          <a:ea typeface="Times New Roman"/>
                        </a:rPr>
                        <a:t>P2.4</a:t>
                      </a: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cell3D prstMaterial="dkEdge">
                      <a:bevel prst="convex"/>
                      <a:lightRig rig="flood" dir="t"/>
                    </a:cell3D>
                    <a:solidFill>
                      <a:srgbClr val="00FFFF"/>
                    </a:solidFill>
                  </a:tcPr>
                </a:tc>
                <a:tc>
                  <a:txBody>
                    <a:bodyPr/>
                    <a:lstStyle/>
                    <a:p>
                      <a:pPr marL="0" marR="0" algn="ctr">
                        <a:spcBef>
                          <a:spcPts val="0"/>
                        </a:spcBef>
                        <a:spcAft>
                          <a:spcPts val="0"/>
                        </a:spcAft>
                      </a:pPr>
                      <a:r>
                        <a:rPr lang="en-US" sz="1100" b="1">
                          <a:solidFill>
                            <a:srgbClr val="FFFF00"/>
                          </a:solidFill>
                          <a:effectLst/>
                          <a:latin typeface="Times New Roman"/>
                          <a:ea typeface="Times New Roman"/>
                          <a:cs typeface="Times New Roman"/>
                        </a:rPr>
                        <a:t>Port</a:t>
                      </a:r>
                      <a:endParaRPr lang="en-US" sz="1100" b="1">
                        <a:solidFill>
                          <a:srgbClr val="FFFF00"/>
                        </a:solidFill>
                        <a:effectLst/>
                        <a:latin typeface="Book Antiqua"/>
                        <a:ea typeface="Times New Roman"/>
                        <a:cs typeface="Times New Roman"/>
                      </a:endParaRP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b="1" dirty="0">
                          <a:solidFill>
                            <a:srgbClr val="FFFF00"/>
                          </a:solidFill>
                          <a:effectLst/>
                          <a:latin typeface="Times New Roman"/>
                          <a:ea typeface="Times New Roman"/>
                        </a:rPr>
                        <a:t>TA0.CCI1A</a:t>
                      </a:r>
                      <a:r>
                        <a:rPr lang="en-US" sz="1100" b="1" baseline="30000" dirty="0">
                          <a:solidFill>
                            <a:srgbClr val="FFFF00"/>
                          </a:solidFill>
                          <a:effectLst/>
                          <a:latin typeface="Times New Roman"/>
                          <a:ea typeface="Times New Roman"/>
                        </a:rPr>
                        <a:t>a</a:t>
                      </a:r>
                      <a:r>
                        <a:rPr lang="en-US" sz="1100" b="1" dirty="0">
                          <a:solidFill>
                            <a:srgbClr val="FFFF00"/>
                          </a:solidFill>
                          <a:effectLst/>
                          <a:latin typeface="Times New Roman"/>
                          <a:ea typeface="Times New Roman"/>
                        </a:rPr>
                        <a:t> / TA0.1</a:t>
                      </a:r>
                      <a:r>
                        <a:rPr lang="en-US" sz="1100" b="1" baseline="30000" dirty="0">
                          <a:solidFill>
                            <a:srgbClr val="FFFF00"/>
                          </a:solidFill>
                          <a:effectLst/>
                          <a:latin typeface="Times New Roman"/>
                          <a:ea typeface="Times New Roman"/>
                        </a:rPr>
                        <a:t>b</a:t>
                      </a:r>
                      <a:endParaRPr lang="en-US" sz="1100" b="1" dirty="0">
                        <a:solidFill>
                          <a:srgbClr val="FFFF00"/>
                        </a:solidFill>
                        <a:effectLst/>
                        <a:latin typeface="Times New Roman"/>
                        <a:ea typeface="Times New Roman"/>
                      </a:endParaRP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b="1">
                          <a:solidFill>
                            <a:srgbClr val="FFFF00"/>
                          </a:solidFill>
                          <a:effectLst/>
                          <a:latin typeface="Times New Roman"/>
                          <a:ea typeface="Times New Roman"/>
                        </a:rPr>
                        <a:t> </a:t>
                      </a: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b="1" dirty="0">
                          <a:solidFill>
                            <a:srgbClr val="FFFF00"/>
                          </a:solidFill>
                          <a:effectLst/>
                          <a:latin typeface="Times New Roman"/>
                          <a:ea typeface="Times New Roman"/>
                        </a:rPr>
                        <a:t> </a:t>
                      </a: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3"/>
                  </a:ext>
                </a:extLst>
              </a:tr>
              <a:tr h="159976">
                <a:tc>
                  <a:txBody>
                    <a:bodyPr/>
                    <a:lstStyle/>
                    <a:p>
                      <a:pPr marL="0" marR="0" algn="ctr">
                        <a:spcBef>
                          <a:spcPts val="0"/>
                        </a:spcBef>
                        <a:spcAft>
                          <a:spcPts val="0"/>
                        </a:spcAft>
                      </a:pPr>
                      <a:r>
                        <a:rPr lang="en-US" sz="1100" b="1" dirty="0">
                          <a:effectLst/>
                          <a:latin typeface="Times New Roman"/>
                          <a:ea typeface="Times New Roman"/>
                        </a:rPr>
                        <a:t>P2.5</a:t>
                      </a: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cell3D prstMaterial="dkEdge">
                      <a:bevel prst="convex"/>
                      <a:lightRig rig="flood" dir="t"/>
                    </a:cell3D>
                    <a:solidFill>
                      <a:srgbClr val="00FFFF"/>
                    </a:solidFill>
                  </a:tcPr>
                </a:tc>
                <a:tc>
                  <a:txBody>
                    <a:bodyPr/>
                    <a:lstStyle/>
                    <a:p>
                      <a:pPr marL="0" marR="0" algn="ctr">
                        <a:spcBef>
                          <a:spcPts val="0"/>
                        </a:spcBef>
                        <a:spcAft>
                          <a:spcPts val="0"/>
                        </a:spcAft>
                      </a:pPr>
                      <a:r>
                        <a:rPr lang="en-US" sz="1100" b="1" dirty="0">
                          <a:solidFill>
                            <a:srgbClr val="FFFF00"/>
                          </a:solidFill>
                          <a:effectLst/>
                          <a:latin typeface="Times New Roman"/>
                          <a:ea typeface="Times New Roman"/>
                          <a:cs typeface="Times New Roman"/>
                        </a:rPr>
                        <a:t>Port</a:t>
                      </a:r>
                      <a:endParaRPr lang="en-US" sz="1100" b="1" dirty="0">
                        <a:solidFill>
                          <a:srgbClr val="FFFF00"/>
                        </a:solidFill>
                        <a:effectLst/>
                        <a:latin typeface="Book Antiqua"/>
                        <a:ea typeface="Times New Roman"/>
                        <a:cs typeface="Times New Roman"/>
                      </a:endParaRP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b="1" dirty="0">
                          <a:solidFill>
                            <a:srgbClr val="FFFF00"/>
                          </a:solidFill>
                          <a:effectLst/>
                          <a:latin typeface="Times New Roman"/>
                          <a:ea typeface="Times New Roman"/>
                        </a:rPr>
                        <a:t>TA0.CCI2A</a:t>
                      </a:r>
                      <a:r>
                        <a:rPr lang="en-US" sz="1100" b="1" baseline="30000" dirty="0">
                          <a:solidFill>
                            <a:srgbClr val="FFFF00"/>
                          </a:solidFill>
                          <a:effectLst/>
                          <a:latin typeface="Times New Roman"/>
                          <a:ea typeface="Times New Roman"/>
                        </a:rPr>
                        <a:t>a</a:t>
                      </a:r>
                      <a:r>
                        <a:rPr lang="en-US" sz="1100" b="1" dirty="0">
                          <a:solidFill>
                            <a:srgbClr val="FFFF00"/>
                          </a:solidFill>
                          <a:effectLst/>
                          <a:latin typeface="Times New Roman"/>
                          <a:ea typeface="Times New Roman"/>
                        </a:rPr>
                        <a:t> / TA0.2</a:t>
                      </a:r>
                      <a:r>
                        <a:rPr lang="en-US" sz="1100" b="1" baseline="30000" dirty="0">
                          <a:solidFill>
                            <a:srgbClr val="FFFF00"/>
                          </a:solidFill>
                          <a:effectLst/>
                          <a:latin typeface="Times New Roman"/>
                          <a:ea typeface="Times New Roman"/>
                        </a:rPr>
                        <a:t>b</a:t>
                      </a:r>
                      <a:endParaRPr lang="en-US" sz="1100" b="1" dirty="0">
                        <a:solidFill>
                          <a:srgbClr val="FFFF00"/>
                        </a:solidFill>
                        <a:effectLst/>
                        <a:latin typeface="Times New Roman"/>
                        <a:ea typeface="Times New Roman"/>
                      </a:endParaRP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b="1">
                          <a:solidFill>
                            <a:srgbClr val="FFFF00"/>
                          </a:solidFill>
                          <a:effectLst/>
                          <a:latin typeface="Times New Roman"/>
                          <a:ea typeface="Times New Roman"/>
                        </a:rPr>
                        <a:t> </a:t>
                      </a: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b="1">
                          <a:solidFill>
                            <a:srgbClr val="FFFF00"/>
                          </a:solidFill>
                          <a:effectLst/>
                          <a:latin typeface="Times New Roman"/>
                          <a:ea typeface="Times New Roman"/>
                        </a:rPr>
                        <a:t> </a:t>
                      </a: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4"/>
                  </a:ext>
                </a:extLst>
              </a:tr>
              <a:tr h="159976">
                <a:tc>
                  <a:txBody>
                    <a:bodyPr/>
                    <a:lstStyle/>
                    <a:p>
                      <a:pPr marL="0" marR="0" algn="ctr">
                        <a:spcBef>
                          <a:spcPts val="0"/>
                        </a:spcBef>
                        <a:spcAft>
                          <a:spcPts val="0"/>
                        </a:spcAft>
                      </a:pPr>
                      <a:r>
                        <a:rPr lang="en-US" sz="1100" b="1" dirty="0">
                          <a:effectLst/>
                          <a:latin typeface="Times New Roman"/>
                          <a:ea typeface="Times New Roman"/>
                        </a:rPr>
                        <a:t>P2.6</a:t>
                      </a: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cell3D prstMaterial="dkEdge">
                      <a:bevel prst="convex"/>
                      <a:lightRig rig="flood" dir="t"/>
                    </a:cell3D>
                    <a:solidFill>
                      <a:srgbClr val="00FFFF"/>
                    </a:solidFill>
                  </a:tcPr>
                </a:tc>
                <a:tc>
                  <a:txBody>
                    <a:bodyPr/>
                    <a:lstStyle/>
                    <a:p>
                      <a:pPr marL="0" marR="0" algn="ctr">
                        <a:spcBef>
                          <a:spcPts val="0"/>
                        </a:spcBef>
                        <a:spcAft>
                          <a:spcPts val="0"/>
                        </a:spcAft>
                      </a:pPr>
                      <a:r>
                        <a:rPr lang="en-US" sz="1100" b="1" dirty="0">
                          <a:solidFill>
                            <a:srgbClr val="FFFF00"/>
                          </a:solidFill>
                          <a:effectLst/>
                          <a:latin typeface="Times New Roman"/>
                          <a:ea typeface="Times New Roman"/>
                          <a:cs typeface="Times New Roman"/>
                        </a:rPr>
                        <a:t>Port</a:t>
                      </a:r>
                      <a:endParaRPr lang="en-US" sz="1100" b="1" dirty="0">
                        <a:solidFill>
                          <a:srgbClr val="FFFF00"/>
                        </a:solidFill>
                        <a:effectLst/>
                        <a:latin typeface="Book Antiqua"/>
                        <a:ea typeface="Times New Roman"/>
                        <a:cs typeface="Times New Roman"/>
                      </a:endParaRP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b="1" dirty="0">
                          <a:solidFill>
                            <a:srgbClr val="FFFF00"/>
                          </a:solidFill>
                          <a:effectLst/>
                          <a:latin typeface="Times New Roman"/>
                          <a:ea typeface="Times New Roman"/>
                        </a:rPr>
                        <a:t>TA0.CCI3A</a:t>
                      </a:r>
                      <a:r>
                        <a:rPr lang="en-US" sz="1100" b="1" baseline="30000" dirty="0">
                          <a:solidFill>
                            <a:srgbClr val="FFFF00"/>
                          </a:solidFill>
                          <a:effectLst/>
                          <a:latin typeface="Times New Roman"/>
                          <a:ea typeface="Times New Roman"/>
                        </a:rPr>
                        <a:t>a</a:t>
                      </a:r>
                      <a:r>
                        <a:rPr lang="en-US" sz="1100" b="1" dirty="0">
                          <a:solidFill>
                            <a:srgbClr val="FFFF00"/>
                          </a:solidFill>
                          <a:effectLst/>
                          <a:latin typeface="Times New Roman"/>
                          <a:ea typeface="Times New Roman"/>
                        </a:rPr>
                        <a:t> / TA0.3</a:t>
                      </a:r>
                      <a:r>
                        <a:rPr lang="en-US" sz="1100" b="1" baseline="30000" dirty="0">
                          <a:solidFill>
                            <a:srgbClr val="FFFF00"/>
                          </a:solidFill>
                          <a:effectLst/>
                          <a:latin typeface="Times New Roman"/>
                          <a:ea typeface="Times New Roman"/>
                        </a:rPr>
                        <a:t>b</a:t>
                      </a:r>
                      <a:endParaRPr lang="en-US" sz="1100" b="1" dirty="0">
                        <a:solidFill>
                          <a:srgbClr val="FFFF00"/>
                        </a:solidFill>
                        <a:effectLst/>
                        <a:latin typeface="Times New Roman"/>
                        <a:ea typeface="Times New Roman"/>
                      </a:endParaRP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b="1">
                          <a:solidFill>
                            <a:srgbClr val="FFFF00"/>
                          </a:solidFill>
                          <a:effectLst/>
                          <a:latin typeface="Times New Roman"/>
                          <a:ea typeface="Times New Roman"/>
                        </a:rPr>
                        <a:t> </a:t>
                      </a: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b="1">
                          <a:solidFill>
                            <a:srgbClr val="FFFF00"/>
                          </a:solidFill>
                          <a:effectLst/>
                          <a:latin typeface="Times New Roman"/>
                          <a:ea typeface="Times New Roman"/>
                        </a:rPr>
                        <a:t> </a:t>
                      </a: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5"/>
                  </a:ext>
                </a:extLst>
              </a:tr>
              <a:tr h="159976">
                <a:tc>
                  <a:txBody>
                    <a:bodyPr/>
                    <a:lstStyle/>
                    <a:p>
                      <a:pPr marL="0" marR="0" algn="ctr">
                        <a:spcBef>
                          <a:spcPts val="0"/>
                        </a:spcBef>
                        <a:spcAft>
                          <a:spcPts val="0"/>
                        </a:spcAft>
                      </a:pPr>
                      <a:r>
                        <a:rPr lang="en-US" sz="1100" b="1" dirty="0">
                          <a:effectLst/>
                          <a:latin typeface="Times New Roman"/>
                          <a:ea typeface="Times New Roman"/>
                        </a:rPr>
                        <a:t>P2.7</a:t>
                      </a: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cell3D prstMaterial="dkEdge">
                      <a:bevel prst="convex"/>
                      <a:lightRig rig="flood" dir="t"/>
                    </a:cell3D>
                    <a:solidFill>
                      <a:srgbClr val="00FFFF"/>
                    </a:solidFill>
                  </a:tcPr>
                </a:tc>
                <a:tc>
                  <a:txBody>
                    <a:bodyPr/>
                    <a:lstStyle/>
                    <a:p>
                      <a:pPr marL="0" marR="0" algn="ctr">
                        <a:spcBef>
                          <a:spcPts val="0"/>
                        </a:spcBef>
                        <a:spcAft>
                          <a:spcPts val="0"/>
                        </a:spcAft>
                      </a:pPr>
                      <a:r>
                        <a:rPr lang="en-US" sz="1100" b="1" dirty="0">
                          <a:solidFill>
                            <a:srgbClr val="FFFF00"/>
                          </a:solidFill>
                          <a:effectLst/>
                          <a:latin typeface="Times New Roman"/>
                          <a:ea typeface="Times New Roman"/>
                          <a:cs typeface="Times New Roman"/>
                        </a:rPr>
                        <a:t>Port</a:t>
                      </a:r>
                      <a:endParaRPr lang="en-US" sz="1100" b="1" dirty="0">
                        <a:solidFill>
                          <a:srgbClr val="FFFF00"/>
                        </a:solidFill>
                        <a:effectLst/>
                        <a:latin typeface="Book Antiqua"/>
                        <a:ea typeface="Times New Roman"/>
                        <a:cs typeface="Times New Roman"/>
                      </a:endParaRP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b="1" dirty="0">
                          <a:solidFill>
                            <a:srgbClr val="FFFF00"/>
                          </a:solidFill>
                          <a:effectLst/>
                          <a:latin typeface="Times New Roman"/>
                          <a:ea typeface="Times New Roman"/>
                        </a:rPr>
                        <a:t>TA0.CCI4A</a:t>
                      </a:r>
                      <a:r>
                        <a:rPr lang="en-US" sz="1100" b="1" baseline="30000" dirty="0">
                          <a:solidFill>
                            <a:srgbClr val="FFFF00"/>
                          </a:solidFill>
                          <a:effectLst/>
                          <a:latin typeface="Times New Roman"/>
                          <a:ea typeface="Times New Roman"/>
                        </a:rPr>
                        <a:t>a</a:t>
                      </a:r>
                      <a:r>
                        <a:rPr lang="en-US" sz="1100" b="1" dirty="0">
                          <a:solidFill>
                            <a:srgbClr val="FFFF00"/>
                          </a:solidFill>
                          <a:effectLst/>
                          <a:latin typeface="Times New Roman"/>
                          <a:ea typeface="Times New Roman"/>
                        </a:rPr>
                        <a:t> / TA0.4</a:t>
                      </a:r>
                      <a:r>
                        <a:rPr lang="en-US" sz="1100" b="1" baseline="30000" dirty="0">
                          <a:solidFill>
                            <a:srgbClr val="FFFF00"/>
                          </a:solidFill>
                          <a:effectLst/>
                          <a:latin typeface="Times New Roman"/>
                          <a:ea typeface="Times New Roman"/>
                        </a:rPr>
                        <a:t>b</a:t>
                      </a:r>
                      <a:endParaRPr lang="en-US" sz="1100" b="1" dirty="0">
                        <a:solidFill>
                          <a:srgbClr val="FFFF00"/>
                        </a:solidFill>
                        <a:effectLst/>
                        <a:latin typeface="Times New Roman"/>
                        <a:ea typeface="Times New Roman"/>
                      </a:endParaRP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b="1">
                          <a:solidFill>
                            <a:srgbClr val="FFFF00"/>
                          </a:solidFill>
                          <a:effectLst/>
                          <a:latin typeface="Times New Roman"/>
                          <a:ea typeface="Times New Roman"/>
                        </a:rPr>
                        <a:t> </a:t>
                      </a: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b="1">
                          <a:solidFill>
                            <a:srgbClr val="FFFF00"/>
                          </a:solidFill>
                          <a:effectLst/>
                          <a:latin typeface="Times New Roman"/>
                          <a:ea typeface="Times New Roman"/>
                        </a:rPr>
                        <a:t> </a:t>
                      </a: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6"/>
                  </a:ext>
                </a:extLst>
              </a:tr>
              <a:tr h="159976">
                <a:tc>
                  <a:txBody>
                    <a:bodyPr/>
                    <a:lstStyle/>
                    <a:p>
                      <a:pPr marL="0" marR="0" algn="ctr">
                        <a:spcBef>
                          <a:spcPts val="0"/>
                        </a:spcBef>
                        <a:spcAft>
                          <a:spcPts val="0"/>
                        </a:spcAft>
                      </a:pPr>
                      <a:r>
                        <a:rPr lang="en-US" sz="1100" b="1" dirty="0">
                          <a:effectLst/>
                          <a:latin typeface="Times New Roman"/>
                          <a:ea typeface="Times New Roman"/>
                        </a:rPr>
                        <a:t>P3.0</a:t>
                      </a: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cell3D prstMaterial="dkEdge">
                      <a:bevel prst="convex"/>
                      <a:lightRig rig="flood" dir="t"/>
                    </a:cell3D>
                    <a:solidFill>
                      <a:srgbClr val="00FFFF"/>
                    </a:solidFill>
                  </a:tcPr>
                </a:tc>
                <a:tc>
                  <a:txBody>
                    <a:bodyPr/>
                    <a:lstStyle/>
                    <a:p>
                      <a:pPr marL="0" marR="0" algn="ctr">
                        <a:spcBef>
                          <a:spcPts val="0"/>
                        </a:spcBef>
                        <a:spcAft>
                          <a:spcPts val="0"/>
                        </a:spcAft>
                      </a:pPr>
                      <a:r>
                        <a:rPr lang="en-US" sz="1100" b="1" dirty="0">
                          <a:solidFill>
                            <a:srgbClr val="FFFF00"/>
                          </a:solidFill>
                          <a:effectLst/>
                          <a:latin typeface="Times New Roman"/>
                          <a:ea typeface="Times New Roman"/>
                          <a:cs typeface="Times New Roman"/>
                        </a:rPr>
                        <a:t>Port</a:t>
                      </a:r>
                      <a:endParaRPr lang="en-US" sz="1100" b="1" dirty="0">
                        <a:solidFill>
                          <a:srgbClr val="FFFF00"/>
                        </a:solidFill>
                        <a:effectLst/>
                        <a:latin typeface="Book Antiqua"/>
                        <a:ea typeface="Times New Roman"/>
                        <a:cs typeface="Times New Roman"/>
                      </a:endParaRP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b="1" dirty="0">
                          <a:solidFill>
                            <a:srgbClr val="FFFF00"/>
                          </a:solidFill>
                          <a:effectLst/>
                          <a:latin typeface="Times New Roman"/>
                          <a:ea typeface="Times New Roman"/>
                        </a:rPr>
                        <a:t>UCA2STE</a:t>
                      </a: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b="1">
                          <a:solidFill>
                            <a:srgbClr val="FFFF00"/>
                          </a:solidFill>
                          <a:effectLst/>
                          <a:latin typeface="Times New Roman"/>
                          <a:ea typeface="Times New Roman"/>
                        </a:rPr>
                        <a:t> </a:t>
                      </a: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b="1">
                          <a:solidFill>
                            <a:srgbClr val="FFFF00"/>
                          </a:solidFill>
                          <a:effectLst/>
                          <a:latin typeface="Times New Roman"/>
                          <a:ea typeface="Times New Roman"/>
                        </a:rPr>
                        <a:t> </a:t>
                      </a: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7"/>
                  </a:ext>
                </a:extLst>
              </a:tr>
              <a:tr h="159976">
                <a:tc>
                  <a:txBody>
                    <a:bodyPr/>
                    <a:lstStyle/>
                    <a:p>
                      <a:pPr marL="0" marR="0" algn="ctr">
                        <a:spcBef>
                          <a:spcPts val="0"/>
                        </a:spcBef>
                        <a:spcAft>
                          <a:spcPts val="0"/>
                        </a:spcAft>
                      </a:pPr>
                      <a:r>
                        <a:rPr lang="en-US" sz="1100" b="1" dirty="0">
                          <a:effectLst/>
                          <a:latin typeface="Times New Roman"/>
                          <a:ea typeface="Times New Roman"/>
                        </a:rPr>
                        <a:t>P3.1</a:t>
                      </a: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cell3D prstMaterial="dkEdge">
                      <a:bevel prst="convex"/>
                      <a:lightRig rig="flood" dir="t"/>
                    </a:cell3D>
                    <a:solidFill>
                      <a:srgbClr val="00FFFF"/>
                    </a:solidFill>
                  </a:tcPr>
                </a:tc>
                <a:tc>
                  <a:txBody>
                    <a:bodyPr/>
                    <a:lstStyle/>
                    <a:p>
                      <a:pPr marL="0" marR="0" algn="ctr">
                        <a:spcBef>
                          <a:spcPts val="0"/>
                        </a:spcBef>
                        <a:spcAft>
                          <a:spcPts val="0"/>
                        </a:spcAft>
                      </a:pPr>
                      <a:r>
                        <a:rPr lang="en-US" sz="1100" b="1" dirty="0">
                          <a:solidFill>
                            <a:srgbClr val="FFFF00"/>
                          </a:solidFill>
                          <a:effectLst/>
                          <a:latin typeface="Times New Roman"/>
                          <a:ea typeface="Times New Roman"/>
                          <a:cs typeface="Times New Roman"/>
                        </a:rPr>
                        <a:t>Port</a:t>
                      </a:r>
                      <a:endParaRPr lang="en-US" sz="1100" b="1" dirty="0">
                        <a:solidFill>
                          <a:srgbClr val="FFFF00"/>
                        </a:solidFill>
                        <a:effectLst/>
                        <a:latin typeface="Book Antiqua"/>
                        <a:ea typeface="Times New Roman"/>
                        <a:cs typeface="Times New Roman"/>
                      </a:endParaRP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b="1" dirty="0">
                          <a:solidFill>
                            <a:srgbClr val="FFFF00"/>
                          </a:solidFill>
                          <a:effectLst/>
                          <a:latin typeface="Times New Roman"/>
                          <a:ea typeface="Times New Roman"/>
                        </a:rPr>
                        <a:t>UCA2CLK</a:t>
                      </a: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b="1">
                          <a:solidFill>
                            <a:srgbClr val="FFFF00"/>
                          </a:solidFill>
                          <a:effectLst/>
                          <a:latin typeface="Times New Roman"/>
                          <a:ea typeface="Times New Roman"/>
                        </a:rPr>
                        <a:t> </a:t>
                      </a: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b="1">
                          <a:solidFill>
                            <a:srgbClr val="FFFF00"/>
                          </a:solidFill>
                          <a:effectLst/>
                          <a:latin typeface="Times New Roman"/>
                          <a:ea typeface="Times New Roman"/>
                        </a:rPr>
                        <a:t> </a:t>
                      </a: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8"/>
                  </a:ext>
                </a:extLst>
              </a:tr>
              <a:tr h="159976">
                <a:tc>
                  <a:txBody>
                    <a:bodyPr/>
                    <a:lstStyle/>
                    <a:p>
                      <a:pPr marL="0" marR="0" algn="ctr">
                        <a:spcBef>
                          <a:spcPts val="0"/>
                        </a:spcBef>
                        <a:spcAft>
                          <a:spcPts val="0"/>
                        </a:spcAft>
                      </a:pPr>
                      <a:r>
                        <a:rPr lang="en-US" sz="1100" b="1" dirty="0">
                          <a:effectLst/>
                          <a:latin typeface="Times New Roman"/>
                          <a:ea typeface="Times New Roman"/>
                        </a:rPr>
                        <a:t>P3.2</a:t>
                      </a: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cell3D prstMaterial="dkEdge">
                      <a:bevel prst="convex"/>
                      <a:lightRig rig="flood" dir="t"/>
                    </a:cell3D>
                    <a:solidFill>
                      <a:srgbClr val="00FFFF"/>
                    </a:solidFill>
                  </a:tcPr>
                </a:tc>
                <a:tc>
                  <a:txBody>
                    <a:bodyPr/>
                    <a:lstStyle/>
                    <a:p>
                      <a:pPr marL="0" marR="0" algn="ctr">
                        <a:spcBef>
                          <a:spcPts val="0"/>
                        </a:spcBef>
                        <a:spcAft>
                          <a:spcPts val="0"/>
                        </a:spcAft>
                      </a:pPr>
                      <a:r>
                        <a:rPr lang="en-US" sz="1100" b="1">
                          <a:solidFill>
                            <a:srgbClr val="FFFF00"/>
                          </a:solidFill>
                          <a:effectLst/>
                          <a:latin typeface="Times New Roman"/>
                          <a:ea typeface="Times New Roman"/>
                          <a:cs typeface="Times New Roman"/>
                        </a:rPr>
                        <a:t>Port</a:t>
                      </a:r>
                      <a:endParaRPr lang="en-US" sz="1100" b="1">
                        <a:solidFill>
                          <a:srgbClr val="FFFF00"/>
                        </a:solidFill>
                        <a:effectLst/>
                        <a:latin typeface="Book Antiqua"/>
                        <a:ea typeface="Times New Roman"/>
                        <a:cs typeface="Times New Roman"/>
                      </a:endParaRP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b="1" dirty="0">
                          <a:solidFill>
                            <a:srgbClr val="FFFF00"/>
                          </a:solidFill>
                          <a:effectLst/>
                          <a:latin typeface="Times New Roman"/>
                          <a:ea typeface="Times New Roman"/>
                        </a:rPr>
                        <a:t>UCA2RXD/UCA2SOMI</a:t>
                      </a: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b="1">
                          <a:solidFill>
                            <a:srgbClr val="FFFF00"/>
                          </a:solidFill>
                          <a:effectLst/>
                          <a:latin typeface="Times New Roman"/>
                          <a:ea typeface="Times New Roman"/>
                        </a:rPr>
                        <a:t> </a:t>
                      </a: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b="1">
                          <a:solidFill>
                            <a:srgbClr val="FFFF00"/>
                          </a:solidFill>
                          <a:effectLst/>
                          <a:latin typeface="Times New Roman"/>
                          <a:ea typeface="Times New Roman"/>
                        </a:rPr>
                        <a:t> </a:t>
                      </a: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9"/>
                  </a:ext>
                </a:extLst>
              </a:tr>
              <a:tr h="159976">
                <a:tc>
                  <a:txBody>
                    <a:bodyPr/>
                    <a:lstStyle/>
                    <a:p>
                      <a:pPr marL="0" marR="0" algn="ctr">
                        <a:spcBef>
                          <a:spcPts val="0"/>
                        </a:spcBef>
                        <a:spcAft>
                          <a:spcPts val="0"/>
                        </a:spcAft>
                      </a:pPr>
                      <a:r>
                        <a:rPr lang="en-US" sz="1100" b="1" dirty="0">
                          <a:effectLst/>
                          <a:latin typeface="Times New Roman"/>
                          <a:ea typeface="Times New Roman"/>
                        </a:rPr>
                        <a:t>P3.3</a:t>
                      </a: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cell3D prstMaterial="dkEdge">
                      <a:bevel prst="convex"/>
                      <a:lightRig rig="flood" dir="t"/>
                    </a:cell3D>
                    <a:solidFill>
                      <a:srgbClr val="00FFFF"/>
                    </a:solidFill>
                  </a:tcPr>
                </a:tc>
                <a:tc>
                  <a:txBody>
                    <a:bodyPr/>
                    <a:lstStyle/>
                    <a:p>
                      <a:pPr marL="0" marR="0" algn="ctr">
                        <a:spcBef>
                          <a:spcPts val="0"/>
                        </a:spcBef>
                        <a:spcAft>
                          <a:spcPts val="0"/>
                        </a:spcAft>
                      </a:pPr>
                      <a:r>
                        <a:rPr lang="en-US" sz="1100" b="1">
                          <a:solidFill>
                            <a:srgbClr val="FFFF00"/>
                          </a:solidFill>
                          <a:effectLst/>
                          <a:latin typeface="Times New Roman"/>
                          <a:ea typeface="Times New Roman"/>
                          <a:cs typeface="Times New Roman"/>
                        </a:rPr>
                        <a:t>Port</a:t>
                      </a:r>
                      <a:endParaRPr lang="en-US" sz="1100" b="1">
                        <a:solidFill>
                          <a:srgbClr val="FFFF00"/>
                        </a:solidFill>
                        <a:effectLst/>
                        <a:latin typeface="Book Antiqua"/>
                        <a:ea typeface="Times New Roman"/>
                        <a:cs typeface="Times New Roman"/>
                      </a:endParaRP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b="1" dirty="0">
                          <a:solidFill>
                            <a:srgbClr val="FFFF00"/>
                          </a:solidFill>
                          <a:effectLst/>
                          <a:latin typeface="Times New Roman"/>
                          <a:ea typeface="Times New Roman"/>
                        </a:rPr>
                        <a:t>UCA2TXD/UCA2SIMO</a:t>
                      </a: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b="1">
                          <a:solidFill>
                            <a:srgbClr val="FFFF00"/>
                          </a:solidFill>
                          <a:effectLst/>
                          <a:latin typeface="Times New Roman"/>
                          <a:ea typeface="Times New Roman"/>
                        </a:rPr>
                        <a:t> </a:t>
                      </a: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b="1">
                          <a:solidFill>
                            <a:srgbClr val="FFFF00"/>
                          </a:solidFill>
                          <a:effectLst/>
                          <a:latin typeface="Times New Roman"/>
                          <a:ea typeface="Times New Roman"/>
                        </a:rPr>
                        <a:t> </a:t>
                      </a: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0"/>
                  </a:ext>
                </a:extLst>
              </a:tr>
              <a:tr h="159976">
                <a:tc>
                  <a:txBody>
                    <a:bodyPr/>
                    <a:lstStyle/>
                    <a:p>
                      <a:pPr marL="0" marR="0" algn="ctr">
                        <a:spcBef>
                          <a:spcPts val="0"/>
                        </a:spcBef>
                        <a:spcAft>
                          <a:spcPts val="0"/>
                        </a:spcAft>
                      </a:pPr>
                      <a:r>
                        <a:rPr lang="en-US" sz="1100" b="1" dirty="0">
                          <a:effectLst/>
                          <a:latin typeface="Times New Roman"/>
                          <a:ea typeface="Times New Roman"/>
                        </a:rPr>
                        <a:t>P3.4</a:t>
                      </a: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cell3D prstMaterial="dkEdge">
                      <a:bevel prst="convex"/>
                      <a:lightRig rig="flood" dir="t"/>
                    </a:cell3D>
                    <a:solidFill>
                      <a:srgbClr val="00FFFF"/>
                    </a:solidFill>
                  </a:tcPr>
                </a:tc>
                <a:tc>
                  <a:txBody>
                    <a:bodyPr/>
                    <a:lstStyle/>
                    <a:p>
                      <a:pPr marL="0" marR="0" algn="ctr">
                        <a:spcBef>
                          <a:spcPts val="0"/>
                        </a:spcBef>
                        <a:spcAft>
                          <a:spcPts val="0"/>
                        </a:spcAft>
                      </a:pPr>
                      <a:r>
                        <a:rPr lang="en-US" sz="1100" b="1">
                          <a:solidFill>
                            <a:srgbClr val="FFFF00"/>
                          </a:solidFill>
                          <a:effectLst/>
                          <a:latin typeface="Times New Roman"/>
                          <a:ea typeface="Times New Roman"/>
                          <a:cs typeface="Times New Roman"/>
                        </a:rPr>
                        <a:t>Port</a:t>
                      </a:r>
                      <a:endParaRPr lang="en-US" sz="1100" b="1">
                        <a:solidFill>
                          <a:srgbClr val="FFFF00"/>
                        </a:solidFill>
                        <a:effectLst/>
                        <a:latin typeface="Book Antiqua"/>
                        <a:ea typeface="Times New Roman"/>
                        <a:cs typeface="Times New Roman"/>
                      </a:endParaRP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b="1" dirty="0">
                          <a:solidFill>
                            <a:srgbClr val="FFFF00"/>
                          </a:solidFill>
                          <a:effectLst/>
                          <a:latin typeface="Times New Roman"/>
                          <a:ea typeface="Times New Roman"/>
                        </a:rPr>
                        <a:t>UCB2STE</a:t>
                      </a: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b="1">
                          <a:solidFill>
                            <a:srgbClr val="FFFF00"/>
                          </a:solidFill>
                          <a:effectLst/>
                          <a:latin typeface="Times New Roman"/>
                          <a:ea typeface="Times New Roman"/>
                        </a:rPr>
                        <a:t> </a:t>
                      </a: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b="1">
                          <a:solidFill>
                            <a:srgbClr val="FFFF00"/>
                          </a:solidFill>
                          <a:effectLst/>
                          <a:latin typeface="Times New Roman"/>
                          <a:ea typeface="Times New Roman"/>
                        </a:rPr>
                        <a:t> </a:t>
                      </a: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1"/>
                  </a:ext>
                </a:extLst>
              </a:tr>
              <a:tr h="159976">
                <a:tc>
                  <a:txBody>
                    <a:bodyPr/>
                    <a:lstStyle/>
                    <a:p>
                      <a:pPr marL="0" marR="0" algn="ctr">
                        <a:spcBef>
                          <a:spcPts val="0"/>
                        </a:spcBef>
                        <a:spcAft>
                          <a:spcPts val="0"/>
                        </a:spcAft>
                      </a:pPr>
                      <a:r>
                        <a:rPr lang="en-US" sz="1100" b="1" dirty="0">
                          <a:effectLst/>
                          <a:latin typeface="Times New Roman"/>
                          <a:ea typeface="Times New Roman"/>
                        </a:rPr>
                        <a:t>P3.5</a:t>
                      </a: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cell3D prstMaterial="dkEdge">
                      <a:bevel prst="convex"/>
                      <a:lightRig rig="flood" dir="t"/>
                    </a:cell3D>
                    <a:solidFill>
                      <a:srgbClr val="00FFFF"/>
                    </a:solidFill>
                  </a:tcPr>
                </a:tc>
                <a:tc>
                  <a:txBody>
                    <a:bodyPr/>
                    <a:lstStyle/>
                    <a:p>
                      <a:pPr marL="0" marR="0" algn="ctr">
                        <a:spcBef>
                          <a:spcPts val="0"/>
                        </a:spcBef>
                        <a:spcAft>
                          <a:spcPts val="0"/>
                        </a:spcAft>
                      </a:pPr>
                      <a:r>
                        <a:rPr lang="en-US" sz="1100" b="1">
                          <a:solidFill>
                            <a:srgbClr val="FFFF00"/>
                          </a:solidFill>
                          <a:effectLst/>
                          <a:latin typeface="Times New Roman"/>
                          <a:ea typeface="Times New Roman"/>
                          <a:cs typeface="Times New Roman"/>
                        </a:rPr>
                        <a:t>Port</a:t>
                      </a:r>
                      <a:endParaRPr lang="en-US" sz="1100" b="1">
                        <a:solidFill>
                          <a:srgbClr val="FFFF00"/>
                        </a:solidFill>
                        <a:effectLst/>
                        <a:latin typeface="Book Antiqua"/>
                        <a:ea typeface="Times New Roman"/>
                        <a:cs typeface="Times New Roman"/>
                      </a:endParaRP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b="1" dirty="0">
                          <a:solidFill>
                            <a:srgbClr val="FFFF00"/>
                          </a:solidFill>
                          <a:effectLst/>
                          <a:latin typeface="Times New Roman"/>
                          <a:ea typeface="Times New Roman"/>
                        </a:rPr>
                        <a:t>UCB2CLK</a:t>
                      </a: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b="1">
                          <a:solidFill>
                            <a:srgbClr val="FFFF00"/>
                          </a:solidFill>
                          <a:effectLst/>
                          <a:latin typeface="Times New Roman"/>
                          <a:ea typeface="Times New Roman"/>
                        </a:rPr>
                        <a:t> </a:t>
                      </a: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b="1">
                          <a:solidFill>
                            <a:srgbClr val="FFFF00"/>
                          </a:solidFill>
                          <a:effectLst/>
                          <a:latin typeface="Times New Roman"/>
                          <a:ea typeface="Times New Roman"/>
                        </a:rPr>
                        <a:t> </a:t>
                      </a: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2"/>
                  </a:ext>
                </a:extLst>
              </a:tr>
              <a:tr h="159976">
                <a:tc>
                  <a:txBody>
                    <a:bodyPr/>
                    <a:lstStyle/>
                    <a:p>
                      <a:pPr marL="0" marR="0" algn="ctr">
                        <a:spcBef>
                          <a:spcPts val="0"/>
                        </a:spcBef>
                        <a:spcAft>
                          <a:spcPts val="0"/>
                        </a:spcAft>
                      </a:pPr>
                      <a:r>
                        <a:rPr lang="en-US" sz="1100" b="1" dirty="0">
                          <a:effectLst/>
                          <a:latin typeface="Times New Roman"/>
                          <a:ea typeface="Times New Roman"/>
                        </a:rPr>
                        <a:t>P3.6</a:t>
                      </a: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cell3D prstMaterial="dkEdge">
                      <a:bevel prst="convex"/>
                      <a:lightRig rig="flood" dir="t"/>
                    </a:cell3D>
                    <a:solidFill>
                      <a:srgbClr val="00FFFF"/>
                    </a:solidFill>
                  </a:tcPr>
                </a:tc>
                <a:tc>
                  <a:txBody>
                    <a:bodyPr/>
                    <a:lstStyle/>
                    <a:p>
                      <a:pPr marL="0" marR="0" algn="ctr">
                        <a:spcBef>
                          <a:spcPts val="0"/>
                        </a:spcBef>
                        <a:spcAft>
                          <a:spcPts val="0"/>
                        </a:spcAft>
                      </a:pPr>
                      <a:r>
                        <a:rPr lang="en-US" sz="1100" b="1">
                          <a:solidFill>
                            <a:srgbClr val="FFFF00"/>
                          </a:solidFill>
                          <a:effectLst/>
                          <a:latin typeface="Times New Roman"/>
                          <a:ea typeface="Times New Roman"/>
                          <a:cs typeface="Times New Roman"/>
                        </a:rPr>
                        <a:t>Port</a:t>
                      </a:r>
                      <a:endParaRPr lang="en-US" sz="1100" b="1">
                        <a:solidFill>
                          <a:srgbClr val="FFFF00"/>
                        </a:solidFill>
                        <a:effectLst/>
                        <a:latin typeface="Book Antiqua"/>
                        <a:ea typeface="Times New Roman"/>
                        <a:cs typeface="Times New Roman"/>
                      </a:endParaRP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b="1" dirty="0">
                          <a:solidFill>
                            <a:srgbClr val="FFFF00"/>
                          </a:solidFill>
                          <a:effectLst/>
                          <a:latin typeface="Times New Roman"/>
                          <a:ea typeface="Times New Roman"/>
                        </a:rPr>
                        <a:t>UCB2SIMO/UCB2SDA</a:t>
                      </a: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b="1">
                          <a:solidFill>
                            <a:srgbClr val="FFFF00"/>
                          </a:solidFill>
                          <a:effectLst/>
                          <a:latin typeface="Times New Roman"/>
                          <a:ea typeface="Times New Roman"/>
                        </a:rPr>
                        <a:t> </a:t>
                      </a: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b="1">
                          <a:solidFill>
                            <a:srgbClr val="FFFF00"/>
                          </a:solidFill>
                          <a:effectLst/>
                          <a:latin typeface="Times New Roman"/>
                          <a:ea typeface="Times New Roman"/>
                        </a:rPr>
                        <a:t> </a:t>
                      </a: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3"/>
                  </a:ext>
                </a:extLst>
              </a:tr>
              <a:tr h="159976">
                <a:tc>
                  <a:txBody>
                    <a:bodyPr/>
                    <a:lstStyle/>
                    <a:p>
                      <a:pPr marL="0" marR="0" algn="ctr">
                        <a:spcBef>
                          <a:spcPts val="0"/>
                        </a:spcBef>
                        <a:spcAft>
                          <a:spcPts val="0"/>
                        </a:spcAft>
                      </a:pPr>
                      <a:r>
                        <a:rPr lang="en-US" sz="1100" b="1" dirty="0">
                          <a:effectLst/>
                          <a:latin typeface="Times New Roman"/>
                          <a:ea typeface="Times New Roman"/>
                        </a:rPr>
                        <a:t>P3.7</a:t>
                      </a: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cell3D prstMaterial="dkEdge">
                      <a:bevel prst="convex"/>
                      <a:lightRig rig="flood" dir="t"/>
                    </a:cell3D>
                    <a:solidFill>
                      <a:srgbClr val="00FFFF"/>
                    </a:solidFill>
                  </a:tcPr>
                </a:tc>
                <a:tc>
                  <a:txBody>
                    <a:bodyPr/>
                    <a:lstStyle/>
                    <a:p>
                      <a:pPr marL="0" marR="0" algn="ctr">
                        <a:spcBef>
                          <a:spcPts val="0"/>
                        </a:spcBef>
                        <a:spcAft>
                          <a:spcPts val="0"/>
                        </a:spcAft>
                      </a:pPr>
                      <a:r>
                        <a:rPr lang="en-US" sz="1100" b="1">
                          <a:solidFill>
                            <a:srgbClr val="FFFF00"/>
                          </a:solidFill>
                          <a:effectLst/>
                          <a:latin typeface="Times New Roman"/>
                          <a:ea typeface="Times New Roman"/>
                          <a:cs typeface="Times New Roman"/>
                        </a:rPr>
                        <a:t>Port</a:t>
                      </a:r>
                      <a:endParaRPr lang="en-US" sz="1100" b="1">
                        <a:solidFill>
                          <a:srgbClr val="FFFF00"/>
                        </a:solidFill>
                        <a:effectLst/>
                        <a:latin typeface="Book Antiqua"/>
                        <a:ea typeface="Times New Roman"/>
                        <a:cs typeface="Times New Roman"/>
                      </a:endParaRP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b="1" dirty="0">
                          <a:solidFill>
                            <a:srgbClr val="FFFF00"/>
                          </a:solidFill>
                          <a:effectLst/>
                          <a:latin typeface="Times New Roman"/>
                          <a:ea typeface="Times New Roman"/>
                        </a:rPr>
                        <a:t>UCB2SOMI/UCB2SCL</a:t>
                      </a: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b="1">
                          <a:solidFill>
                            <a:srgbClr val="FFFF00"/>
                          </a:solidFill>
                          <a:effectLst/>
                          <a:latin typeface="Times New Roman"/>
                          <a:ea typeface="Times New Roman"/>
                        </a:rPr>
                        <a:t> </a:t>
                      </a: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b="1">
                          <a:solidFill>
                            <a:srgbClr val="FFFF00"/>
                          </a:solidFill>
                          <a:effectLst/>
                          <a:latin typeface="Times New Roman"/>
                          <a:ea typeface="Times New Roman"/>
                        </a:rPr>
                        <a:t> </a:t>
                      </a: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4"/>
                  </a:ext>
                </a:extLst>
              </a:tr>
              <a:tr h="159976">
                <a:tc>
                  <a:txBody>
                    <a:bodyPr/>
                    <a:lstStyle/>
                    <a:p>
                      <a:pPr marL="0" marR="0" algn="ctr">
                        <a:spcBef>
                          <a:spcPts val="0"/>
                        </a:spcBef>
                        <a:spcAft>
                          <a:spcPts val="0"/>
                        </a:spcAft>
                      </a:pPr>
                      <a:r>
                        <a:rPr lang="en-US" sz="1100" b="1" dirty="0">
                          <a:effectLst/>
                          <a:latin typeface="Times New Roman"/>
                          <a:ea typeface="Times New Roman"/>
                        </a:rPr>
                        <a:t>P4.0</a:t>
                      </a: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cell3D prstMaterial="dkEdge">
                      <a:bevel prst="convex"/>
                      <a:lightRig rig="flood" dir="t"/>
                    </a:cell3D>
                    <a:solidFill>
                      <a:srgbClr val="00FFFF"/>
                    </a:solidFill>
                  </a:tcPr>
                </a:tc>
                <a:tc>
                  <a:txBody>
                    <a:bodyPr/>
                    <a:lstStyle/>
                    <a:p>
                      <a:pPr marL="0" marR="0" algn="ctr">
                        <a:spcBef>
                          <a:spcPts val="0"/>
                        </a:spcBef>
                        <a:spcAft>
                          <a:spcPts val="0"/>
                        </a:spcAft>
                      </a:pPr>
                      <a:r>
                        <a:rPr lang="en-US" sz="1100" b="1">
                          <a:solidFill>
                            <a:srgbClr val="FFFF00"/>
                          </a:solidFill>
                          <a:effectLst/>
                          <a:latin typeface="Times New Roman"/>
                          <a:ea typeface="Times New Roman"/>
                          <a:cs typeface="Times New Roman"/>
                        </a:rPr>
                        <a:t>Port</a:t>
                      </a:r>
                      <a:endParaRPr lang="en-US" sz="1100" b="1">
                        <a:solidFill>
                          <a:srgbClr val="FFFF00"/>
                        </a:solidFill>
                        <a:effectLst/>
                        <a:latin typeface="Book Antiqua"/>
                        <a:ea typeface="Times New Roman"/>
                        <a:cs typeface="Times New Roman"/>
                      </a:endParaRP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b="1" dirty="0">
                          <a:solidFill>
                            <a:srgbClr val="FFFF00"/>
                          </a:solidFill>
                          <a:effectLst/>
                          <a:latin typeface="Times New Roman"/>
                          <a:ea typeface="Times New Roman"/>
                        </a:rPr>
                        <a:t> </a:t>
                      </a: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b="1">
                          <a:solidFill>
                            <a:srgbClr val="FFFF00"/>
                          </a:solidFill>
                          <a:effectLst/>
                          <a:latin typeface="Times New Roman"/>
                          <a:ea typeface="Times New Roman"/>
                        </a:rPr>
                        <a:t> </a:t>
                      </a: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b="1">
                          <a:solidFill>
                            <a:srgbClr val="FFFF00"/>
                          </a:solidFill>
                          <a:effectLst/>
                          <a:latin typeface="Times New Roman"/>
                          <a:ea typeface="Times New Roman"/>
                        </a:rPr>
                        <a:t>A13</a:t>
                      </a: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5"/>
                  </a:ext>
                </a:extLst>
              </a:tr>
              <a:tr h="159976">
                <a:tc>
                  <a:txBody>
                    <a:bodyPr/>
                    <a:lstStyle/>
                    <a:p>
                      <a:pPr marL="0" marR="0" algn="ctr">
                        <a:spcBef>
                          <a:spcPts val="0"/>
                        </a:spcBef>
                        <a:spcAft>
                          <a:spcPts val="0"/>
                        </a:spcAft>
                      </a:pPr>
                      <a:r>
                        <a:rPr lang="en-US" sz="1100" b="1" dirty="0">
                          <a:effectLst/>
                          <a:latin typeface="Times New Roman"/>
                          <a:ea typeface="Times New Roman"/>
                        </a:rPr>
                        <a:t>P4.1</a:t>
                      </a: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cell3D prstMaterial="dkEdge">
                      <a:bevel prst="convex"/>
                      <a:lightRig rig="flood" dir="t"/>
                    </a:cell3D>
                    <a:solidFill>
                      <a:srgbClr val="00FFFF"/>
                    </a:solidFill>
                  </a:tcPr>
                </a:tc>
                <a:tc>
                  <a:txBody>
                    <a:bodyPr/>
                    <a:lstStyle/>
                    <a:p>
                      <a:pPr marL="0" marR="0" algn="ctr">
                        <a:spcBef>
                          <a:spcPts val="0"/>
                        </a:spcBef>
                        <a:spcAft>
                          <a:spcPts val="0"/>
                        </a:spcAft>
                      </a:pPr>
                      <a:r>
                        <a:rPr lang="en-US" sz="1100" b="1">
                          <a:solidFill>
                            <a:srgbClr val="FFFF00"/>
                          </a:solidFill>
                          <a:effectLst/>
                          <a:latin typeface="Times New Roman"/>
                          <a:ea typeface="Times New Roman"/>
                          <a:cs typeface="Times New Roman"/>
                        </a:rPr>
                        <a:t>Port</a:t>
                      </a:r>
                      <a:endParaRPr lang="en-US" sz="1100" b="1">
                        <a:solidFill>
                          <a:srgbClr val="FFFF00"/>
                        </a:solidFill>
                        <a:effectLst/>
                        <a:latin typeface="Book Antiqua"/>
                        <a:ea typeface="Times New Roman"/>
                        <a:cs typeface="Times New Roman"/>
                      </a:endParaRP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b="1" dirty="0">
                          <a:solidFill>
                            <a:srgbClr val="FFFF00"/>
                          </a:solidFill>
                          <a:effectLst/>
                          <a:latin typeface="Times New Roman"/>
                          <a:ea typeface="Times New Roman"/>
                        </a:rPr>
                        <a:t> </a:t>
                      </a: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b="1">
                          <a:solidFill>
                            <a:srgbClr val="FFFF00"/>
                          </a:solidFill>
                          <a:effectLst/>
                          <a:latin typeface="Times New Roman"/>
                          <a:ea typeface="Times New Roman"/>
                        </a:rPr>
                        <a:t> </a:t>
                      </a: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b="1">
                          <a:solidFill>
                            <a:srgbClr val="FFFF00"/>
                          </a:solidFill>
                          <a:effectLst/>
                          <a:latin typeface="Times New Roman"/>
                          <a:ea typeface="Times New Roman"/>
                        </a:rPr>
                        <a:t>A12</a:t>
                      </a: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6"/>
                  </a:ext>
                </a:extLst>
              </a:tr>
              <a:tr h="159976">
                <a:tc>
                  <a:txBody>
                    <a:bodyPr/>
                    <a:lstStyle/>
                    <a:p>
                      <a:pPr marL="0" marR="0" algn="ctr">
                        <a:spcBef>
                          <a:spcPts val="0"/>
                        </a:spcBef>
                        <a:spcAft>
                          <a:spcPts val="0"/>
                        </a:spcAft>
                      </a:pPr>
                      <a:r>
                        <a:rPr lang="en-US" sz="1100" b="1" dirty="0">
                          <a:effectLst/>
                          <a:latin typeface="Times New Roman"/>
                          <a:ea typeface="Times New Roman"/>
                        </a:rPr>
                        <a:t>P4.2</a:t>
                      </a: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cell3D prstMaterial="dkEdge">
                      <a:bevel prst="convex"/>
                      <a:lightRig rig="flood" dir="t"/>
                    </a:cell3D>
                    <a:solidFill>
                      <a:srgbClr val="00FFFF"/>
                    </a:solidFill>
                  </a:tcPr>
                </a:tc>
                <a:tc>
                  <a:txBody>
                    <a:bodyPr/>
                    <a:lstStyle/>
                    <a:p>
                      <a:pPr marL="0" marR="0" algn="ctr">
                        <a:spcBef>
                          <a:spcPts val="0"/>
                        </a:spcBef>
                        <a:spcAft>
                          <a:spcPts val="0"/>
                        </a:spcAft>
                      </a:pPr>
                      <a:r>
                        <a:rPr lang="en-US" sz="1100" b="1">
                          <a:solidFill>
                            <a:srgbClr val="FFFF00"/>
                          </a:solidFill>
                          <a:effectLst/>
                          <a:latin typeface="Times New Roman"/>
                          <a:ea typeface="Times New Roman"/>
                          <a:cs typeface="Times New Roman"/>
                        </a:rPr>
                        <a:t>Port</a:t>
                      </a:r>
                      <a:endParaRPr lang="en-US" sz="1100" b="1">
                        <a:solidFill>
                          <a:srgbClr val="FFFF00"/>
                        </a:solidFill>
                        <a:effectLst/>
                        <a:latin typeface="Book Antiqua"/>
                        <a:ea typeface="Times New Roman"/>
                        <a:cs typeface="Times New Roman"/>
                      </a:endParaRP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b="1" dirty="0" err="1">
                          <a:solidFill>
                            <a:srgbClr val="FFFF00"/>
                          </a:solidFill>
                          <a:effectLst/>
                          <a:latin typeface="Times New Roman"/>
                          <a:ea typeface="Times New Roman"/>
                        </a:rPr>
                        <a:t>ACLK</a:t>
                      </a:r>
                      <a:r>
                        <a:rPr lang="en-US" sz="1100" b="1" baseline="30000" dirty="0" err="1">
                          <a:solidFill>
                            <a:srgbClr val="FFFF00"/>
                          </a:solidFill>
                          <a:effectLst/>
                          <a:latin typeface="Times New Roman"/>
                          <a:ea typeface="Times New Roman"/>
                        </a:rPr>
                        <a:t>b</a:t>
                      </a:r>
                      <a:endParaRPr lang="en-US" sz="1100" b="1" dirty="0">
                        <a:solidFill>
                          <a:srgbClr val="FFFF00"/>
                        </a:solidFill>
                        <a:effectLst/>
                        <a:latin typeface="Times New Roman"/>
                        <a:ea typeface="Times New Roman"/>
                      </a:endParaRP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b="1">
                          <a:solidFill>
                            <a:srgbClr val="FFFF00"/>
                          </a:solidFill>
                          <a:effectLst/>
                          <a:latin typeface="Times New Roman"/>
                          <a:ea typeface="Times New Roman"/>
                        </a:rPr>
                        <a:t>TA2CLK</a:t>
                      </a:r>
                      <a:r>
                        <a:rPr lang="en-US" sz="1100" b="1" baseline="30000">
                          <a:solidFill>
                            <a:srgbClr val="FFFF00"/>
                          </a:solidFill>
                          <a:effectLst/>
                          <a:latin typeface="Times New Roman"/>
                          <a:ea typeface="Times New Roman"/>
                        </a:rPr>
                        <a:t>a</a:t>
                      </a:r>
                      <a:endParaRPr lang="en-US" sz="1100" b="1">
                        <a:solidFill>
                          <a:srgbClr val="FFFF00"/>
                        </a:solidFill>
                        <a:effectLst/>
                        <a:latin typeface="Times New Roman"/>
                        <a:ea typeface="Times New Roman"/>
                      </a:endParaRP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b="1">
                          <a:solidFill>
                            <a:srgbClr val="FFFF00"/>
                          </a:solidFill>
                          <a:effectLst/>
                          <a:latin typeface="Times New Roman"/>
                          <a:ea typeface="Times New Roman"/>
                        </a:rPr>
                        <a:t>A11</a:t>
                      </a: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7"/>
                  </a:ext>
                </a:extLst>
              </a:tr>
              <a:tr h="159976">
                <a:tc>
                  <a:txBody>
                    <a:bodyPr/>
                    <a:lstStyle/>
                    <a:p>
                      <a:pPr marL="0" marR="0" algn="ctr">
                        <a:spcBef>
                          <a:spcPts val="0"/>
                        </a:spcBef>
                        <a:spcAft>
                          <a:spcPts val="0"/>
                        </a:spcAft>
                      </a:pPr>
                      <a:r>
                        <a:rPr lang="en-US" sz="1100" b="1" dirty="0">
                          <a:effectLst/>
                          <a:latin typeface="Times New Roman"/>
                          <a:ea typeface="Times New Roman"/>
                        </a:rPr>
                        <a:t>P4.3</a:t>
                      </a: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cell3D prstMaterial="dkEdge">
                      <a:bevel prst="convex"/>
                      <a:lightRig rig="flood" dir="t"/>
                    </a:cell3D>
                    <a:solidFill>
                      <a:srgbClr val="00FFFF"/>
                    </a:solidFill>
                  </a:tcPr>
                </a:tc>
                <a:tc>
                  <a:txBody>
                    <a:bodyPr/>
                    <a:lstStyle/>
                    <a:p>
                      <a:pPr marL="0" marR="0" algn="ctr">
                        <a:spcBef>
                          <a:spcPts val="0"/>
                        </a:spcBef>
                        <a:spcAft>
                          <a:spcPts val="0"/>
                        </a:spcAft>
                      </a:pPr>
                      <a:r>
                        <a:rPr lang="en-US" sz="1100" b="1">
                          <a:solidFill>
                            <a:srgbClr val="FFFF00"/>
                          </a:solidFill>
                          <a:effectLst/>
                          <a:latin typeface="Times New Roman"/>
                          <a:ea typeface="Times New Roman"/>
                          <a:cs typeface="Times New Roman"/>
                        </a:rPr>
                        <a:t>Port</a:t>
                      </a:r>
                      <a:endParaRPr lang="en-US" sz="1100" b="1">
                        <a:solidFill>
                          <a:srgbClr val="FFFF00"/>
                        </a:solidFill>
                        <a:effectLst/>
                        <a:latin typeface="Book Antiqua"/>
                        <a:ea typeface="Times New Roman"/>
                        <a:cs typeface="Times New Roman"/>
                      </a:endParaRP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b="1" dirty="0" err="1">
                          <a:solidFill>
                            <a:srgbClr val="FFFF00"/>
                          </a:solidFill>
                          <a:effectLst/>
                          <a:latin typeface="Times New Roman"/>
                          <a:ea typeface="Times New Roman"/>
                        </a:rPr>
                        <a:t>MCLK</a:t>
                      </a:r>
                      <a:r>
                        <a:rPr lang="en-US" sz="1100" b="1" baseline="30000" dirty="0" err="1">
                          <a:solidFill>
                            <a:srgbClr val="FFFF00"/>
                          </a:solidFill>
                          <a:effectLst/>
                          <a:latin typeface="Times New Roman"/>
                          <a:ea typeface="Times New Roman"/>
                        </a:rPr>
                        <a:t>b</a:t>
                      </a:r>
                      <a:endParaRPr lang="en-US" sz="1100" b="1" dirty="0">
                        <a:solidFill>
                          <a:srgbClr val="FFFF00"/>
                        </a:solidFill>
                        <a:effectLst/>
                        <a:latin typeface="Times New Roman"/>
                        <a:ea typeface="Times New Roman"/>
                      </a:endParaRP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b="1">
                          <a:solidFill>
                            <a:srgbClr val="FFFF00"/>
                          </a:solidFill>
                          <a:effectLst/>
                          <a:latin typeface="Times New Roman"/>
                          <a:ea typeface="Times New Roman"/>
                        </a:rPr>
                        <a:t>RTCCLK</a:t>
                      </a:r>
                      <a:r>
                        <a:rPr lang="en-US" sz="1100" b="1" baseline="30000">
                          <a:solidFill>
                            <a:srgbClr val="FFFF00"/>
                          </a:solidFill>
                          <a:effectLst/>
                          <a:latin typeface="Times New Roman"/>
                          <a:ea typeface="Times New Roman"/>
                        </a:rPr>
                        <a:t>b</a:t>
                      </a:r>
                      <a:endParaRPr lang="en-US" sz="1100" b="1">
                        <a:solidFill>
                          <a:srgbClr val="FFFF00"/>
                        </a:solidFill>
                        <a:effectLst/>
                        <a:latin typeface="Times New Roman"/>
                        <a:ea typeface="Times New Roman"/>
                      </a:endParaRP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b="1">
                          <a:solidFill>
                            <a:srgbClr val="FFFF00"/>
                          </a:solidFill>
                          <a:effectLst/>
                          <a:latin typeface="Times New Roman"/>
                          <a:ea typeface="Times New Roman"/>
                        </a:rPr>
                        <a:t>A10</a:t>
                      </a: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8"/>
                  </a:ext>
                </a:extLst>
              </a:tr>
              <a:tr h="159976">
                <a:tc>
                  <a:txBody>
                    <a:bodyPr/>
                    <a:lstStyle/>
                    <a:p>
                      <a:pPr marL="0" marR="0" algn="ctr">
                        <a:spcBef>
                          <a:spcPts val="0"/>
                        </a:spcBef>
                        <a:spcAft>
                          <a:spcPts val="0"/>
                        </a:spcAft>
                      </a:pPr>
                      <a:r>
                        <a:rPr lang="en-US" sz="1100" b="1" dirty="0">
                          <a:effectLst/>
                          <a:latin typeface="Times New Roman"/>
                          <a:ea typeface="Times New Roman"/>
                        </a:rPr>
                        <a:t>P4.4</a:t>
                      </a: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cell3D prstMaterial="dkEdge">
                      <a:bevel prst="convex"/>
                      <a:lightRig rig="flood" dir="t"/>
                    </a:cell3D>
                    <a:solidFill>
                      <a:srgbClr val="00FFFF"/>
                    </a:solidFill>
                  </a:tcPr>
                </a:tc>
                <a:tc>
                  <a:txBody>
                    <a:bodyPr/>
                    <a:lstStyle/>
                    <a:p>
                      <a:pPr marL="0" marR="0" algn="ctr">
                        <a:spcBef>
                          <a:spcPts val="0"/>
                        </a:spcBef>
                        <a:spcAft>
                          <a:spcPts val="0"/>
                        </a:spcAft>
                      </a:pPr>
                      <a:r>
                        <a:rPr lang="en-US" sz="1100" b="1">
                          <a:solidFill>
                            <a:srgbClr val="FFFF00"/>
                          </a:solidFill>
                          <a:effectLst/>
                          <a:latin typeface="Times New Roman"/>
                          <a:ea typeface="Times New Roman"/>
                          <a:cs typeface="Times New Roman"/>
                        </a:rPr>
                        <a:t>Port</a:t>
                      </a:r>
                      <a:endParaRPr lang="en-US" sz="1100" b="1">
                        <a:solidFill>
                          <a:srgbClr val="FFFF00"/>
                        </a:solidFill>
                        <a:effectLst/>
                        <a:latin typeface="Book Antiqua"/>
                        <a:ea typeface="Times New Roman"/>
                        <a:cs typeface="Times New Roman"/>
                      </a:endParaRP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b="1" dirty="0" err="1">
                          <a:solidFill>
                            <a:srgbClr val="FFFF00"/>
                          </a:solidFill>
                          <a:effectLst/>
                          <a:latin typeface="Times New Roman"/>
                          <a:ea typeface="Times New Roman"/>
                        </a:rPr>
                        <a:t>HSMCLK</a:t>
                      </a:r>
                      <a:r>
                        <a:rPr lang="en-US" sz="1100" b="1" baseline="30000" dirty="0" err="1">
                          <a:solidFill>
                            <a:srgbClr val="FFFF00"/>
                          </a:solidFill>
                          <a:effectLst/>
                          <a:latin typeface="Times New Roman"/>
                          <a:ea typeface="Times New Roman"/>
                        </a:rPr>
                        <a:t>b</a:t>
                      </a:r>
                      <a:endParaRPr lang="en-US" sz="1100" b="1" dirty="0">
                        <a:solidFill>
                          <a:srgbClr val="FFFF00"/>
                        </a:solidFill>
                        <a:effectLst/>
                        <a:latin typeface="Times New Roman"/>
                        <a:ea typeface="Times New Roman"/>
                      </a:endParaRP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b="1">
                          <a:solidFill>
                            <a:srgbClr val="FFFF00"/>
                          </a:solidFill>
                          <a:effectLst/>
                          <a:latin typeface="Times New Roman"/>
                          <a:ea typeface="Times New Roman"/>
                        </a:rPr>
                        <a:t>SVMHOUT</a:t>
                      </a:r>
                      <a:r>
                        <a:rPr lang="en-US" sz="1100" b="1" baseline="30000">
                          <a:solidFill>
                            <a:srgbClr val="FFFF00"/>
                          </a:solidFill>
                          <a:effectLst/>
                          <a:latin typeface="Times New Roman"/>
                          <a:ea typeface="Times New Roman"/>
                        </a:rPr>
                        <a:t>b</a:t>
                      </a:r>
                      <a:endParaRPr lang="en-US" sz="1100" b="1">
                        <a:solidFill>
                          <a:srgbClr val="FFFF00"/>
                        </a:solidFill>
                        <a:effectLst/>
                        <a:latin typeface="Times New Roman"/>
                        <a:ea typeface="Times New Roman"/>
                      </a:endParaRP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b="1">
                          <a:solidFill>
                            <a:srgbClr val="FFFF00"/>
                          </a:solidFill>
                          <a:effectLst/>
                          <a:latin typeface="Times New Roman"/>
                          <a:ea typeface="Times New Roman"/>
                        </a:rPr>
                        <a:t>A9</a:t>
                      </a: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9"/>
                  </a:ext>
                </a:extLst>
              </a:tr>
              <a:tr h="159976">
                <a:tc>
                  <a:txBody>
                    <a:bodyPr/>
                    <a:lstStyle/>
                    <a:p>
                      <a:pPr marL="0" marR="0" algn="ctr">
                        <a:spcBef>
                          <a:spcPts val="0"/>
                        </a:spcBef>
                        <a:spcAft>
                          <a:spcPts val="0"/>
                        </a:spcAft>
                      </a:pPr>
                      <a:r>
                        <a:rPr lang="en-US" sz="1100" b="1" dirty="0">
                          <a:effectLst/>
                          <a:latin typeface="Times New Roman"/>
                          <a:ea typeface="Times New Roman"/>
                        </a:rPr>
                        <a:t>P4.5</a:t>
                      </a: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cell3D prstMaterial="dkEdge">
                      <a:bevel prst="convex"/>
                      <a:lightRig rig="flood" dir="t"/>
                    </a:cell3D>
                    <a:solidFill>
                      <a:srgbClr val="00FFFF"/>
                    </a:solidFill>
                  </a:tcPr>
                </a:tc>
                <a:tc>
                  <a:txBody>
                    <a:bodyPr/>
                    <a:lstStyle/>
                    <a:p>
                      <a:pPr marL="0" marR="0" algn="ctr">
                        <a:spcBef>
                          <a:spcPts val="0"/>
                        </a:spcBef>
                        <a:spcAft>
                          <a:spcPts val="0"/>
                        </a:spcAft>
                      </a:pPr>
                      <a:r>
                        <a:rPr lang="en-US" sz="1100" b="1">
                          <a:solidFill>
                            <a:srgbClr val="FFFF00"/>
                          </a:solidFill>
                          <a:effectLst/>
                          <a:latin typeface="Times New Roman"/>
                          <a:ea typeface="Times New Roman"/>
                          <a:cs typeface="Times New Roman"/>
                        </a:rPr>
                        <a:t>Port</a:t>
                      </a:r>
                      <a:endParaRPr lang="en-US" sz="1100" b="1">
                        <a:solidFill>
                          <a:srgbClr val="FFFF00"/>
                        </a:solidFill>
                        <a:effectLst/>
                        <a:latin typeface="Book Antiqua"/>
                        <a:ea typeface="Times New Roman"/>
                        <a:cs typeface="Times New Roman"/>
                      </a:endParaRP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b="1" dirty="0">
                          <a:solidFill>
                            <a:srgbClr val="FFFF00"/>
                          </a:solidFill>
                          <a:effectLst/>
                          <a:latin typeface="Times New Roman"/>
                          <a:ea typeface="Times New Roman"/>
                        </a:rPr>
                        <a:t> </a:t>
                      </a: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b="1" dirty="0">
                          <a:solidFill>
                            <a:srgbClr val="FFFF00"/>
                          </a:solidFill>
                          <a:effectLst/>
                          <a:latin typeface="Times New Roman"/>
                          <a:ea typeface="Times New Roman"/>
                        </a:rPr>
                        <a:t> </a:t>
                      </a: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b="1">
                          <a:solidFill>
                            <a:srgbClr val="FFFF00"/>
                          </a:solidFill>
                          <a:effectLst/>
                          <a:latin typeface="Times New Roman"/>
                          <a:ea typeface="Times New Roman"/>
                        </a:rPr>
                        <a:t>A8</a:t>
                      </a: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30"/>
                  </a:ext>
                </a:extLst>
              </a:tr>
              <a:tr h="159976">
                <a:tc>
                  <a:txBody>
                    <a:bodyPr/>
                    <a:lstStyle/>
                    <a:p>
                      <a:pPr marL="0" marR="0" algn="ctr">
                        <a:spcBef>
                          <a:spcPts val="0"/>
                        </a:spcBef>
                        <a:spcAft>
                          <a:spcPts val="0"/>
                        </a:spcAft>
                      </a:pPr>
                      <a:r>
                        <a:rPr lang="en-US" sz="1100" b="1" dirty="0">
                          <a:effectLst/>
                          <a:latin typeface="Times New Roman"/>
                          <a:ea typeface="Times New Roman"/>
                        </a:rPr>
                        <a:t>P4.6</a:t>
                      </a: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cell3D prstMaterial="dkEdge">
                      <a:bevel prst="convex"/>
                      <a:lightRig rig="flood" dir="t"/>
                    </a:cell3D>
                    <a:solidFill>
                      <a:srgbClr val="00FFFF"/>
                    </a:solidFill>
                  </a:tcPr>
                </a:tc>
                <a:tc>
                  <a:txBody>
                    <a:bodyPr/>
                    <a:lstStyle/>
                    <a:p>
                      <a:pPr marL="0" marR="0" algn="ctr">
                        <a:spcBef>
                          <a:spcPts val="0"/>
                        </a:spcBef>
                        <a:spcAft>
                          <a:spcPts val="0"/>
                        </a:spcAft>
                      </a:pPr>
                      <a:r>
                        <a:rPr lang="en-US" sz="1100" b="1">
                          <a:solidFill>
                            <a:srgbClr val="FFFF00"/>
                          </a:solidFill>
                          <a:effectLst/>
                          <a:latin typeface="Times New Roman"/>
                          <a:ea typeface="Times New Roman"/>
                          <a:cs typeface="Times New Roman"/>
                        </a:rPr>
                        <a:t>Port</a:t>
                      </a:r>
                      <a:endParaRPr lang="en-US" sz="1100" b="1">
                        <a:solidFill>
                          <a:srgbClr val="FFFF00"/>
                        </a:solidFill>
                        <a:effectLst/>
                        <a:latin typeface="Book Antiqua"/>
                        <a:ea typeface="Times New Roman"/>
                        <a:cs typeface="Times New Roman"/>
                      </a:endParaRP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b="1" dirty="0">
                          <a:solidFill>
                            <a:srgbClr val="FFFF00"/>
                          </a:solidFill>
                          <a:effectLst/>
                          <a:latin typeface="Times New Roman"/>
                          <a:ea typeface="Times New Roman"/>
                        </a:rPr>
                        <a:t> </a:t>
                      </a: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b="1" dirty="0">
                          <a:solidFill>
                            <a:srgbClr val="FFFF00"/>
                          </a:solidFill>
                          <a:effectLst/>
                          <a:latin typeface="Times New Roman"/>
                          <a:ea typeface="Times New Roman"/>
                        </a:rPr>
                        <a:t> </a:t>
                      </a: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b="1" dirty="0">
                          <a:solidFill>
                            <a:srgbClr val="FFFF00"/>
                          </a:solidFill>
                          <a:effectLst/>
                          <a:latin typeface="Times New Roman"/>
                          <a:ea typeface="Times New Roman"/>
                        </a:rPr>
                        <a:t>A7</a:t>
                      </a: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31"/>
                  </a:ext>
                </a:extLst>
              </a:tr>
              <a:tr h="159976">
                <a:tc>
                  <a:txBody>
                    <a:bodyPr/>
                    <a:lstStyle/>
                    <a:p>
                      <a:pPr marL="0" marR="0" algn="ctr">
                        <a:spcBef>
                          <a:spcPts val="0"/>
                        </a:spcBef>
                        <a:spcAft>
                          <a:spcPts val="0"/>
                        </a:spcAft>
                      </a:pPr>
                      <a:r>
                        <a:rPr lang="en-US" sz="1100" b="1" dirty="0">
                          <a:effectLst/>
                          <a:latin typeface="Times New Roman"/>
                          <a:ea typeface="Times New Roman"/>
                        </a:rPr>
                        <a:t>P4.7</a:t>
                      </a: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cell3D prstMaterial="dkEdge">
                      <a:bevel prst="convex"/>
                      <a:lightRig rig="flood" dir="t"/>
                    </a:cell3D>
                    <a:solidFill>
                      <a:srgbClr val="00FFFF"/>
                    </a:solidFill>
                  </a:tcPr>
                </a:tc>
                <a:tc>
                  <a:txBody>
                    <a:bodyPr/>
                    <a:lstStyle/>
                    <a:p>
                      <a:pPr marL="0" marR="0" algn="ctr">
                        <a:spcBef>
                          <a:spcPts val="0"/>
                        </a:spcBef>
                        <a:spcAft>
                          <a:spcPts val="0"/>
                        </a:spcAft>
                      </a:pPr>
                      <a:r>
                        <a:rPr lang="en-US" sz="1100" b="1" dirty="0">
                          <a:solidFill>
                            <a:srgbClr val="FFFF00"/>
                          </a:solidFill>
                          <a:effectLst/>
                          <a:latin typeface="Times New Roman"/>
                          <a:ea typeface="Times New Roman"/>
                          <a:cs typeface="Times New Roman"/>
                        </a:rPr>
                        <a:t>Port</a:t>
                      </a:r>
                      <a:endParaRPr lang="en-US" sz="1100" b="1" dirty="0">
                        <a:solidFill>
                          <a:srgbClr val="FFFF00"/>
                        </a:solidFill>
                        <a:effectLst/>
                        <a:latin typeface="Book Antiqua"/>
                        <a:ea typeface="Times New Roman"/>
                        <a:cs typeface="Times New Roman"/>
                      </a:endParaRP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b="1" dirty="0">
                          <a:solidFill>
                            <a:srgbClr val="FFFF00"/>
                          </a:solidFill>
                          <a:effectLst/>
                          <a:latin typeface="Times New Roman"/>
                          <a:ea typeface="Times New Roman"/>
                        </a:rPr>
                        <a:t> </a:t>
                      </a: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b="1" dirty="0">
                          <a:solidFill>
                            <a:srgbClr val="FFFF00"/>
                          </a:solidFill>
                          <a:effectLst/>
                          <a:latin typeface="Times New Roman"/>
                          <a:ea typeface="Times New Roman"/>
                        </a:rPr>
                        <a:t> </a:t>
                      </a: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b="1" dirty="0">
                          <a:solidFill>
                            <a:srgbClr val="FFFF00"/>
                          </a:solidFill>
                          <a:effectLst/>
                          <a:latin typeface="Times New Roman"/>
                          <a:ea typeface="Times New Roman"/>
                        </a:rPr>
                        <a:t>A6</a:t>
                      </a: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32"/>
                  </a:ext>
                </a:extLst>
              </a:tr>
            </a:tbl>
          </a:graphicData>
        </a:graphic>
      </p:graphicFrame>
      <p:sp>
        <p:nvSpPr>
          <p:cNvPr id="2" name="Title 1"/>
          <p:cNvSpPr>
            <a:spLocks noGrp="1"/>
          </p:cNvSpPr>
          <p:nvPr>
            <p:ph type="title"/>
          </p:nvPr>
        </p:nvSpPr>
        <p:spPr>
          <a:xfrm>
            <a:off x="457200" y="-88471"/>
            <a:ext cx="8229600" cy="400110"/>
          </a:xfrm>
          <a:noFill/>
        </p:spPr>
        <p:txBody>
          <a:bodyPr wrap="square" rtlCol="0">
            <a:spAutoFit/>
          </a:bodyPr>
          <a:lstStyle/>
          <a:p>
            <a:r>
              <a:rPr lang="en-US" sz="2000" b="1" kern="1200" dirty="0">
                <a:solidFill>
                  <a:srgbClr val="FF33CC"/>
                </a:solidFill>
                <a:latin typeface="Times New Roman" panose="02020603050405020304" pitchFamily="18" charset="0"/>
                <a:ea typeface="+mn-ea"/>
                <a:cs typeface="Times New Roman" panose="02020603050405020304" pitchFamily="18" charset="0"/>
              </a:rPr>
              <a:t>Partial Table of Alternate Pin Functions</a:t>
            </a:r>
          </a:p>
        </p:txBody>
      </p:sp>
      <p:sp>
        <p:nvSpPr>
          <p:cNvPr id="4" name="Rectangle 3"/>
          <p:cNvSpPr/>
          <p:nvPr/>
        </p:nvSpPr>
        <p:spPr>
          <a:xfrm>
            <a:off x="152400" y="6040812"/>
            <a:ext cx="8991600" cy="58477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600" b="1" i="0" u="none" strike="noStrike" kern="1200" cap="none" spc="0" normalizeH="0" baseline="0" noProof="0" dirty="0">
                <a:ln>
                  <a:noFill/>
                </a:ln>
                <a:solidFill>
                  <a:srgbClr val="FF33CC"/>
                </a:solidFill>
                <a:effectLst/>
                <a:uLnTx/>
                <a:uFillTx/>
                <a:latin typeface="Times New Roman" panose="02020603050405020304" pitchFamily="18" charset="0"/>
                <a:ea typeface="+mn-ea"/>
                <a:cs typeface="Times New Roman" panose="02020603050405020304" pitchFamily="18" charset="0"/>
              </a:rPr>
              <a:t>SEL1 and SEL0 bits on the MSP432 specify alternate functions.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600" b="1" i="1" u="none" strike="noStrike" kern="1200" cap="none" spc="0" normalizeH="0" baseline="0" noProof="0" dirty="0">
                <a:ln>
                  <a:noFill/>
                </a:ln>
                <a:solidFill>
                  <a:srgbClr val="FF33CC"/>
                </a:solidFill>
                <a:effectLst/>
                <a:uLnTx/>
                <a:uFillTx/>
                <a:latin typeface="Times New Roman" panose="02020603050405020304" pitchFamily="18" charset="0"/>
                <a:ea typeface="+mn-ea"/>
                <a:cs typeface="Times New Roman" panose="02020603050405020304" pitchFamily="18" charset="0"/>
              </a:rPr>
              <a:t>P1.2 </a:t>
            </a:r>
            <a:r>
              <a:rPr kumimoji="0" lang="en-US" altLang="en-US" sz="1600" b="1" i="0" u="none" strike="noStrike" kern="1200" cap="none" spc="0" normalizeH="0" baseline="0" noProof="0" dirty="0">
                <a:ln>
                  <a:noFill/>
                </a:ln>
                <a:solidFill>
                  <a:srgbClr val="FF33CC"/>
                </a:solidFill>
                <a:effectLst/>
                <a:uLnTx/>
                <a:uFillTx/>
                <a:latin typeface="Times New Roman" panose="02020603050405020304" pitchFamily="18" charset="0"/>
                <a:ea typeface="+mn-ea"/>
                <a:cs typeface="Times New Roman" panose="02020603050405020304" pitchFamily="18" charset="0"/>
              </a:rPr>
              <a:t>and </a:t>
            </a:r>
            <a:r>
              <a:rPr kumimoji="0" lang="en-US" altLang="en-US" sz="1600" b="1" i="1" u="none" strike="noStrike" kern="1200" cap="none" spc="0" normalizeH="0" baseline="0" noProof="0" dirty="0">
                <a:ln>
                  <a:noFill/>
                </a:ln>
                <a:solidFill>
                  <a:srgbClr val="FF33CC"/>
                </a:solidFill>
                <a:effectLst/>
                <a:uLnTx/>
                <a:uFillTx/>
                <a:latin typeface="Times New Roman" panose="02020603050405020304" pitchFamily="18" charset="0"/>
                <a:ea typeface="+mn-ea"/>
                <a:cs typeface="Times New Roman" panose="02020603050405020304" pitchFamily="18" charset="0"/>
              </a:rPr>
              <a:t>P1.3 </a:t>
            </a:r>
            <a:r>
              <a:rPr kumimoji="0" lang="en-US" altLang="en-US" sz="1600" b="1" i="0" u="none" strike="noStrike" kern="1200" cap="none" spc="0" normalizeH="0" baseline="0" noProof="0" dirty="0">
                <a:ln>
                  <a:noFill/>
                </a:ln>
                <a:solidFill>
                  <a:srgbClr val="FF33CC"/>
                </a:solidFill>
                <a:effectLst/>
                <a:uLnTx/>
                <a:uFillTx/>
                <a:latin typeface="Times New Roman" panose="02020603050405020304" pitchFamily="18" charset="0"/>
                <a:ea typeface="+mn-ea"/>
                <a:cs typeface="Times New Roman" panose="02020603050405020304" pitchFamily="18" charset="0"/>
              </a:rPr>
              <a:t> are hardwired to the serial port to USB interface.</a:t>
            </a:r>
            <a:endParaRPr kumimoji="0" lang="en-US" sz="1600" b="1" i="0" u="none" strike="noStrike" kern="1200" cap="none" spc="0" normalizeH="0" baseline="0" noProof="0" dirty="0">
              <a:ln>
                <a:noFill/>
              </a:ln>
              <a:solidFill>
                <a:srgbClr val="FF33CC"/>
              </a:solidFill>
              <a:effectLst/>
              <a:uLnTx/>
              <a:uFillTx/>
              <a:latin typeface="Times New Roman" panose="02020603050405020304" pitchFamily="18" charset="0"/>
              <a:ea typeface="+mn-ea"/>
              <a:cs typeface="Times New Roman" panose="02020603050405020304" pitchFamily="18" charset="0"/>
            </a:endParaRPr>
          </a:p>
        </p:txBody>
      </p:sp>
      <p:sp>
        <p:nvSpPr>
          <p:cNvPr id="5" name="TextBox 4"/>
          <p:cNvSpPr txBox="1"/>
          <p:nvPr/>
        </p:nvSpPr>
        <p:spPr>
          <a:xfrm rot="16200000">
            <a:off x="-1305370" y="2780763"/>
            <a:ext cx="3276600"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FF00"/>
                </a:solidFill>
                <a:effectLst/>
                <a:uLnTx/>
                <a:uFillTx/>
                <a:latin typeface="Times New Roman" panose="02020603050405020304" pitchFamily="18" charset="0"/>
                <a:ea typeface="+mn-ea"/>
                <a:cs typeface="Times New Roman" panose="02020603050405020304" pitchFamily="18" charset="0"/>
              </a:rPr>
              <a:t>Table 4.1 in Valvano’s textbook </a:t>
            </a:r>
          </a:p>
        </p:txBody>
      </p:sp>
      <p:sp>
        <p:nvSpPr>
          <p:cNvPr id="6" name="TextBox 5"/>
          <p:cNvSpPr txBox="1"/>
          <p:nvPr/>
        </p:nvSpPr>
        <p:spPr>
          <a:xfrm>
            <a:off x="1411478" y="152400"/>
            <a:ext cx="622478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FF00"/>
                </a:solidFill>
                <a:effectLst/>
                <a:uLnTx/>
                <a:uFillTx/>
                <a:latin typeface="Times New Roman" panose="02020603050405020304" pitchFamily="18" charset="0"/>
                <a:ea typeface="+mn-ea"/>
                <a:cs typeface="Times New Roman" panose="02020603050405020304" pitchFamily="18" charset="0"/>
              </a:rPr>
              <a:t>Default                   Primary               Secondary           Tertiary</a:t>
            </a:r>
          </a:p>
        </p:txBody>
      </p:sp>
      <p:sp>
        <p:nvSpPr>
          <p:cNvPr id="7" name="Rectangle 6"/>
          <p:cNvSpPr/>
          <p:nvPr/>
        </p:nvSpPr>
        <p:spPr>
          <a:xfrm>
            <a:off x="0" y="6611779"/>
            <a:ext cx="9144000" cy="253916"/>
          </a:xfrm>
          <a:prstGeom prst="rect">
            <a:avLst/>
          </a:prstGeom>
          <a:solidFill>
            <a:schemeClr val="tx1"/>
          </a:solid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050" b="1" i="0" u="none" strike="noStrike" kern="1200" cap="none" spc="0" normalizeH="0" baseline="0" noProof="0" dirty="0">
                <a:ln>
                  <a:noFill/>
                </a:ln>
                <a:solidFill>
                  <a:srgbClr val="00FF00"/>
                </a:solidFill>
                <a:effectLst/>
                <a:uLnTx/>
                <a:uFillTx/>
                <a:latin typeface="Arial Black" panose="020B0A04020102020204" pitchFamily="34" charset="0"/>
                <a:ea typeface="+mn-ea"/>
                <a:cs typeface="Times New Roman" panose="02020603050405020304" pitchFamily="18" charset="0"/>
              </a:rPr>
              <a:t>Dr. Nabeeh Kandalaft		EGR226 Grand valley State University		</a:t>
            </a:r>
          </a:p>
        </p:txBody>
      </p:sp>
      <p:grpSp>
        <p:nvGrpSpPr>
          <p:cNvPr id="42" name="Group 41"/>
          <p:cNvGrpSpPr/>
          <p:nvPr/>
        </p:nvGrpSpPr>
        <p:grpSpPr>
          <a:xfrm>
            <a:off x="5257800" y="1905000"/>
            <a:ext cx="3681399" cy="1905000"/>
            <a:chOff x="1157600" y="2834640"/>
            <a:chExt cx="4002466" cy="1965960"/>
          </a:xfrm>
          <a:effectLst>
            <a:glow rad="101600">
              <a:srgbClr val="FFFF00">
                <a:alpha val="60000"/>
              </a:srgbClr>
            </a:glow>
            <a:reflection blurRad="6350" stA="50000" endA="275" endPos="40000" dist="101600" dir="5400000" sy="-100000" algn="bl" rotWithShape="0"/>
          </a:effectLst>
        </p:grpSpPr>
        <p:sp>
          <p:nvSpPr>
            <p:cNvPr id="43" name="Rectangle 42"/>
            <p:cNvSpPr/>
            <p:nvPr/>
          </p:nvSpPr>
          <p:spPr>
            <a:xfrm>
              <a:off x="1212003" y="2873188"/>
              <a:ext cx="3028688" cy="1927412"/>
            </a:xfrm>
            <a:prstGeom prst="rect">
              <a:avLst/>
            </a:prstGeom>
            <a:solidFill>
              <a:srgbClr val="FFFF00"/>
            </a:solidFill>
            <a:ln>
              <a:noFill/>
            </a:ln>
            <a:scene3d>
              <a:camera prst="orthographicFront"/>
              <a:lightRig rig="threePt" dir="t"/>
            </a:scene3d>
            <a:sp3d>
              <a:bevelT prst="convex"/>
            </a:sp3d>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44" name="Rectangle 43"/>
            <p:cNvSpPr/>
            <p:nvPr/>
          </p:nvSpPr>
          <p:spPr>
            <a:xfrm>
              <a:off x="3424280" y="3595968"/>
              <a:ext cx="646441" cy="1156447"/>
            </a:xfrm>
            <a:prstGeom prst="rect">
              <a:avLst/>
            </a:prstGeom>
            <a:solidFill>
              <a:srgbClr val="66FF99"/>
            </a:solidFill>
            <a:ln w="38100">
              <a:solidFill>
                <a:schemeClr val="tx1"/>
              </a:solidFill>
            </a:ln>
            <a:scene3d>
              <a:camera prst="orthographicFront"/>
              <a:lightRig rig="threePt" dir="t"/>
            </a:scene3d>
            <a:sp3d>
              <a:bevelT prst="angle"/>
            </a:sp3d>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cxnSp>
          <p:nvCxnSpPr>
            <p:cNvPr id="45" name="Straight Connector 44"/>
            <p:cNvCxnSpPr/>
            <p:nvPr/>
          </p:nvCxnSpPr>
          <p:spPr>
            <a:xfrm>
              <a:off x="3801370" y="3355041"/>
              <a:ext cx="0" cy="24092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3909110" y="3355041"/>
              <a:ext cx="0" cy="24092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grpSp>
          <p:nvGrpSpPr>
            <p:cNvPr id="47" name="Group 46"/>
            <p:cNvGrpSpPr/>
            <p:nvPr/>
          </p:nvGrpSpPr>
          <p:grpSpPr>
            <a:xfrm>
              <a:off x="3086378" y="3781481"/>
              <a:ext cx="441735" cy="57822"/>
              <a:chOff x="2057400" y="4191000"/>
              <a:chExt cx="624840" cy="91440"/>
            </a:xfrm>
          </p:grpSpPr>
          <p:cxnSp>
            <p:nvCxnSpPr>
              <p:cNvPr id="72" name="Straight Connector 71"/>
              <p:cNvCxnSpPr/>
              <p:nvPr/>
            </p:nvCxnSpPr>
            <p:spPr>
              <a:xfrm>
                <a:off x="2057400" y="4224020"/>
                <a:ext cx="533400" cy="0"/>
              </a:xfrm>
              <a:prstGeom prst="line">
                <a:avLst/>
              </a:prstGeom>
              <a:ln w="38100">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3" name="Oval 72"/>
              <p:cNvSpPr/>
              <p:nvPr/>
            </p:nvSpPr>
            <p:spPr>
              <a:xfrm>
                <a:off x="2590800" y="4191000"/>
                <a:ext cx="91440" cy="91440"/>
              </a:xfrm>
              <a:prstGeom prst="ellipse">
                <a:avLst/>
              </a:prstGeom>
              <a:solidFill>
                <a:schemeClr val="tx1">
                  <a:lumMod val="65000"/>
                  <a:lumOff val="35000"/>
                </a:schemeClr>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grpSp>
        <p:grpSp>
          <p:nvGrpSpPr>
            <p:cNvPr id="48" name="Group 47"/>
            <p:cNvGrpSpPr/>
            <p:nvPr/>
          </p:nvGrpSpPr>
          <p:grpSpPr>
            <a:xfrm>
              <a:off x="3086378" y="3998083"/>
              <a:ext cx="441735" cy="57822"/>
              <a:chOff x="2057400" y="4191000"/>
              <a:chExt cx="624840" cy="91440"/>
            </a:xfrm>
          </p:grpSpPr>
          <p:cxnSp>
            <p:nvCxnSpPr>
              <p:cNvPr id="70" name="Straight Connector 69"/>
              <p:cNvCxnSpPr/>
              <p:nvPr/>
            </p:nvCxnSpPr>
            <p:spPr>
              <a:xfrm>
                <a:off x="2057400" y="4224020"/>
                <a:ext cx="533400" cy="0"/>
              </a:xfrm>
              <a:prstGeom prst="line">
                <a:avLst/>
              </a:prstGeom>
              <a:ln w="38100">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1" name="Oval 70"/>
              <p:cNvSpPr/>
              <p:nvPr/>
            </p:nvSpPr>
            <p:spPr>
              <a:xfrm>
                <a:off x="2590800" y="4191000"/>
                <a:ext cx="91440" cy="91440"/>
              </a:xfrm>
              <a:prstGeom prst="ellipse">
                <a:avLst/>
              </a:prstGeom>
              <a:solidFill>
                <a:schemeClr val="tx1">
                  <a:lumMod val="65000"/>
                  <a:lumOff val="35000"/>
                </a:schemeClr>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grpSp>
        <p:grpSp>
          <p:nvGrpSpPr>
            <p:cNvPr id="49" name="Group 48"/>
            <p:cNvGrpSpPr/>
            <p:nvPr/>
          </p:nvGrpSpPr>
          <p:grpSpPr>
            <a:xfrm>
              <a:off x="3086378" y="4230639"/>
              <a:ext cx="441735" cy="57822"/>
              <a:chOff x="2057400" y="4191000"/>
              <a:chExt cx="624840" cy="91440"/>
            </a:xfrm>
          </p:grpSpPr>
          <p:cxnSp>
            <p:nvCxnSpPr>
              <p:cNvPr id="68" name="Straight Connector 67"/>
              <p:cNvCxnSpPr/>
              <p:nvPr/>
            </p:nvCxnSpPr>
            <p:spPr>
              <a:xfrm>
                <a:off x="2057400" y="4224020"/>
                <a:ext cx="533400" cy="0"/>
              </a:xfrm>
              <a:prstGeom prst="line">
                <a:avLst/>
              </a:prstGeom>
              <a:ln w="38100">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9" name="Oval 68"/>
              <p:cNvSpPr/>
              <p:nvPr/>
            </p:nvSpPr>
            <p:spPr>
              <a:xfrm>
                <a:off x="2590800" y="4191000"/>
                <a:ext cx="91440" cy="91440"/>
              </a:xfrm>
              <a:prstGeom prst="ellipse">
                <a:avLst/>
              </a:prstGeom>
              <a:solidFill>
                <a:schemeClr val="tx1">
                  <a:lumMod val="65000"/>
                  <a:lumOff val="35000"/>
                </a:schemeClr>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grpSp>
        <p:grpSp>
          <p:nvGrpSpPr>
            <p:cNvPr id="50" name="Group 49"/>
            <p:cNvGrpSpPr/>
            <p:nvPr/>
          </p:nvGrpSpPr>
          <p:grpSpPr>
            <a:xfrm>
              <a:off x="3083571" y="4471566"/>
              <a:ext cx="441735" cy="57822"/>
              <a:chOff x="2057400" y="4191000"/>
              <a:chExt cx="624840" cy="91440"/>
            </a:xfrm>
          </p:grpSpPr>
          <p:cxnSp>
            <p:nvCxnSpPr>
              <p:cNvPr id="66" name="Straight Connector 65"/>
              <p:cNvCxnSpPr/>
              <p:nvPr/>
            </p:nvCxnSpPr>
            <p:spPr>
              <a:xfrm>
                <a:off x="2057400" y="4224020"/>
                <a:ext cx="533400" cy="0"/>
              </a:xfrm>
              <a:prstGeom prst="line">
                <a:avLst/>
              </a:prstGeom>
              <a:ln w="38100">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7" name="Oval 66"/>
              <p:cNvSpPr/>
              <p:nvPr/>
            </p:nvSpPr>
            <p:spPr>
              <a:xfrm>
                <a:off x="2590800" y="4191000"/>
                <a:ext cx="91440" cy="91440"/>
              </a:xfrm>
              <a:prstGeom prst="ellipse">
                <a:avLst/>
              </a:prstGeom>
              <a:solidFill>
                <a:schemeClr val="tx1">
                  <a:lumMod val="65000"/>
                  <a:lumOff val="35000"/>
                </a:schemeClr>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grpSp>
        <p:sp>
          <p:nvSpPr>
            <p:cNvPr id="51" name="TextBox 50"/>
            <p:cNvSpPr txBox="1"/>
            <p:nvPr/>
          </p:nvSpPr>
          <p:spPr>
            <a:xfrm>
              <a:off x="1610498" y="3636318"/>
              <a:ext cx="1435008"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General Purpose I/O</a:t>
              </a:r>
            </a:p>
          </p:txBody>
        </p:sp>
        <p:sp>
          <p:nvSpPr>
            <p:cNvPr id="52" name="TextBox 51"/>
            <p:cNvSpPr txBox="1"/>
            <p:nvPr/>
          </p:nvSpPr>
          <p:spPr>
            <a:xfrm>
              <a:off x="1285659" y="3843176"/>
              <a:ext cx="1765227"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Primary Module Function</a:t>
              </a:r>
            </a:p>
          </p:txBody>
        </p:sp>
        <p:sp>
          <p:nvSpPr>
            <p:cNvPr id="53" name="TextBox 52"/>
            <p:cNvSpPr txBox="1"/>
            <p:nvPr/>
          </p:nvSpPr>
          <p:spPr>
            <a:xfrm>
              <a:off x="1157600" y="4076875"/>
              <a:ext cx="1891865"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Secondary Module Function</a:t>
              </a:r>
            </a:p>
          </p:txBody>
        </p:sp>
        <p:sp>
          <p:nvSpPr>
            <p:cNvPr id="54" name="TextBox 53"/>
            <p:cNvSpPr txBox="1"/>
            <p:nvPr/>
          </p:nvSpPr>
          <p:spPr>
            <a:xfrm>
              <a:off x="1298989" y="4331008"/>
              <a:ext cx="1765227"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Tertiary Module Function</a:t>
              </a:r>
            </a:p>
          </p:txBody>
        </p:sp>
        <p:sp>
          <p:nvSpPr>
            <p:cNvPr id="55" name="TextBox 54"/>
            <p:cNvSpPr txBox="1"/>
            <p:nvPr/>
          </p:nvSpPr>
          <p:spPr>
            <a:xfrm>
              <a:off x="3232862" y="3556000"/>
              <a:ext cx="255198"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rPr>
                <a:t>0</a:t>
              </a:r>
            </a:p>
          </p:txBody>
        </p:sp>
        <p:sp>
          <p:nvSpPr>
            <p:cNvPr id="56" name="TextBox 55"/>
            <p:cNvSpPr txBox="1"/>
            <p:nvPr/>
          </p:nvSpPr>
          <p:spPr>
            <a:xfrm>
              <a:off x="3223065" y="3788555"/>
              <a:ext cx="255198"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rPr>
                <a:t>1</a:t>
              </a:r>
            </a:p>
          </p:txBody>
        </p:sp>
        <p:sp>
          <p:nvSpPr>
            <p:cNvPr id="57" name="TextBox 56"/>
            <p:cNvSpPr txBox="1"/>
            <p:nvPr/>
          </p:nvSpPr>
          <p:spPr>
            <a:xfrm>
              <a:off x="3215109" y="4012956"/>
              <a:ext cx="255198"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rPr>
                <a:t>2</a:t>
              </a:r>
            </a:p>
          </p:txBody>
        </p:sp>
        <p:sp>
          <p:nvSpPr>
            <p:cNvPr id="58" name="TextBox 57"/>
            <p:cNvSpPr txBox="1"/>
            <p:nvPr/>
          </p:nvSpPr>
          <p:spPr>
            <a:xfrm>
              <a:off x="3205927" y="4253883"/>
              <a:ext cx="255198"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rPr>
                <a:t>3</a:t>
              </a:r>
            </a:p>
          </p:txBody>
        </p:sp>
        <p:sp>
          <p:nvSpPr>
            <p:cNvPr id="59" name="TextBox 58"/>
            <p:cNvSpPr txBox="1"/>
            <p:nvPr/>
          </p:nvSpPr>
          <p:spPr>
            <a:xfrm>
              <a:off x="2877816" y="2964863"/>
              <a:ext cx="1362874" cy="43088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MUX bits of</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PxSEL0 &amp; PxSEL1</a:t>
              </a:r>
            </a:p>
          </p:txBody>
        </p:sp>
        <p:sp>
          <p:nvSpPr>
            <p:cNvPr id="60" name="Rectangle 59"/>
            <p:cNvSpPr/>
            <p:nvPr/>
          </p:nvSpPr>
          <p:spPr>
            <a:xfrm>
              <a:off x="4279892" y="4122794"/>
              <a:ext cx="107740" cy="254134"/>
            </a:xfrm>
            <a:prstGeom prst="rect">
              <a:avLst/>
            </a:prstGeom>
            <a:solidFill>
              <a:schemeClr val="tx1">
                <a:lumMod val="65000"/>
                <a:lumOff val="35000"/>
              </a:schemeClr>
            </a:solidFill>
            <a:ln w="2857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61" name="TextBox 60"/>
            <p:cNvSpPr txBox="1"/>
            <p:nvPr/>
          </p:nvSpPr>
          <p:spPr>
            <a:xfrm>
              <a:off x="4209888" y="4396437"/>
              <a:ext cx="950178" cy="26998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FF00"/>
                  </a:solidFill>
                  <a:effectLst/>
                  <a:uLnTx/>
                  <a:uFillTx/>
                  <a:latin typeface="Times New Roman" panose="02020603050405020304" pitchFamily="18" charset="0"/>
                  <a:ea typeface="+mn-ea"/>
                  <a:cs typeface="Times New Roman" panose="02020603050405020304" pitchFamily="18" charset="0"/>
                </a:rPr>
                <a:t>Pin of Chip</a:t>
              </a:r>
            </a:p>
          </p:txBody>
        </p:sp>
        <p:cxnSp>
          <p:nvCxnSpPr>
            <p:cNvPr id="62" name="Straight Connector 61"/>
            <p:cNvCxnSpPr/>
            <p:nvPr/>
          </p:nvCxnSpPr>
          <p:spPr>
            <a:xfrm flipH="1">
              <a:off x="1238411" y="2857126"/>
              <a:ext cx="3038273" cy="0"/>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flipH="1" flipV="1">
              <a:off x="1206937" y="2834640"/>
              <a:ext cx="31474" cy="1965960"/>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flipH="1" flipV="1">
              <a:off x="4260291" y="2834640"/>
              <a:ext cx="0" cy="1965960"/>
            </a:xfrm>
            <a:prstGeom prst="line">
              <a:avLst/>
            </a:prstGeom>
            <a:ln w="3810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flipH="1">
              <a:off x="1222019" y="4800600"/>
              <a:ext cx="3038273" cy="0"/>
            </a:xfrm>
            <a:prstGeom prst="line">
              <a:avLst/>
            </a:prstGeom>
            <a:ln w="38100">
              <a:solidFill>
                <a:schemeClr val="tx1"/>
              </a:solidFill>
              <a:prstDash val="soli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157117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2930"/>
            <a:ext cx="9158416" cy="6614709"/>
          </a:xfrm>
          <a:prstGeom prst="rect">
            <a:avLst/>
          </a:prstGeom>
          <a:solidFill>
            <a:schemeClr val="tx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200" b="1" dirty="0">
              <a:solidFill>
                <a:schemeClr val="bg1"/>
              </a:solidFill>
              <a:latin typeface="Times New Roman" panose="02020603050405020304" pitchFamily="18" charset="0"/>
              <a:cs typeface="Times New Roman" panose="02020603050405020304" pitchFamily="18" charset="0"/>
            </a:endParaRPr>
          </a:p>
        </p:txBody>
      </p:sp>
      <p:sp>
        <p:nvSpPr>
          <p:cNvPr id="2" name="Rectangle 1"/>
          <p:cNvSpPr/>
          <p:nvPr/>
        </p:nvSpPr>
        <p:spPr>
          <a:xfrm>
            <a:off x="1418086" y="84915"/>
            <a:ext cx="632224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noAutofit/>
          </a:bodyPr>
          <a:lstStyle/>
          <a:p>
            <a:pPr algn="ctr" fontAlgn="base">
              <a:spcBef>
                <a:spcPct val="0"/>
              </a:spcBef>
              <a:spcAft>
                <a:spcPct val="0"/>
              </a:spcAft>
            </a:pPr>
            <a:r>
              <a:rPr lang="en-US" sz="2800" b="1" dirty="0">
                <a:solidFill>
                  <a:srgbClr val="FF00FF"/>
                </a:solidFill>
                <a:latin typeface="Times New Roman" panose="02020603050405020304" pitchFamily="18" charset="0"/>
                <a:cs typeface="Times New Roman" panose="02020603050405020304" pitchFamily="18" charset="0"/>
              </a:rPr>
              <a:t>Intro to Timing Using a Microcontroller</a:t>
            </a:r>
          </a:p>
        </p:txBody>
      </p:sp>
      <p:sp>
        <p:nvSpPr>
          <p:cNvPr id="3" name="Rectangle 2"/>
          <p:cNvSpPr/>
          <p:nvPr/>
        </p:nvSpPr>
        <p:spPr>
          <a:xfrm>
            <a:off x="14416" y="1222151"/>
            <a:ext cx="9144000" cy="3908762"/>
          </a:xfrm>
          <a:prstGeom prst="rect">
            <a:avLst/>
          </a:prstGeom>
        </p:spPr>
        <p:txBody>
          <a:bodyPr wrap="square">
            <a:spAutoFit/>
          </a:bodyPr>
          <a:lstStyle/>
          <a:p>
            <a:pPr algn="ctr"/>
            <a:r>
              <a:rPr lang="en-US" b="1" dirty="0">
                <a:solidFill>
                  <a:srgbClr val="00FF00"/>
                </a:solidFill>
                <a:latin typeface="Times New Roman" panose="02020603050405020304" pitchFamily="18" charset="0"/>
                <a:cs typeface="Times New Roman" panose="02020603050405020304" pitchFamily="18" charset="0"/>
              </a:rPr>
              <a:t>A common use for microcontrollers is to control physical devices with specific timings.</a:t>
            </a:r>
          </a:p>
          <a:p>
            <a:pPr lvl="1"/>
            <a:endParaRPr lang="en-US" sz="2000" b="1"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r>
              <a:rPr lang="en-US" sz="2000" b="1" u="sng" dirty="0">
                <a:solidFill>
                  <a:srgbClr val="FFFF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For example:</a:t>
            </a:r>
          </a:p>
          <a:p>
            <a:pPr marL="800100" lvl="1" indent="-342900">
              <a:buFont typeface="Wingdings" panose="05000000000000000000" pitchFamily="2" charset="2"/>
              <a:buChar char="ü"/>
            </a:pPr>
            <a:r>
              <a:rPr lang="en-US" b="1" i="1" dirty="0">
                <a:solidFill>
                  <a:srgbClr val="00FF00"/>
                </a:solidFill>
                <a:latin typeface="Times New Roman" panose="02020603050405020304" pitchFamily="18" charset="0"/>
                <a:cs typeface="Times New Roman" panose="02020603050405020304" pitchFamily="18" charset="0"/>
              </a:rPr>
              <a:t>Flash an LED</a:t>
            </a:r>
          </a:p>
          <a:p>
            <a:pPr marL="742950" lvl="1" indent="-285750">
              <a:buFont typeface="Wingdings" panose="05000000000000000000" pitchFamily="2" charset="2"/>
              <a:buChar char="ü"/>
            </a:pPr>
            <a:r>
              <a:rPr lang="nb-NO" b="1" i="1" dirty="0">
                <a:solidFill>
                  <a:srgbClr val="00FF00"/>
                </a:solidFill>
                <a:latin typeface="Times New Roman" panose="02020603050405020304" pitchFamily="18" charset="0"/>
                <a:cs typeface="Times New Roman" panose="02020603050405020304" pitchFamily="18" charset="0"/>
              </a:rPr>
              <a:t>Rotate a stepper</a:t>
            </a:r>
          </a:p>
          <a:p>
            <a:pPr marL="742950" lvl="1" indent="-285750">
              <a:buFont typeface="Wingdings" panose="05000000000000000000" pitchFamily="2" charset="2"/>
              <a:buChar char="ü"/>
            </a:pPr>
            <a:r>
              <a:rPr lang="en-US" b="1" i="1" dirty="0">
                <a:solidFill>
                  <a:srgbClr val="00FF00"/>
                </a:solidFill>
                <a:latin typeface="Times New Roman" panose="02020603050405020304" pitchFamily="18" charset="0"/>
                <a:cs typeface="Times New Roman" panose="02020603050405020304" pitchFamily="18" charset="0"/>
              </a:rPr>
              <a:t>Wait 5 seconds for the user to press a key</a:t>
            </a:r>
          </a:p>
          <a:p>
            <a:endParaRPr lang="en-US" sz="20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
            </a:pPr>
            <a:endParaRPr lang="en-US" b="1" dirty="0">
              <a:latin typeface="Times New Roman" panose="02020603050405020304" pitchFamily="18" charset="0"/>
              <a:cs typeface="Times New Roman" panose="02020603050405020304" pitchFamily="18" charset="0"/>
            </a:endParaRPr>
          </a:p>
          <a:p>
            <a:pPr algn="ctr"/>
            <a:r>
              <a:rPr lang="en-US" b="1" dirty="0">
                <a:solidFill>
                  <a:srgbClr val="00FF00"/>
                </a:solidFill>
                <a:latin typeface="Times New Roman" panose="02020603050405020304" pitchFamily="18" charset="0"/>
                <a:cs typeface="Times New Roman" panose="02020603050405020304" pitchFamily="18" charset="0"/>
              </a:rPr>
              <a:t>To describe how timing works on the MSP432, most microcontroller datasheets specify all timing related information in</a:t>
            </a:r>
          </a:p>
          <a:p>
            <a:pPr algn="ctr"/>
            <a:r>
              <a:rPr lang="en-US" b="1" dirty="0">
                <a:solidFill>
                  <a:srgbClr val="00FF00"/>
                </a:solidFill>
                <a:latin typeface="Times New Roman" panose="02020603050405020304" pitchFamily="18" charset="0"/>
                <a:cs typeface="Times New Roman" panose="02020603050405020304" pitchFamily="18" charset="0"/>
              </a:rPr>
              <a:t> </a:t>
            </a:r>
            <a:r>
              <a:rPr lang="en-US" sz="2400" b="1" i="1" dirty="0">
                <a:solidFill>
                  <a:srgbClr val="FF00FF"/>
                </a:solidFill>
                <a:latin typeface="Times New Roman" panose="02020603050405020304" pitchFamily="18" charset="0"/>
                <a:cs typeface="Times New Roman" panose="02020603050405020304" pitchFamily="18" charset="0"/>
              </a:rPr>
              <a:t>units of cycles.</a:t>
            </a:r>
          </a:p>
          <a:p>
            <a:pPr marL="285750" indent="-285750">
              <a:buFont typeface="Wingdings" panose="05000000000000000000" pitchFamily="2" charset="2"/>
              <a:buChar char="§"/>
            </a:pPr>
            <a:endParaRPr lang="en-US" b="1" dirty="0">
              <a:latin typeface="Times New Roman" panose="02020603050405020304" pitchFamily="18" charset="0"/>
              <a:cs typeface="Times New Roman" panose="02020603050405020304" pitchFamily="18" charset="0"/>
            </a:endParaRPr>
          </a:p>
          <a:p>
            <a:pPr algn="ctr"/>
            <a:r>
              <a:rPr lang="en-US" sz="2000" b="1" i="1" dirty="0">
                <a:solidFill>
                  <a:srgbClr val="FF00FF"/>
                </a:solidFill>
                <a:latin typeface="Times New Roman" panose="02020603050405020304" pitchFamily="18" charset="0"/>
                <a:cs typeface="Times New Roman" panose="02020603050405020304" pitchFamily="18" charset="0"/>
              </a:rPr>
              <a:t>A cycle </a:t>
            </a:r>
            <a:r>
              <a:rPr lang="en-US" b="1" dirty="0">
                <a:solidFill>
                  <a:srgbClr val="00FF00"/>
                </a:solidFill>
                <a:latin typeface="Times New Roman" panose="02020603050405020304" pitchFamily="18" charset="0"/>
                <a:cs typeface="Times New Roman" panose="02020603050405020304" pitchFamily="18" charset="0"/>
              </a:rPr>
              <a:t>is nothing more than one period of the microcontroller clock</a:t>
            </a:r>
            <a:r>
              <a:rPr lang="en-US" sz="2000" dirty="0">
                <a:latin typeface="Times New Roman" panose="02020603050405020304" pitchFamily="18" charset="0"/>
                <a:cs typeface="Times New Roman" panose="02020603050405020304" pitchFamily="18" charset="0"/>
              </a:rPr>
              <a:t>. </a:t>
            </a:r>
          </a:p>
        </p:txBody>
      </p:sp>
      <p:sp>
        <p:nvSpPr>
          <p:cNvPr id="4" name="Rectangle 3"/>
          <p:cNvSpPr/>
          <p:nvPr/>
        </p:nvSpPr>
        <p:spPr>
          <a:xfrm>
            <a:off x="0" y="6611779"/>
            <a:ext cx="9144000" cy="253916"/>
          </a:xfrm>
          <a:prstGeom prst="rect">
            <a:avLst/>
          </a:prstGeom>
          <a:solidFill>
            <a:schemeClr val="tx1"/>
          </a:solidFill>
        </p:spPr>
        <p:txBody>
          <a:bodyPr wrap="square">
            <a:spAutoFit/>
          </a:bodyPr>
          <a:lstStyle/>
          <a:p>
            <a:pPr eaLnBrk="0" fontAlgn="base" hangingPunct="0">
              <a:spcBef>
                <a:spcPct val="0"/>
              </a:spcBef>
              <a:spcAft>
                <a:spcPct val="0"/>
              </a:spcAft>
            </a:pPr>
            <a:r>
              <a:rPr lang="en-US" sz="1050" b="1" dirty="0">
                <a:solidFill>
                  <a:srgbClr val="00FF00"/>
                </a:solidFill>
                <a:latin typeface="Arial Black" panose="020B0A04020102020204" pitchFamily="34" charset="0"/>
                <a:cs typeface="Times New Roman" panose="02020603050405020304" pitchFamily="18" charset="0"/>
              </a:rPr>
              <a:t>Dr. Nabeeh Kandalaft		EGR226 Grand valley State University		</a:t>
            </a:r>
          </a:p>
        </p:txBody>
      </p:sp>
    </p:spTree>
    <p:extLst>
      <p:ext uri="{BB962C8B-B14F-4D97-AF65-F5344CB8AC3E}">
        <p14:creationId xmlns:p14="http://schemas.microsoft.com/office/powerpoint/2010/main" val="3737500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6611779"/>
          </a:xfrm>
          <a:prstGeom prst="rect">
            <a:avLst/>
          </a:prstGeom>
          <a:solidFill>
            <a:schemeClr val="tx1"/>
          </a:solidFill>
          <a:ln>
            <a:no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21506" name="Rectangle 2"/>
          <p:cNvSpPr>
            <a:spLocks noGrp="1" noChangeArrowheads="1"/>
          </p:cNvSpPr>
          <p:nvPr>
            <p:ph type="title"/>
          </p:nvPr>
        </p:nvSpPr>
        <p:spPr>
          <a:xfrm>
            <a:off x="457200" y="76200"/>
            <a:ext cx="8229600" cy="685800"/>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noAutofit/>
          </a:bodyPr>
          <a:lstStyle/>
          <a:p>
            <a:r>
              <a:rPr lang="en-US" altLang="zh-TW" sz="2800" b="1" dirty="0">
                <a:solidFill>
                  <a:srgbClr val="FF00FF"/>
                </a:solidFill>
                <a:latin typeface="Times New Roman" panose="02020603050405020304" pitchFamily="18" charset="0"/>
                <a:ea typeface="+mn-ea"/>
                <a:cs typeface="Times New Roman" panose="02020603050405020304" pitchFamily="18" charset="0"/>
              </a:rPr>
              <a:t>MSP432 Clock System</a:t>
            </a:r>
          </a:p>
        </p:txBody>
      </p:sp>
      <p:sp>
        <p:nvSpPr>
          <p:cNvPr id="8" name="Content Placeholder 3"/>
          <p:cNvSpPr txBox="1">
            <a:spLocks/>
          </p:cNvSpPr>
          <p:nvPr/>
        </p:nvSpPr>
        <p:spPr>
          <a:xfrm>
            <a:off x="76200" y="1219200"/>
            <a:ext cx="9067800" cy="5250732"/>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marR="0" lvl="0" indent="-342900" algn="l" defTabSz="914400" rtl="0" eaLnBrk="1" fontAlgn="auto" latinLnBrk="0" hangingPunct="1">
              <a:lnSpc>
                <a:spcPct val="100000"/>
              </a:lnSpc>
              <a:spcBef>
                <a:spcPct val="20000"/>
              </a:spcBef>
              <a:spcAft>
                <a:spcPts val="0"/>
              </a:spcAft>
              <a:buClrTx/>
              <a:buSzTx/>
              <a:buFont typeface="Wingdings" panose="05000000000000000000" pitchFamily="2" charset="2"/>
              <a:buChar char="Ø"/>
              <a:tabLst/>
              <a:defRPr/>
            </a:pPr>
            <a:r>
              <a:rPr kumimoji="0" lang="en-US" sz="2000" b="1" i="0" u="none" strike="noStrike" kern="1200" cap="none" spc="0" normalizeH="0" baseline="0" noProof="0" dirty="0">
                <a:ln>
                  <a:noFill/>
                </a:ln>
                <a:solidFill>
                  <a:srgbClr val="FFFF00"/>
                </a:solidFill>
                <a:effectLst/>
                <a:uLnTx/>
                <a:uFillTx/>
                <a:latin typeface="Times New Roman" panose="02020603050405020304" pitchFamily="18" charset="0"/>
                <a:ea typeface="+mn-ea"/>
                <a:cs typeface="Times New Roman" panose="02020603050405020304" pitchFamily="18" charset="0"/>
              </a:rPr>
              <a:t>Flexible clock sources &amp; distribution:</a:t>
            </a:r>
          </a:p>
          <a:p>
            <a:pPr marL="742950" marR="0" lvl="1"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2000" b="1" i="1" u="none" strike="noStrike" kern="1200" cap="none" spc="0" normalizeH="0" baseline="0" noProof="0" dirty="0">
                <a:ln>
                  <a:noFill/>
                </a:ln>
                <a:solidFill>
                  <a:srgbClr val="00FF00"/>
                </a:solidFill>
                <a:effectLst/>
                <a:uLnTx/>
                <a:uFillTx/>
                <a:latin typeface="Times New Roman" panose="02020603050405020304" pitchFamily="18" charset="0"/>
                <a:ea typeface="+mn-ea"/>
                <a:cs typeface="Times New Roman" panose="02020603050405020304" pitchFamily="18" charset="0"/>
              </a:rPr>
              <a:t>5 clocks from 7 sources (2 external, 5 internal)</a:t>
            </a:r>
          </a:p>
          <a:p>
            <a:pPr marL="742950" marR="0" lvl="1"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2000" b="1" i="1" u="none" strike="noStrike" kern="1200" cap="none" spc="0" normalizeH="0" baseline="0" noProof="0" dirty="0">
                <a:ln>
                  <a:noFill/>
                </a:ln>
                <a:solidFill>
                  <a:srgbClr val="00FF00"/>
                </a:solidFill>
                <a:effectLst/>
                <a:uLnTx/>
                <a:uFillTx/>
                <a:latin typeface="Times New Roman" panose="02020603050405020304" pitchFamily="18" charset="0"/>
                <a:ea typeface="+mn-ea"/>
                <a:cs typeface="Times New Roman" panose="02020603050405020304" pitchFamily="18" charset="0"/>
              </a:rPr>
              <a:t>Selections suitable for high-speed &amp; low-power operations</a:t>
            </a:r>
          </a:p>
          <a:p>
            <a:pPr marL="342900" marR="0" lvl="0" indent="-342900" algn="l" defTabSz="914400" rtl="0" eaLnBrk="1" fontAlgn="auto" latinLnBrk="0" hangingPunct="1">
              <a:lnSpc>
                <a:spcPct val="100000"/>
              </a:lnSpc>
              <a:spcBef>
                <a:spcPct val="20000"/>
              </a:spcBef>
              <a:spcAft>
                <a:spcPts val="0"/>
              </a:spcAft>
              <a:buClrTx/>
              <a:buSzTx/>
              <a:buFont typeface="Wingdings" panose="05000000000000000000" pitchFamily="2" charset="2"/>
              <a:buChar char="Ø"/>
              <a:tabLst/>
              <a:defRPr/>
            </a:pPr>
            <a:endParaRPr kumimoji="0" lang="en-US" sz="2000" b="1" i="0" u="none" strike="noStrike" kern="1200" cap="none" spc="0" normalizeH="0" baseline="0" noProof="0" dirty="0">
              <a:ln>
                <a:noFill/>
              </a:ln>
              <a:solidFill>
                <a:srgbClr val="00FF00"/>
              </a:solidFill>
              <a:effectLst/>
              <a:uLnTx/>
              <a:uFillTx/>
              <a:latin typeface="Times New Roman" panose="02020603050405020304" pitchFamily="18" charset="0"/>
              <a:ea typeface="+mn-ea"/>
              <a:cs typeface="Times New Roman" panose="02020603050405020304" pitchFamily="18" charset="0"/>
            </a:endParaRPr>
          </a:p>
          <a:p>
            <a:pPr marL="342900" marR="0" lvl="0" indent="-342900" algn="l" defTabSz="914400" rtl="0" eaLnBrk="1" fontAlgn="auto" latinLnBrk="0" hangingPunct="1">
              <a:lnSpc>
                <a:spcPct val="100000"/>
              </a:lnSpc>
              <a:spcBef>
                <a:spcPct val="20000"/>
              </a:spcBef>
              <a:spcAft>
                <a:spcPts val="0"/>
              </a:spcAft>
              <a:buClrTx/>
              <a:buSzTx/>
              <a:buFont typeface="Wingdings" panose="05000000000000000000" pitchFamily="2" charset="2"/>
              <a:buChar char="Ø"/>
              <a:tabLst/>
              <a:defRPr/>
            </a:pPr>
            <a:r>
              <a:rPr kumimoji="0" lang="en-US" sz="2000" b="1" i="0" u="none" strike="noStrike" kern="1200" cap="none" spc="0" normalizeH="0" baseline="0" noProof="0" dirty="0">
                <a:ln>
                  <a:noFill/>
                </a:ln>
                <a:solidFill>
                  <a:srgbClr val="FFFF00"/>
                </a:solidFill>
                <a:effectLst/>
                <a:uLnTx/>
                <a:uFillTx/>
                <a:latin typeface="Times New Roman" panose="02020603050405020304" pitchFamily="18" charset="0"/>
                <a:ea typeface="+mn-ea"/>
                <a:cs typeface="Times New Roman" panose="02020603050405020304" pitchFamily="18" charset="0"/>
              </a:rPr>
              <a:t>Wide range of operating frequency</a:t>
            </a:r>
          </a:p>
          <a:p>
            <a:pPr marL="742950" marR="0" lvl="1"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2000" b="1" i="1" u="none" strike="noStrike" kern="1200" cap="none" spc="0" normalizeH="0" baseline="0" noProof="0" dirty="0">
                <a:ln>
                  <a:noFill/>
                </a:ln>
                <a:solidFill>
                  <a:srgbClr val="00FF00"/>
                </a:solidFill>
                <a:effectLst/>
                <a:uLnTx/>
                <a:uFillTx/>
                <a:latin typeface="Times New Roman" panose="02020603050405020304" pitchFamily="18" charset="0"/>
                <a:ea typeface="+mn-ea"/>
                <a:cs typeface="Times New Roman" panose="02020603050405020304" pitchFamily="18" charset="0"/>
              </a:rPr>
              <a:t>10kHz to 48 MHz</a:t>
            </a:r>
          </a:p>
          <a:p>
            <a:pPr marL="742950" marR="0" lvl="1"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2000" b="1" i="1" u="none" strike="noStrike" kern="1200" cap="none" spc="0" normalizeH="0" baseline="0" noProof="0" dirty="0">
                <a:ln>
                  <a:noFill/>
                </a:ln>
                <a:solidFill>
                  <a:srgbClr val="00FF00"/>
                </a:solidFill>
                <a:effectLst/>
                <a:uLnTx/>
                <a:uFillTx/>
                <a:latin typeface="Times New Roman" panose="02020603050405020304" pitchFamily="18" charset="0"/>
                <a:ea typeface="+mn-ea"/>
                <a:cs typeface="Times New Roman" panose="02020603050405020304" pitchFamily="18" charset="0"/>
              </a:rPr>
              <a:t>Several ranged with dividers</a:t>
            </a:r>
          </a:p>
          <a:p>
            <a:pPr marL="742950" marR="0" lvl="1"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endParaRPr kumimoji="0" lang="en-US" sz="2000" b="1" i="0" u="none" strike="noStrike" kern="1200" cap="none" spc="0" normalizeH="0" baseline="0" noProof="0" dirty="0">
              <a:ln>
                <a:noFill/>
              </a:ln>
              <a:solidFill>
                <a:srgbClr val="00FF00"/>
              </a:solidFill>
              <a:effectLst/>
              <a:uLnTx/>
              <a:uFillTx/>
              <a:latin typeface="Times New Roman" panose="02020603050405020304" pitchFamily="18" charset="0"/>
              <a:ea typeface="+mn-ea"/>
              <a:cs typeface="Times New Roman" panose="02020603050405020304" pitchFamily="18" charset="0"/>
            </a:endParaRPr>
          </a:p>
          <a:p>
            <a:pPr marL="342900" marR="0" lvl="0" indent="-342900" algn="l" defTabSz="914400" rtl="0" eaLnBrk="1" fontAlgn="auto" latinLnBrk="0" hangingPunct="1">
              <a:lnSpc>
                <a:spcPct val="100000"/>
              </a:lnSpc>
              <a:spcBef>
                <a:spcPct val="20000"/>
              </a:spcBef>
              <a:spcAft>
                <a:spcPts val="0"/>
              </a:spcAft>
              <a:buClrTx/>
              <a:buSzTx/>
              <a:buFont typeface="Wingdings" panose="05000000000000000000" pitchFamily="2" charset="2"/>
              <a:buChar char="Ø"/>
              <a:tabLst/>
              <a:defRPr/>
            </a:pPr>
            <a:r>
              <a:rPr kumimoji="0" lang="en-US" sz="2000" b="1" i="0" u="none" strike="noStrike" kern="1200" cap="none" spc="0" normalizeH="0" baseline="0" noProof="0" dirty="0">
                <a:ln>
                  <a:noFill/>
                </a:ln>
                <a:solidFill>
                  <a:srgbClr val="FFFF00"/>
                </a:solidFill>
                <a:effectLst/>
                <a:uLnTx/>
                <a:uFillTx/>
                <a:latin typeface="Times New Roman" panose="02020603050405020304" pitchFamily="18" charset="0"/>
                <a:ea typeface="+mn-ea"/>
                <a:cs typeface="Times New Roman" panose="02020603050405020304" pitchFamily="18" charset="0"/>
              </a:rPr>
              <a:t>Robust system:</a:t>
            </a:r>
          </a:p>
          <a:p>
            <a:pPr marL="742950" marR="0" lvl="1"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2000" b="1" i="1" u="none" strike="noStrike" kern="1200" cap="none" spc="0" normalizeH="0" baseline="0" noProof="0" dirty="0">
                <a:ln>
                  <a:noFill/>
                </a:ln>
                <a:solidFill>
                  <a:srgbClr val="00FF00"/>
                </a:solidFill>
                <a:effectLst/>
                <a:uLnTx/>
                <a:uFillTx/>
                <a:latin typeface="Times New Roman" panose="02020603050405020304" pitchFamily="18" charset="0"/>
                <a:ea typeface="+mn-ea"/>
                <a:cs typeface="Times New Roman" panose="02020603050405020304" pitchFamily="18" charset="0"/>
              </a:rPr>
              <a:t>Fail / safe mechanism for external sources (defaults to internal oscillator)</a:t>
            </a:r>
          </a:p>
        </p:txBody>
      </p:sp>
      <p:sp>
        <p:nvSpPr>
          <p:cNvPr id="5" name="Rectangle 4"/>
          <p:cNvSpPr/>
          <p:nvPr/>
        </p:nvSpPr>
        <p:spPr>
          <a:xfrm>
            <a:off x="0" y="6611779"/>
            <a:ext cx="9144000" cy="253916"/>
          </a:xfrm>
          <a:prstGeom prst="rect">
            <a:avLst/>
          </a:prstGeom>
          <a:solidFill>
            <a:schemeClr val="tx1"/>
          </a:solid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050" b="1" i="0" u="none" strike="noStrike" kern="1200" cap="none" spc="0" normalizeH="0" baseline="0" noProof="0" dirty="0">
                <a:ln>
                  <a:noFill/>
                </a:ln>
                <a:solidFill>
                  <a:srgbClr val="00FF00"/>
                </a:solidFill>
                <a:effectLst/>
                <a:uLnTx/>
                <a:uFillTx/>
                <a:latin typeface="Arial Black" panose="020B0A04020102020204" pitchFamily="34" charset="0"/>
                <a:ea typeface="+mn-ea"/>
                <a:cs typeface="Times New Roman" panose="02020603050405020304" pitchFamily="18" charset="0"/>
              </a:rPr>
              <a:t>Dr. Nabeeh Kandalaft		EGR226 Grand valley State University		</a:t>
            </a:r>
          </a:p>
        </p:txBody>
      </p:sp>
    </p:spTree>
    <p:extLst>
      <p:ext uri="{BB962C8B-B14F-4D97-AF65-F5344CB8AC3E}">
        <p14:creationId xmlns:p14="http://schemas.microsoft.com/office/powerpoint/2010/main" val="2200200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0" y="0"/>
            <a:ext cx="9144000" cy="6611779"/>
          </a:xfrm>
          <a:prstGeom prst="rect">
            <a:avLst/>
          </a:prstGeom>
          <a:solidFill>
            <a:schemeClr val="tx1"/>
          </a:solidFill>
          <a:ln>
            <a:no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FFFF00"/>
              </a:solidFill>
              <a:effectLst/>
              <a:uLnTx/>
              <a:uFillTx/>
              <a:latin typeface="Times New Roman" panose="02020603050405020304" pitchFamily="18" charset="0"/>
              <a:ea typeface="+mn-ea"/>
              <a:cs typeface="Times New Roman" panose="02020603050405020304" pitchFamily="18" charset="0"/>
            </a:endParaRPr>
          </a:p>
        </p:txBody>
      </p:sp>
      <p:sp>
        <p:nvSpPr>
          <p:cNvPr id="5" name="Rectangle 4"/>
          <p:cNvSpPr/>
          <p:nvPr/>
        </p:nvSpPr>
        <p:spPr>
          <a:xfrm>
            <a:off x="1752600" y="-30420"/>
            <a:ext cx="5980932" cy="4394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FF33CC"/>
                </a:solidFill>
                <a:effectLst/>
                <a:uLnTx/>
                <a:uFillTx/>
                <a:latin typeface="Times New Roman" panose="02020603050405020304" pitchFamily="18" charset="0"/>
                <a:ea typeface="+mn-ea"/>
                <a:cs typeface="Times New Roman" panose="02020603050405020304" pitchFamily="18" charset="0"/>
              </a:rPr>
              <a:t>Timer Pulse-Width Modulation Mode</a:t>
            </a:r>
          </a:p>
        </p:txBody>
      </p:sp>
      <p:sp>
        <p:nvSpPr>
          <p:cNvPr id="3" name="Rectangle 2"/>
          <p:cNvSpPr/>
          <p:nvPr/>
        </p:nvSpPr>
        <p:spPr>
          <a:xfrm>
            <a:off x="0" y="1320811"/>
            <a:ext cx="9144000" cy="255454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mn-cs"/>
              </a:rPr>
              <a:t> </a:t>
            </a:r>
            <a:r>
              <a:rPr kumimoji="0" lang="en-US" sz="1600" b="1" i="0" u="none" strike="noStrike" kern="1200" cap="none" spc="0" normalizeH="0" baseline="0" noProof="0" dirty="0">
                <a:ln>
                  <a:noFill/>
                </a:ln>
                <a:solidFill>
                  <a:srgbClr val="00FF00"/>
                </a:solidFill>
                <a:effectLst/>
                <a:uLnTx/>
                <a:uFillTx/>
                <a:latin typeface="Times New Roman" panose="02020603050405020304" pitchFamily="18" charset="0"/>
                <a:ea typeface="+mn-ea"/>
                <a:cs typeface="Times New Roman" panose="02020603050405020304" pitchFamily="18" charset="0"/>
              </a:rPr>
              <a:t>// Configure GPIO for PWM output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nn-NO" sz="16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mn-cs"/>
              </a:rPr>
              <a:t> </a:t>
            </a:r>
            <a:r>
              <a:rPr kumimoji="0" lang="nn-NO" sz="1600" b="1" i="0" u="none" strike="noStrike" kern="1200" cap="none" spc="0" normalizeH="0" baseline="0" noProof="0" dirty="0">
                <a:ln>
                  <a:noFill/>
                </a:ln>
                <a:solidFill>
                  <a:srgbClr val="00FFFF"/>
                </a:solidFill>
                <a:effectLst/>
                <a:uLnTx/>
                <a:uFillTx/>
                <a:latin typeface="Courier New" panose="02070309020205020404" pitchFamily="49" charset="0"/>
                <a:ea typeface="+mn-ea"/>
                <a:cs typeface="+mn-cs"/>
              </a:rPr>
              <a:t>P2-&gt;DIR |= BIT4;  </a:t>
            </a:r>
            <a:r>
              <a:rPr kumimoji="0" lang="nn-NO" sz="1600" b="1" i="0" u="none" strike="noStrike" kern="1200" cap="none" spc="0" normalizeH="0" baseline="0" noProof="0" dirty="0">
                <a:ln>
                  <a:noFill/>
                </a:ln>
                <a:solidFill>
                  <a:srgbClr val="00FF00"/>
                </a:solidFill>
                <a:effectLst/>
                <a:uLnTx/>
                <a:uFillTx/>
                <a:latin typeface="Times New Roman" panose="02020603050405020304" pitchFamily="18" charset="0"/>
                <a:ea typeface="+mn-ea"/>
                <a:cs typeface="Times New Roman" panose="02020603050405020304" pitchFamily="18" charset="0"/>
              </a:rPr>
              <a:t>// P2.4 set TA0.1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00"/>
                </a:solidFill>
                <a:effectLst/>
                <a:uLnTx/>
                <a:uFillTx/>
                <a:latin typeface="Courier New" panose="02070309020205020404" pitchFamily="49" charset="0"/>
                <a:ea typeface="+mn-ea"/>
                <a:cs typeface="+mn-cs"/>
              </a:rPr>
              <a:t> </a:t>
            </a:r>
            <a:r>
              <a:rPr kumimoji="0" lang="en-US" sz="1600" b="1" i="0" u="none" strike="noStrike" kern="1200" cap="none" spc="0" normalizeH="0" baseline="0" noProof="0" dirty="0">
                <a:ln>
                  <a:noFill/>
                </a:ln>
                <a:solidFill>
                  <a:srgbClr val="00FFFF"/>
                </a:solidFill>
                <a:effectLst/>
                <a:uLnTx/>
                <a:uFillTx/>
                <a:latin typeface="Courier New" panose="02070309020205020404" pitchFamily="49" charset="0"/>
                <a:ea typeface="+mn-ea"/>
                <a:cs typeface="+mn-cs"/>
              </a:rPr>
              <a:t>P2-&gt;SEL0 |= BIT4;</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FFFF"/>
                </a:solidFill>
                <a:effectLst/>
                <a:uLnTx/>
                <a:uFillTx/>
                <a:latin typeface="Courier New" panose="02070309020205020404" pitchFamily="49" charset="0"/>
                <a:ea typeface="+mn-ea"/>
                <a:cs typeface="+mn-cs"/>
              </a:rPr>
              <a:t> P2-&gt;SEL1 &amp;= ~(BIT4);</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a:noFill/>
              </a:ln>
              <a:solidFill>
                <a:prstClr val="black"/>
              </a:solidFill>
              <a:effectLst/>
              <a:uLnTx/>
              <a:uFillTx/>
              <a:latin typeface="Courier New" panose="020703090202050204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mn-cs"/>
              </a:rPr>
              <a:t> </a:t>
            </a:r>
            <a:r>
              <a:rPr kumimoji="0" lang="en-US" sz="1600" b="1" i="0" u="none" strike="noStrike" kern="1200" cap="none" spc="0" normalizeH="0" baseline="0" noProof="0" dirty="0">
                <a:ln>
                  <a:noFill/>
                </a:ln>
                <a:solidFill>
                  <a:srgbClr val="00FFFF"/>
                </a:solidFill>
                <a:effectLst/>
                <a:uLnTx/>
                <a:uFillTx/>
                <a:latin typeface="Courier New" panose="02070309020205020404" pitchFamily="49" charset="0"/>
                <a:ea typeface="+mn-ea"/>
                <a:cs typeface="+mn-cs"/>
              </a:rPr>
              <a:t>TIMER_A0-&gt;CCR[0]  = </a:t>
            </a:r>
            <a:r>
              <a:rPr kumimoji="0" lang="en-US" sz="1600" b="1" i="0" u="none" strike="noStrike" kern="1200" cap="none" spc="0" normalizeH="0" baseline="0" noProof="0" dirty="0">
                <a:ln>
                  <a:noFill/>
                </a:ln>
                <a:solidFill>
                  <a:srgbClr val="FFFF00"/>
                </a:solidFill>
                <a:effectLst/>
                <a:uLnTx/>
                <a:uFillTx/>
                <a:latin typeface="Courier New" panose="02070309020205020404" pitchFamily="49" charset="0"/>
                <a:ea typeface="+mn-ea"/>
                <a:cs typeface="+mn-cs"/>
              </a:rPr>
              <a:t>1000 - 1;  </a:t>
            </a:r>
            <a:r>
              <a:rPr kumimoji="0" lang="en-US" sz="16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mn-cs"/>
              </a:rPr>
              <a:t>		    </a:t>
            </a:r>
            <a:r>
              <a:rPr kumimoji="0" lang="en-US" sz="1600" b="1" i="0" u="none" strike="noStrike" kern="1200" cap="none" spc="0" normalizeH="0" baseline="0" noProof="0" dirty="0">
                <a:ln>
                  <a:noFill/>
                </a:ln>
                <a:solidFill>
                  <a:srgbClr val="00FF00"/>
                </a:solidFill>
                <a:effectLst/>
                <a:uLnTx/>
                <a:uFillTx/>
                <a:latin typeface="Times New Roman" panose="02020603050405020304" pitchFamily="18" charset="0"/>
                <a:ea typeface="+mn-ea"/>
                <a:cs typeface="Times New Roman" panose="02020603050405020304" pitchFamily="18" charset="0"/>
              </a:rPr>
              <a:t>// PWM Period (# cycles of clock</a:t>
            </a:r>
            <a:r>
              <a:rPr kumimoji="0" lang="en-US" sz="1600" b="1" i="0" u="none" strike="noStrike" kern="1200" cap="none" spc="0" normalizeH="0" baseline="0" noProof="0" dirty="0">
                <a:ln>
                  <a:noFill/>
                </a:ln>
                <a:solidFill>
                  <a:srgbClr val="00B050"/>
                </a:solidFill>
                <a:effectLst/>
                <a:uLnTx/>
                <a:uFillTx/>
                <a:latin typeface="Times New Roman" panose="02020603050405020304" pitchFamily="18" charset="0"/>
                <a:ea typeface="+mn-ea"/>
                <a:cs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mn-cs"/>
              </a:rPr>
              <a:t> </a:t>
            </a:r>
            <a:r>
              <a:rPr kumimoji="0" lang="en-US" sz="1600" b="1" i="0" u="none" strike="noStrike" kern="1200" cap="none" spc="0" normalizeH="0" baseline="0" noProof="0" dirty="0">
                <a:ln>
                  <a:noFill/>
                </a:ln>
                <a:solidFill>
                  <a:srgbClr val="00FFFF"/>
                </a:solidFill>
                <a:effectLst/>
                <a:uLnTx/>
                <a:uFillTx/>
                <a:latin typeface="Courier New" panose="02070309020205020404" pitchFamily="49" charset="0"/>
                <a:ea typeface="+mn-ea"/>
                <a:cs typeface="+mn-cs"/>
              </a:rPr>
              <a:t>TIMER_A0-&gt;CCTL[1] = </a:t>
            </a:r>
            <a:r>
              <a:rPr kumimoji="0" lang="en-US" sz="1600" b="1" i="0" u="none" strike="noStrike" kern="1200" cap="none" spc="0" normalizeH="0" baseline="0" noProof="0" dirty="0">
                <a:ln>
                  <a:noFill/>
                </a:ln>
                <a:solidFill>
                  <a:srgbClr val="FFFF00"/>
                </a:solidFill>
                <a:effectLst/>
                <a:uLnTx/>
                <a:uFillTx/>
                <a:latin typeface="Courier New" panose="02070309020205020404" pitchFamily="49" charset="0"/>
                <a:ea typeface="+mn-ea"/>
                <a:cs typeface="+mn-cs"/>
              </a:rPr>
              <a:t>0b0000 0000 0111 0000	    </a:t>
            </a:r>
            <a:r>
              <a:rPr kumimoji="0" lang="en-US" sz="1600" b="1" i="0" u="none" strike="noStrike" kern="1200" cap="none" spc="0" normalizeH="0" baseline="0" noProof="0" dirty="0">
                <a:ln>
                  <a:noFill/>
                </a:ln>
                <a:solidFill>
                  <a:srgbClr val="00FF00"/>
                </a:solidFill>
                <a:effectLst/>
                <a:uLnTx/>
                <a:uFillTx/>
                <a:latin typeface="Times New Roman" panose="02020603050405020304" pitchFamily="18" charset="0"/>
                <a:ea typeface="+mn-ea"/>
                <a:cs typeface="Times New Roman" panose="02020603050405020304" pitchFamily="18" charset="0"/>
              </a:rPr>
              <a:t>// CCR1 reset/set mode 7</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mn-cs"/>
              </a:rPr>
              <a:t> </a:t>
            </a:r>
            <a:r>
              <a:rPr kumimoji="0" lang="en-US" sz="1600" b="1" i="0" u="none" strike="noStrike" kern="1200" cap="none" spc="0" normalizeH="0" baseline="0" noProof="0" dirty="0">
                <a:ln>
                  <a:noFill/>
                </a:ln>
                <a:solidFill>
                  <a:srgbClr val="00FFFF"/>
                </a:solidFill>
                <a:effectLst/>
                <a:uLnTx/>
                <a:uFillTx/>
                <a:latin typeface="Courier New" panose="02070309020205020404" pitchFamily="49" charset="0"/>
                <a:ea typeface="+mn-ea"/>
                <a:cs typeface="+mn-cs"/>
              </a:rPr>
              <a:t>TIMER_A0-&gt;CCR[1]  = </a:t>
            </a:r>
            <a:r>
              <a:rPr kumimoji="0" lang="en-US" sz="1600" b="1" i="0" u="none" strike="noStrike" kern="1200" cap="none" spc="0" normalizeH="0" baseline="0" noProof="0" dirty="0">
                <a:ln>
                  <a:noFill/>
                </a:ln>
                <a:solidFill>
                  <a:srgbClr val="FFFF00"/>
                </a:solidFill>
                <a:effectLst/>
                <a:uLnTx/>
                <a:uFillTx/>
                <a:latin typeface="Courier New" panose="02070309020205020404" pitchFamily="49" charset="0"/>
                <a:ea typeface="+mn-ea"/>
                <a:cs typeface="+mn-cs"/>
              </a:rPr>
              <a:t>500; </a:t>
            </a:r>
            <a:r>
              <a:rPr kumimoji="0" lang="en-US" sz="16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mn-cs"/>
              </a:rPr>
              <a:t>		</a:t>
            </a:r>
            <a:r>
              <a:rPr kumimoji="0" lang="en-US" sz="1600" b="1" i="0" u="none" strike="noStrike" kern="1200" cap="none" spc="0" normalizeH="0" baseline="0" noProof="0" dirty="0">
                <a:ln>
                  <a:noFill/>
                </a:ln>
                <a:solidFill>
                  <a:srgbClr val="00FF00"/>
                </a:solidFill>
                <a:effectLst/>
                <a:uLnTx/>
                <a:uFillTx/>
                <a:latin typeface="Times New Roman" panose="02020603050405020304" pitchFamily="18" charset="0"/>
                <a:ea typeface="+mn-ea"/>
                <a:cs typeface="Times New Roman" panose="02020603050405020304" pitchFamily="18" charset="0"/>
              </a:rPr>
              <a:t>// CCR1 PWM duty cycle in 10ths of percent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a:noFill/>
              </a:ln>
              <a:solidFill>
                <a:prstClr val="black"/>
              </a:solidFill>
              <a:effectLst/>
              <a:uLnTx/>
              <a:uFillTx/>
              <a:latin typeface="Courier New" panose="020703090202050204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mn-cs"/>
              </a:rPr>
              <a:t> </a:t>
            </a:r>
            <a:r>
              <a:rPr kumimoji="0" lang="en-US" sz="1600" b="1" i="0" u="none" strike="noStrike" kern="1200" cap="none" spc="0" normalizeH="0" baseline="0" noProof="0" dirty="0">
                <a:ln>
                  <a:noFill/>
                </a:ln>
                <a:solidFill>
                  <a:srgbClr val="00FFFF"/>
                </a:solidFill>
                <a:effectLst/>
                <a:uLnTx/>
                <a:uFillTx/>
                <a:latin typeface="Courier New" panose="02070309020205020404" pitchFamily="49" charset="0"/>
                <a:ea typeface="+mn-ea"/>
                <a:cs typeface="+mn-cs"/>
              </a:rPr>
              <a:t>TIMER_A0-&gt;CTL = </a:t>
            </a:r>
            <a:r>
              <a:rPr kumimoji="0" lang="en-US" sz="1600" b="1" i="0" u="none" strike="noStrike" kern="1200" cap="none" spc="0" normalizeH="0" baseline="0" noProof="0" dirty="0">
                <a:ln>
                  <a:noFill/>
                </a:ln>
                <a:solidFill>
                  <a:srgbClr val="FFFF00"/>
                </a:solidFill>
                <a:effectLst/>
                <a:uLnTx/>
                <a:uFillTx/>
                <a:latin typeface="Courier New" panose="02070309020205020404" pitchFamily="49" charset="0"/>
                <a:ea typeface="+mn-ea"/>
                <a:cs typeface="+mn-cs"/>
              </a:rPr>
              <a:t>0b0000 0010 0001 0100;     </a:t>
            </a:r>
            <a:r>
              <a:rPr kumimoji="0" lang="en-US" sz="1600" b="1" i="0" u="none" strike="noStrike" kern="1200" cap="none" spc="0" normalizeH="0" baseline="0" noProof="0" dirty="0">
                <a:ln>
                  <a:noFill/>
                </a:ln>
                <a:solidFill>
                  <a:srgbClr val="00FF00"/>
                </a:solidFill>
                <a:effectLst/>
                <a:uLnTx/>
                <a:uFillTx/>
                <a:latin typeface="Times New Roman" panose="02020603050405020304" pitchFamily="18" charset="0"/>
                <a:ea typeface="+mn-ea"/>
                <a:cs typeface="Times New Roman" panose="02020603050405020304" pitchFamily="18" charset="0"/>
              </a:rPr>
              <a:t>// SMCLK, Up Mode, </a:t>
            </a:r>
            <a:r>
              <a:rPr kumimoji="0" lang="en-US" sz="1600" b="1" i="0" u="none" strike="noStrike" kern="1200" cap="none" spc="0" normalizeH="0" baseline="0" noProof="0" dirty="0">
                <a:ln>
                  <a:noFill/>
                </a:ln>
                <a:solidFill>
                  <a:srgbClr val="00FF00"/>
                </a:solidFill>
                <a:effectLst/>
                <a:uLnTx/>
                <a:uFillTx/>
                <a:latin typeface="Courier New" panose="02070309020205020404" pitchFamily="49" charset="0"/>
                <a:ea typeface="+mn-ea"/>
                <a:cs typeface="+mn-cs"/>
              </a:rPr>
              <a:t>c</a:t>
            </a:r>
            <a:r>
              <a:rPr kumimoji="0" lang="en-US" sz="1600" b="1" i="0" u="none" strike="noStrike" kern="1200" cap="none" spc="0" normalizeH="0" baseline="0" noProof="0" dirty="0">
                <a:ln>
                  <a:noFill/>
                </a:ln>
                <a:solidFill>
                  <a:srgbClr val="00FF00"/>
                </a:solidFill>
                <a:effectLst/>
                <a:uLnTx/>
                <a:uFillTx/>
                <a:latin typeface="Times New Roman" panose="02020603050405020304" pitchFamily="18" charset="0"/>
                <a:ea typeface="+mn-ea"/>
                <a:cs typeface="Times New Roman" panose="02020603050405020304" pitchFamily="18" charset="0"/>
              </a:rPr>
              <a:t>lear TAR to start</a:t>
            </a:r>
          </a:p>
        </p:txBody>
      </p:sp>
      <p:sp>
        <p:nvSpPr>
          <p:cNvPr id="6" name="Rectangle 5"/>
          <p:cNvSpPr/>
          <p:nvPr/>
        </p:nvSpPr>
        <p:spPr>
          <a:xfrm>
            <a:off x="0" y="6611779"/>
            <a:ext cx="9144000" cy="253916"/>
          </a:xfrm>
          <a:prstGeom prst="rect">
            <a:avLst/>
          </a:prstGeom>
          <a:solidFill>
            <a:schemeClr val="tx1"/>
          </a:solid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050" b="1" i="0" u="none" strike="noStrike" kern="1200" cap="none" spc="0" normalizeH="0" baseline="0" noProof="0" dirty="0">
                <a:ln>
                  <a:noFill/>
                </a:ln>
                <a:solidFill>
                  <a:srgbClr val="00FF00"/>
                </a:solidFill>
                <a:effectLst/>
                <a:uLnTx/>
                <a:uFillTx/>
                <a:latin typeface="Arial Black" panose="020B0A04020102020204" pitchFamily="34" charset="0"/>
                <a:ea typeface="+mn-ea"/>
                <a:cs typeface="Times New Roman" panose="02020603050405020304" pitchFamily="18" charset="0"/>
              </a:rPr>
              <a:t>Dr. Nabeeh Kandalaft		EGR226 Grand valley State University		</a:t>
            </a:r>
          </a:p>
        </p:txBody>
      </p:sp>
      <p:sp>
        <p:nvSpPr>
          <p:cNvPr id="2" name="Rectangle 1"/>
          <p:cNvSpPr/>
          <p:nvPr/>
        </p:nvSpPr>
        <p:spPr>
          <a:xfrm>
            <a:off x="177032" y="5442907"/>
            <a:ext cx="8991600" cy="33855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FFFF"/>
                </a:solidFill>
                <a:effectLst/>
                <a:uLnTx/>
                <a:uFillTx/>
                <a:latin typeface="Courier New" panose="02070309020205020404" pitchFamily="49" charset="0"/>
                <a:ea typeface="+mn-ea"/>
                <a:cs typeface="+mn-cs"/>
              </a:rPr>
              <a:t>TIMER_A0-&gt;CTL = </a:t>
            </a:r>
            <a:r>
              <a:rPr kumimoji="0" lang="en-US" sz="1600" b="1" i="0" u="none" strike="noStrike" kern="1200" cap="none" spc="0" normalizeH="0" baseline="0" noProof="0" dirty="0">
                <a:ln>
                  <a:noFill/>
                </a:ln>
                <a:solidFill>
                  <a:srgbClr val="FFFF00"/>
                </a:solidFill>
                <a:effectLst/>
                <a:uLnTx/>
                <a:uFillTx/>
                <a:latin typeface="Courier New" panose="02070309020205020404" pitchFamily="49" charset="0"/>
                <a:ea typeface="+mn-ea"/>
                <a:cs typeface="+mn-cs"/>
              </a:rPr>
              <a:t>0x0214;                   </a:t>
            </a:r>
            <a:r>
              <a:rPr kumimoji="0" lang="en-US" sz="1600" b="1" i="0" u="none" strike="noStrike" kern="1200" cap="none" spc="0" normalizeH="0" baseline="0" noProof="0" dirty="0">
                <a:ln>
                  <a:noFill/>
                </a:ln>
                <a:solidFill>
                  <a:srgbClr val="00FF00"/>
                </a:solidFill>
                <a:effectLst/>
                <a:uLnTx/>
                <a:uFillTx/>
                <a:latin typeface="Times New Roman" panose="02020603050405020304" pitchFamily="18" charset="0"/>
                <a:ea typeface="+mn-ea"/>
                <a:cs typeface="Times New Roman" panose="02020603050405020304" pitchFamily="18" charset="0"/>
              </a:rPr>
              <a:t>// SMCLK, Up Mode, </a:t>
            </a:r>
            <a:r>
              <a:rPr kumimoji="0" lang="en-US" sz="1600" b="1" i="0" u="none" strike="noStrike" kern="1200" cap="none" spc="0" normalizeH="0" baseline="0" noProof="0" dirty="0">
                <a:ln>
                  <a:noFill/>
                </a:ln>
                <a:solidFill>
                  <a:srgbClr val="00FF00"/>
                </a:solidFill>
                <a:effectLst/>
                <a:uLnTx/>
                <a:uFillTx/>
                <a:latin typeface="Courier New" panose="02070309020205020404" pitchFamily="49" charset="0"/>
                <a:ea typeface="+mn-ea"/>
                <a:cs typeface="+mn-cs"/>
              </a:rPr>
              <a:t>c</a:t>
            </a:r>
            <a:r>
              <a:rPr kumimoji="0" lang="en-US" sz="1600" b="1" i="0" u="none" strike="noStrike" kern="1200" cap="none" spc="0" normalizeH="0" baseline="0" noProof="0" dirty="0">
                <a:ln>
                  <a:noFill/>
                </a:ln>
                <a:solidFill>
                  <a:srgbClr val="00FF00"/>
                </a:solidFill>
                <a:effectLst/>
                <a:uLnTx/>
                <a:uFillTx/>
                <a:latin typeface="Times New Roman" panose="02020603050405020304" pitchFamily="18" charset="0"/>
                <a:ea typeface="+mn-ea"/>
                <a:cs typeface="Times New Roman" panose="02020603050405020304" pitchFamily="18" charset="0"/>
              </a:rPr>
              <a:t>lear TAR to start</a:t>
            </a:r>
          </a:p>
        </p:txBody>
      </p:sp>
      <p:sp>
        <p:nvSpPr>
          <p:cNvPr id="7" name="Rectangle 6"/>
          <p:cNvSpPr/>
          <p:nvPr/>
        </p:nvSpPr>
        <p:spPr>
          <a:xfrm>
            <a:off x="177032" y="5170767"/>
            <a:ext cx="8991600" cy="33855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FFFF"/>
                </a:solidFill>
                <a:effectLst/>
                <a:uLnTx/>
                <a:uFillTx/>
                <a:latin typeface="Courier New" panose="02070309020205020404" pitchFamily="49" charset="0"/>
                <a:ea typeface="+mn-ea"/>
                <a:cs typeface="+mn-cs"/>
              </a:rPr>
              <a:t>TIMER_A0-&gt;CTL = </a:t>
            </a:r>
            <a:r>
              <a:rPr kumimoji="0" lang="en-US" sz="1600" b="1" i="0" u="none" strike="noStrike" kern="1200" cap="none" spc="0" normalizeH="0" baseline="0" noProof="0" dirty="0">
                <a:ln>
                  <a:noFill/>
                </a:ln>
                <a:solidFill>
                  <a:srgbClr val="FFFF00"/>
                </a:solidFill>
                <a:effectLst/>
                <a:uLnTx/>
                <a:uFillTx/>
                <a:latin typeface="Courier New" panose="02070309020205020404" pitchFamily="49" charset="0"/>
                <a:ea typeface="+mn-ea"/>
                <a:cs typeface="+mn-cs"/>
              </a:rPr>
              <a:t>TASSEL_2 | MC_1 | TACLR   </a:t>
            </a:r>
            <a:r>
              <a:rPr kumimoji="0" lang="en-US" sz="1600" b="1" i="0" u="none" strike="noStrike" kern="1200" cap="none" spc="0" normalizeH="0" baseline="0" noProof="0" dirty="0">
                <a:ln>
                  <a:noFill/>
                </a:ln>
                <a:solidFill>
                  <a:srgbClr val="00FF00"/>
                </a:solidFill>
                <a:effectLst/>
                <a:uLnTx/>
                <a:uFillTx/>
                <a:latin typeface="Times New Roman" panose="02020603050405020304" pitchFamily="18" charset="0"/>
                <a:ea typeface="+mn-ea"/>
                <a:cs typeface="Times New Roman" panose="02020603050405020304" pitchFamily="18" charset="0"/>
              </a:rPr>
              <a:t>// SMCLK, Up Mode, </a:t>
            </a:r>
            <a:r>
              <a:rPr kumimoji="0" lang="en-US" sz="1600" b="1" i="0" u="none" strike="noStrike" kern="1200" cap="none" spc="0" normalizeH="0" baseline="0" noProof="0" dirty="0">
                <a:ln>
                  <a:noFill/>
                </a:ln>
                <a:solidFill>
                  <a:srgbClr val="00FF00"/>
                </a:solidFill>
                <a:effectLst/>
                <a:uLnTx/>
                <a:uFillTx/>
                <a:latin typeface="Courier New" panose="02070309020205020404" pitchFamily="49" charset="0"/>
                <a:ea typeface="+mn-ea"/>
                <a:cs typeface="+mn-cs"/>
              </a:rPr>
              <a:t>c</a:t>
            </a:r>
            <a:r>
              <a:rPr kumimoji="0" lang="en-US" sz="1600" b="1" i="0" u="none" strike="noStrike" kern="1200" cap="none" spc="0" normalizeH="0" baseline="0" noProof="0" dirty="0">
                <a:ln>
                  <a:noFill/>
                </a:ln>
                <a:solidFill>
                  <a:srgbClr val="00FF00"/>
                </a:solidFill>
                <a:effectLst/>
                <a:uLnTx/>
                <a:uFillTx/>
                <a:latin typeface="Times New Roman" panose="02020603050405020304" pitchFamily="18" charset="0"/>
                <a:ea typeface="+mn-ea"/>
                <a:cs typeface="Times New Roman" panose="02020603050405020304" pitchFamily="18" charset="0"/>
              </a:rPr>
              <a:t>lear TAR to start</a:t>
            </a:r>
          </a:p>
        </p:txBody>
      </p:sp>
    </p:spTree>
    <p:extLst>
      <p:ext uri="{BB962C8B-B14F-4D97-AF65-F5344CB8AC3E}">
        <p14:creationId xmlns:p14="http://schemas.microsoft.com/office/powerpoint/2010/main" val="2426233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143000" y="39469"/>
            <a:ext cx="7177478" cy="64633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Calibri"/>
                <a:ea typeface="+mn-ea"/>
                <a:cs typeface="+mn-cs"/>
              </a:rPr>
              <a:t>Timer Pulse-Width Modulation Mode</a:t>
            </a:r>
          </a:p>
        </p:txBody>
      </p:sp>
      <p:sp>
        <p:nvSpPr>
          <p:cNvPr id="2" name="Rectangle 1"/>
          <p:cNvSpPr/>
          <p:nvPr/>
        </p:nvSpPr>
        <p:spPr>
          <a:xfrm>
            <a:off x="228600" y="609600"/>
            <a:ext cx="8839200" cy="6063198"/>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Example code from msp432p401x_ta1_16</a:t>
            </a:r>
          </a:p>
          <a:p>
            <a:pPr marL="0" marR="0" lvl="0" indent="0" algn="l" defTabSz="914400" rtl="0" eaLnBrk="1" fontAlgn="auto" latinLnBrk="0" hangingPunct="1">
              <a:lnSpc>
                <a:spcPct val="100000"/>
              </a:lnSpc>
              <a:spcBef>
                <a:spcPts val="0"/>
              </a:spcBef>
              <a:spcAft>
                <a:spcPts val="120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120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120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120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120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120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120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After all parameters are set up, PWM output starts without further instructions until period or duty cycle need to be changed.</a:t>
            </a:r>
          </a:p>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Counts for PWM period and duty cycle are based on SMCLK period.</a:t>
            </a:r>
          </a:p>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Here, two separate PWM outputs are generated using one timer</a:t>
            </a:r>
          </a:p>
        </p:txBody>
      </p:sp>
      <p:pic>
        <p:nvPicPr>
          <p:cNvPr id="4" name="Picture 3"/>
          <p:cNvPicPr>
            <a:picLocks noChangeAspect="1"/>
          </p:cNvPicPr>
          <p:nvPr/>
        </p:nvPicPr>
        <p:blipFill>
          <a:blip r:embed="rId3"/>
          <a:stretch>
            <a:fillRect/>
          </a:stretch>
        </p:blipFill>
        <p:spPr>
          <a:xfrm>
            <a:off x="152400" y="1143000"/>
            <a:ext cx="8271825" cy="3505200"/>
          </a:xfrm>
          <a:prstGeom prst="rect">
            <a:avLst/>
          </a:prstGeom>
        </p:spPr>
      </p:pic>
      <p:pic>
        <p:nvPicPr>
          <p:cNvPr id="3" name="Picture 2"/>
          <p:cNvPicPr>
            <a:picLocks noChangeAspect="1"/>
          </p:cNvPicPr>
          <p:nvPr/>
        </p:nvPicPr>
        <p:blipFill>
          <a:blip r:embed="rId4"/>
          <a:stretch>
            <a:fillRect/>
          </a:stretch>
        </p:blipFill>
        <p:spPr>
          <a:xfrm>
            <a:off x="5900625" y="879693"/>
            <a:ext cx="3243375" cy="1406307"/>
          </a:xfrm>
          <a:prstGeom prst="rect">
            <a:avLst/>
          </a:prstGeom>
        </p:spPr>
      </p:pic>
    </p:spTree>
    <p:extLst>
      <p:ext uri="{BB962C8B-B14F-4D97-AF65-F5344CB8AC3E}">
        <p14:creationId xmlns:p14="http://schemas.microsoft.com/office/powerpoint/2010/main" val="332775181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69837"/>
            <a:ext cx="9144000" cy="6711974"/>
          </a:xfrm>
          <a:prstGeom prst="rect">
            <a:avLst/>
          </a:prstGeom>
          <a:solidFill>
            <a:schemeClr val="tx1"/>
          </a:solidFill>
          <a:ln>
            <a:no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2" name="Content Placeholder 1"/>
          <p:cNvSpPr>
            <a:spLocks noGrp="1"/>
          </p:cNvSpPr>
          <p:nvPr>
            <p:ph idx="1"/>
          </p:nvPr>
        </p:nvSpPr>
        <p:spPr>
          <a:xfrm>
            <a:off x="190500" y="762000"/>
            <a:ext cx="8763000" cy="5410200"/>
          </a:xfrm>
        </p:spPr>
        <p:txBody>
          <a:bodyPr>
            <a:noAutofit/>
          </a:bodyPr>
          <a:lstStyle/>
          <a:p>
            <a:pPr marL="0" indent="0">
              <a:buNone/>
            </a:pPr>
            <a:r>
              <a:rPr lang="en-US" sz="2400" b="1" i="1" dirty="0">
                <a:solidFill>
                  <a:srgbClr val="FF33CC"/>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In summary</a:t>
            </a:r>
            <a:r>
              <a:rPr lang="en-US" sz="2800" dirty="0">
                <a:solidFill>
                  <a:srgbClr val="FF33CC"/>
                </a:solidFill>
              </a:rPr>
              <a:t>,</a:t>
            </a:r>
          </a:p>
          <a:p>
            <a:pPr marL="0" indent="0">
              <a:buNone/>
            </a:pPr>
            <a:r>
              <a:rPr lang="en-US" sz="2000" b="1" dirty="0">
                <a:solidFill>
                  <a:srgbClr val="FFFF00"/>
                </a:solidFill>
              </a:rPr>
              <a:t>Clock signals</a:t>
            </a:r>
          </a:p>
          <a:p>
            <a:pPr marL="400050" lvl="1" indent="0">
              <a:buNone/>
            </a:pPr>
            <a:r>
              <a:rPr lang="en-US" sz="1800" b="1" i="1" dirty="0">
                <a:solidFill>
                  <a:srgbClr val="00FF00"/>
                </a:solidFill>
                <a:latin typeface="Times New Roman" panose="02020603050405020304" pitchFamily="18" charset="0"/>
                <a:cs typeface="Times New Roman" panose="02020603050405020304" pitchFamily="18" charset="0"/>
              </a:rPr>
              <a:t>The MSP432 has several clock signals, some are based on external crystal oscillators, some on internal oscillators</a:t>
            </a:r>
          </a:p>
          <a:p>
            <a:pPr marL="0" indent="0">
              <a:buNone/>
            </a:pPr>
            <a:endParaRPr lang="en-US" sz="2000" b="1" dirty="0">
              <a:solidFill>
                <a:srgbClr val="FF0000"/>
              </a:solidFill>
            </a:endParaRPr>
          </a:p>
          <a:p>
            <a:pPr marL="0" indent="0">
              <a:buNone/>
            </a:pPr>
            <a:r>
              <a:rPr lang="en-US" sz="2000" b="1" dirty="0">
                <a:solidFill>
                  <a:srgbClr val="FFFF00"/>
                </a:solidFill>
              </a:rPr>
              <a:t>Timers</a:t>
            </a:r>
          </a:p>
          <a:p>
            <a:pPr marL="400050" lvl="1" indent="0">
              <a:buNone/>
            </a:pPr>
            <a:r>
              <a:rPr lang="en-US" sz="1800" b="1" i="1" dirty="0">
                <a:solidFill>
                  <a:srgbClr val="00FF00"/>
                </a:solidFill>
                <a:latin typeface="Times New Roman" panose="02020603050405020304" pitchFamily="18" charset="0"/>
                <a:cs typeface="Times New Roman" panose="02020603050405020304" pitchFamily="18" charset="0"/>
              </a:rPr>
              <a:t>The MSP432 has several useful timer peripherals that handle several timing and wave generation functions</a:t>
            </a:r>
          </a:p>
          <a:p>
            <a:pPr marL="0" indent="0">
              <a:buNone/>
            </a:pPr>
            <a:endParaRPr lang="en-US" sz="2000" b="1" dirty="0">
              <a:solidFill>
                <a:srgbClr val="FF0000"/>
              </a:solidFill>
            </a:endParaRPr>
          </a:p>
          <a:p>
            <a:pPr marL="0" indent="0">
              <a:buNone/>
            </a:pPr>
            <a:r>
              <a:rPr lang="en-US" sz="2000" b="1" dirty="0">
                <a:solidFill>
                  <a:srgbClr val="FFFF00"/>
                </a:solidFill>
              </a:rPr>
              <a:t>PWM </a:t>
            </a:r>
          </a:p>
          <a:p>
            <a:pPr marL="688975" indent="-285750">
              <a:spcBef>
                <a:spcPts val="0"/>
              </a:spcBef>
              <a:buFont typeface="Wingdings" panose="05000000000000000000" pitchFamily="2" charset="2"/>
              <a:buChar char="v"/>
            </a:pPr>
            <a:r>
              <a:rPr lang="en-US" sz="1800" b="1" i="1" dirty="0">
                <a:solidFill>
                  <a:srgbClr val="00FF00"/>
                </a:solidFill>
                <a:latin typeface="Times New Roman" panose="02020603050405020304" pitchFamily="18" charset="0"/>
                <a:cs typeface="Times New Roman" panose="02020603050405020304" pitchFamily="18" charset="0"/>
              </a:rPr>
              <a:t>  Timer creates a pseudo-analog signal from a DC voltage that is converted to a    </a:t>
            </a:r>
          </a:p>
          <a:p>
            <a:pPr marL="403225" indent="0">
              <a:spcBef>
                <a:spcPts val="0"/>
              </a:spcBef>
              <a:buNone/>
            </a:pPr>
            <a:r>
              <a:rPr lang="en-US" sz="1800" b="1" i="1" dirty="0">
                <a:solidFill>
                  <a:srgbClr val="00FF00"/>
                </a:solidFill>
                <a:latin typeface="Times New Roman" panose="02020603050405020304" pitchFamily="18" charset="0"/>
                <a:cs typeface="Times New Roman" panose="02020603050405020304" pitchFamily="18" charset="0"/>
              </a:rPr>
              <a:t>       waveform of variable duty cycle</a:t>
            </a:r>
          </a:p>
          <a:p>
            <a:pPr marL="403225" indent="341313">
              <a:spcBef>
                <a:spcPts val="0"/>
              </a:spcBef>
              <a:buFont typeface="Wingdings" panose="05000000000000000000" pitchFamily="2" charset="2"/>
              <a:buChar char="v"/>
            </a:pPr>
            <a:r>
              <a:rPr lang="en-US" sz="1800" b="1" i="1" dirty="0">
                <a:solidFill>
                  <a:srgbClr val="00FF00"/>
                </a:solidFill>
                <a:latin typeface="Times New Roman" panose="02020603050405020304" pitchFamily="18" charset="0"/>
                <a:cs typeface="Times New Roman" panose="02020603050405020304" pitchFamily="18" charset="0"/>
              </a:rPr>
              <a:t>Can be used to control motor speed and LED light intensity</a:t>
            </a:r>
          </a:p>
        </p:txBody>
      </p:sp>
      <p:sp>
        <p:nvSpPr>
          <p:cNvPr id="4" name="Rectangle 2"/>
          <p:cNvSpPr txBox="1">
            <a:spLocks noChangeArrowheads="1"/>
          </p:cNvSpPr>
          <p:nvPr/>
        </p:nvSpPr>
        <p:spPr>
          <a:xfrm>
            <a:off x="457200" y="76200"/>
            <a:ext cx="82296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noAutofit/>
          </a:bodyPr>
          <a:lstStyle>
            <a:defPPr>
              <a:defRPr lang="en-US"/>
            </a:defPPr>
            <a:lvl1pPr algn="ctr" fontAlgn="base">
              <a:spcBef>
                <a:spcPct val="0"/>
              </a:spcBef>
              <a:spcAft>
                <a:spcPct val="0"/>
              </a:spcAft>
              <a:defRPr sz="2800" b="1">
                <a:solidFill>
                  <a:srgbClr val="0000FF"/>
                </a:solidFill>
                <a:latin typeface="Times New Roman" panose="02020603050405020304" pitchFamily="18" charset="0"/>
                <a:cs typeface="Times New Roman" panose="02020603050405020304" pitchFamily="18" charset="0"/>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800" b="1" i="0" u="none" strike="noStrike" kern="1200" cap="none" spc="0" normalizeH="0" baseline="0" noProof="0" dirty="0">
                <a:ln>
                  <a:noFill/>
                </a:ln>
                <a:solidFill>
                  <a:srgbClr val="FF33CC"/>
                </a:solidFill>
                <a:effectLst/>
                <a:uLnTx/>
                <a:uFillTx/>
                <a:latin typeface="Times New Roman" panose="02020603050405020304" pitchFamily="18" charset="0"/>
                <a:ea typeface="+mn-ea"/>
                <a:cs typeface="Times New Roman" panose="02020603050405020304" pitchFamily="18" charset="0"/>
              </a:rPr>
              <a:t>Timers and PWM</a:t>
            </a:r>
          </a:p>
        </p:txBody>
      </p:sp>
      <p:sp>
        <p:nvSpPr>
          <p:cNvPr id="5" name="Rectangle 4"/>
          <p:cNvSpPr/>
          <p:nvPr/>
        </p:nvSpPr>
        <p:spPr>
          <a:xfrm>
            <a:off x="0" y="6611779"/>
            <a:ext cx="9144000" cy="253916"/>
          </a:xfrm>
          <a:prstGeom prst="rect">
            <a:avLst/>
          </a:prstGeom>
          <a:solidFill>
            <a:schemeClr val="tx1"/>
          </a:solid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050" b="1" i="0" u="none" strike="noStrike" kern="1200" cap="none" spc="0" normalizeH="0" baseline="0" noProof="0" dirty="0">
                <a:ln>
                  <a:noFill/>
                </a:ln>
                <a:solidFill>
                  <a:srgbClr val="00FF00"/>
                </a:solidFill>
                <a:effectLst/>
                <a:uLnTx/>
                <a:uFillTx/>
                <a:latin typeface="Arial Black" panose="020B0A04020102020204" pitchFamily="34" charset="0"/>
                <a:ea typeface="+mn-ea"/>
                <a:cs typeface="Times New Roman" panose="02020603050405020304" pitchFamily="18" charset="0"/>
              </a:rPr>
              <a:t>Dr. Nabeeh Kandalaft		EGR226 Grand valley State University		</a:t>
            </a:r>
          </a:p>
        </p:txBody>
      </p:sp>
    </p:spTree>
    <p:extLst>
      <p:ext uri="{BB962C8B-B14F-4D97-AF65-F5344CB8AC3E}">
        <p14:creationId xmlns:p14="http://schemas.microsoft.com/office/powerpoint/2010/main" val="410062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8" end="8"/>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9" end="9"/>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0"/>
            <a:ext cx="9144000" cy="6618965"/>
          </a:xfrm>
          <a:prstGeom prst="rect">
            <a:avLst/>
          </a:prstGeom>
          <a:solidFill>
            <a:schemeClr val="tx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200" b="1" dirty="0">
              <a:solidFill>
                <a:schemeClr val="bg1"/>
              </a:solidFill>
              <a:latin typeface="Times New Roman" panose="02020603050405020304" pitchFamily="18" charset="0"/>
              <a:cs typeface="Times New Roman" panose="02020603050405020304" pitchFamily="18" charset="0"/>
            </a:endParaRPr>
          </a:p>
        </p:txBody>
      </p:sp>
      <p:graphicFrame>
        <p:nvGraphicFramePr>
          <p:cNvPr id="11" name="Content Placeholder 7"/>
          <p:cNvGraphicFramePr>
            <a:graphicFrameLocks noGrp="1"/>
          </p:cNvGraphicFramePr>
          <p:nvPr>
            <p:ph idx="1"/>
            <p:extLst>
              <p:ext uri="{D42A27DB-BD31-4B8C-83A1-F6EECF244321}">
                <p14:modId xmlns:p14="http://schemas.microsoft.com/office/powerpoint/2010/main" val="3231612795"/>
              </p:ext>
            </p:extLst>
          </p:nvPr>
        </p:nvGraphicFramePr>
        <p:xfrm>
          <a:off x="190500" y="924234"/>
          <a:ext cx="8762999" cy="4770495"/>
        </p:xfrm>
        <a:graphic>
          <a:graphicData uri="http://schemas.openxmlformats.org/drawingml/2006/table">
            <a:tbl>
              <a:tblPr firstRow="1" bandRow="1">
                <a:effectLst>
                  <a:innerShdw blurRad="63500" dist="50800" dir="16200000">
                    <a:prstClr val="black">
                      <a:alpha val="50000"/>
                    </a:prstClr>
                  </a:innerShdw>
                </a:effectLst>
                <a:tableStyleId>{F5AB1C69-6EDB-4FF4-983F-18BD219EF322}</a:tableStyleId>
              </a:tblPr>
              <a:tblGrid>
                <a:gridCol w="457198">
                  <a:extLst>
                    <a:ext uri="{9D8B030D-6E8A-4147-A177-3AD203B41FA5}">
                      <a16:colId xmlns:a16="http://schemas.microsoft.com/office/drawing/2014/main" val="20000"/>
                    </a:ext>
                  </a:extLst>
                </a:gridCol>
                <a:gridCol w="791864">
                  <a:extLst>
                    <a:ext uri="{9D8B030D-6E8A-4147-A177-3AD203B41FA5}">
                      <a16:colId xmlns:a16="http://schemas.microsoft.com/office/drawing/2014/main" val="20001"/>
                    </a:ext>
                  </a:extLst>
                </a:gridCol>
                <a:gridCol w="1143000">
                  <a:extLst>
                    <a:ext uri="{9D8B030D-6E8A-4147-A177-3AD203B41FA5}">
                      <a16:colId xmlns:a16="http://schemas.microsoft.com/office/drawing/2014/main" val="20002"/>
                    </a:ext>
                  </a:extLst>
                </a:gridCol>
                <a:gridCol w="808336">
                  <a:extLst>
                    <a:ext uri="{9D8B030D-6E8A-4147-A177-3AD203B41FA5}">
                      <a16:colId xmlns:a16="http://schemas.microsoft.com/office/drawing/2014/main" val="20003"/>
                    </a:ext>
                  </a:extLst>
                </a:gridCol>
                <a:gridCol w="838201">
                  <a:extLst>
                    <a:ext uri="{9D8B030D-6E8A-4147-A177-3AD203B41FA5}">
                      <a16:colId xmlns:a16="http://schemas.microsoft.com/office/drawing/2014/main" val="20004"/>
                    </a:ext>
                  </a:extLst>
                </a:gridCol>
                <a:gridCol w="990600">
                  <a:extLst>
                    <a:ext uri="{9D8B030D-6E8A-4147-A177-3AD203B41FA5}">
                      <a16:colId xmlns:a16="http://schemas.microsoft.com/office/drawing/2014/main" val="20005"/>
                    </a:ext>
                  </a:extLst>
                </a:gridCol>
                <a:gridCol w="685800">
                  <a:extLst>
                    <a:ext uri="{9D8B030D-6E8A-4147-A177-3AD203B41FA5}">
                      <a16:colId xmlns:a16="http://schemas.microsoft.com/office/drawing/2014/main" val="20006"/>
                    </a:ext>
                  </a:extLst>
                </a:gridCol>
                <a:gridCol w="685799">
                  <a:extLst>
                    <a:ext uri="{9D8B030D-6E8A-4147-A177-3AD203B41FA5}">
                      <a16:colId xmlns:a16="http://schemas.microsoft.com/office/drawing/2014/main" val="20007"/>
                    </a:ext>
                  </a:extLst>
                </a:gridCol>
                <a:gridCol w="2362201">
                  <a:extLst>
                    <a:ext uri="{9D8B030D-6E8A-4147-A177-3AD203B41FA5}">
                      <a16:colId xmlns:a16="http://schemas.microsoft.com/office/drawing/2014/main" val="20008"/>
                    </a:ext>
                  </a:extLst>
                </a:gridCol>
              </a:tblGrid>
              <a:tr h="513829">
                <a:tc gridSpan="2">
                  <a:txBody>
                    <a:bodyPr/>
                    <a:lstStyle/>
                    <a:p>
                      <a:pPr algn="ctr"/>
                      <a:r>
                        <a:rPr lang="en-US" sz="1400" b="1" dirty="0">
                          <a:solidFill>
                            <a:schemeClr val="tx1"/>
                          </a:solidFill>
                        </a:rPr>
                        <a:t>Frequency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prst="relaxedInset"/>
                      <a:lightRig rig="flood" dir="t"/>
                    </a:cell3D>
                    <a:solidFill>
                      <a:srgbClr val="FFFF00"/>
                    </a:solidFill>
                  </a:tcPr>
                </a:tc>
                <a:tc hMerge="1">
                  <a:txBody>
                    <a:bodyPr/>
                    <a:lstStyle/>
                    <a:p>
                      <a:endParaRPr lang="en-US" sz="1400" dirty="0"/>
                    </a:p>
                  </a:txBody>
                  <a:tcPr/>
                </a:tc>
                <a:tc>
                  <a:txBody>
                    <a:bodyPr/>
                    <a:lstStyle/>
                    <a:p>
                      <a:pPr algn="ctr"/>
                      <a:r>
                        <a:rPr lang="en-US" sz="1400" dirty="0">
                          <a:solidFill>
                            <a:schemeClr val="tx1"/>
                          </a:solidFill>
                        </a:rPr>
                        <a:t>Oscillators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prst="relaxedInset"/>
                      <a:lightRig rig="flood" dir="t"/>
                    </a:cell3D>
                    <a:solidFill>
                      <a:srgbClr val="FFFF00"/>
                    </a:solidFill>
                  </a:tcPr>
                </a:tc>
                <a:tc>
                  <a:txBody>
                    <a:bodyPr/>
                    <a:lstStyle/>
                    <a:p>
                      <a:pPr algn="ctr"/>
                      <a:r>
                        <a:rPr lang="en-US" sz="1400" dirty="0">
                          <a:solidFill>
                            <a:schemeClr val="tx1"/>
                          </a:solidFill>
                        </a:rPr>
                        <a:t>MCLK</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prst="relaxedInset"/>
                      <a:lightRig rig="flood" dir="t"/>
                    </a:cell3D>
                    <a:solidFill>
                      <a:srgbClr val="FFFF00"/>
                    </a:solidFill>
                  </a:tcPr>
                </a:tc>
                <a:tc>
                  <a:txBody>
                    <a:bodyPr/>
                    <a:lstStyle/>
                    <a:p>
                      <a:pPr algn="ctr"/>
                      <a:r>
                        <a:rPr lang="en-US" sz="1400" dirty="0">
                          <a:solidFill>
                            <a:schemeClr val="tx1"/>
                          </a:solidFill>
                        </a:rPr>
                        <a:t>SMCLK</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prst="relaxedInset"/>
                      <a:lightRig rig="flood" dir="t"/>
                    </a:cell3D>
                    <a:solidFill>
                      <a:srgbClr val="FFFF00"/>
                    </a:solidFill>
                  </a:tcPr>
                </a:tc>
                <a:tc>
                  <a:txBody>
                    <a:bodyPr/>
                    <a:lstStyle/>
                    <a:p>
                      <a:pPr algn="ctr"/>
                      <a:r>
                        <a:rPr lang="en-US" sz="1400" dirty="0">
                          <a:solidFill>
                            <a:schemeClr val="tx1"/>
                          </a:solidFill>
                        </a:rPr>
                        <a:t>HSMCLK</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prst="relaxedInset"/>
                      <a:lightRig rig="flood" dir="t"/>
                    </a:cell3D>
                    <a:solidFill>
                      <a:srgbClr val="FFFF00"/>
                    </a:solidFill>
                  </a:tcPr>
                </a:tc>
                <a:tc>
                  <a:txBody>
                    <a:bodyPr/>
                    <a:lstStyle/>
                    <a:p>
                      <a:pPr algn="ctr"/>
                      <a:r>
                        <a:rPr lang="en-US" sz="1400" dirty="0">
                          <a:solidFill>
                            <a:schemeClr val="tx1"/>
                          </a:solidFill>
                        </a:rPr>
                        <a:t>ACLK</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prst="relaxedInset"/>
                      <a:lightRig rig="flood" dir="t"/>
                    </a:cell3D>
                    <a:solidFill>
                      <a:srgbClr val="FFFF00"/>
                    </a:solidFill>
                  </a:tcPr>
                </a:tc>
                <a:tc>
                  <a:txBody>
                    <a:bodyPr/>
                    <a:lstStyle/>
                    <a:p>
                      <a:pPr algn="ctr"/>
                      <a:r>
                        <a:rPr lang="en-US" sz="1400" dirty="0">
                          <a:solidFill>
                            <a:schemeClr val="tx1"/>
                          </a:solidFill>
                        </a:rPr>
                        <a:t>BCLK</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prst="relaxedInset"/>
                      <a:lightRig rig="flood" dir="t"/>
                    </a:cell3D>
                    <a:solidFill>
                      <a:srgbClr val="FFFF00"/>
                    </a:solidFill>
                  </a:tcPr>
                </a:tc>
                <a:tc>
                  <a:txBody>
                    <a:bodyPr/>
                    <a:lstStyle/>
                    <a:p>
                      <a:pPr algn="ctr"/>
                      <a:r>
                        <a:rPr lang="en-US" sz="1400" dirty="0">
                          <a:solidFill>
                            <a:schemeClr val="tx1"/>
                          </a:solidFill>
                        </a:rPr>
                        <a:t>Comments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prst="relaxedInset"/>
                      <a:lightRig rig="flood" dir="t"/>
                    </a:cell3D>
                    <a:solidFill>
                      <a:srgbClr val="FFFF00"/>
                    </a:solidFill>
                  </a:tcPr>
                </a:tc>
                <a:extLst>
                  <a:ext uri="{0D108BD9-81ED-4DB2-BD59-A6C34878D82A}">
                    <a16:rowId xmlns:a16="http://schemas.microsoft.com/office/drawing/2014/main" val="10000"/>
                  </a:ext>
                </a:extLst>
              </a:tr>
              <a:tr h="498214">
                <a:tc rowSpan="4">
                  <a:txBody>
                    <a:bodyPr/>
                    <a:lstStyle/>
                    <a:p>
                      <a:pPr algn="ctr"/>
                      <a:r>
                        <a:rPr lang="en-US" sz="2800" b="1" dirty="0">
                          <a:solidFill>
                            <a:schemeClr val="tx1"/>
                          </a:solidFill>
                        </a:rPr>
                        <a:t>HF</a:t>
                      </a:r>
                    </a:p>
                  </a:txBody>
                  <a:tcPr vert="vert2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cell3D prstMaterial="dkEdge">
                      <a:bevel prst="relaxedInset"/>
                      <a:lightRig rig="flood" dir="t"/>
                    </a:cell3D>
                    <a:solidFill>
                      <a:srgbClr val="00FFFF"/>
                    </a:solidFill>
                  </a:tcPr>
                </a:tc>
                <a:tc>
                  <a:txBody>
                    <a:bodyPr/>
                    <a:lstStyle/>
                    <a:p>
                      <a:r>
                        <a:rPr lang="en-US" sz="1400" b="1" dirty="0">
                          <a:solidFill>
                            <a:srgbClr val="00FF00"/>
                          </a:solidFill>
                          <a:latin typeface="Times New Roman" panose="02020603050405020304" pitchFamily="18" charset="0"/>
                          <a:cs typeface="Times New Roman" panose="02020603050405020304" pitchFamily="18" charset="0"/>
                        </a:rPr>
                        <a:t>1-48 MHz</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prst="relaxedInset"/>
                      <a:lightRig rig="flood" dir="t"/>
                    </a:cell3D>
                    <a:noFill/>
                  </a:tcPr>
                </a:tc>
                <a:tc>
                  <a:txBody>
                    <a:bodyPr/>
                    <a:lstStyle/>
                    <a:p>
                      <a:r>
                        <a:rPr lang="en-US" sz="1400" b="1" dirty="0">
                          <a:solidFill>
                            <a:srgbClr val="00FF00"/>
                          </a:solidFill>
                          <a:latin typeface="Times New Roman" panose="02020603050405020304" pitchFamily="18" charset="0"/>
                          <a:cs typeface="Times New Roman" panose="02020603050405020304" pitchFamily="18" charset="0"/>
                        </a:rPr>
                        <a:t>DCO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prst="relaxedInset"/>
                      <a:lightRig rig="flood" dir="t"/>
                    </a:cell3D>
                    <a:noFill/>
                  </a:tcPr>
                </a:tc>
                <a:tc>
                  <a:txBody>
                    <a:bodyPr/>
                    <a:lstStyle/>
                    <a:p>
                      <a:pPr marL="0" indent="0" algn="ctr">
                        <a:buFont typeface="Arial" charset="0"/>
                        <a:buNone/>
                      </a:pPr>
                      <a:r>
                        <a:rPr lang="en-US" sz="1600" b="1" kern="1200" dirty="0">
                          <a:solidFill>
                            <a:srgbClr val="00FF00"/>
                          </a:solidFill>
                          <a:effectLst/>
                          <a:latin typeface="Times New Roman" panose="02020603050405020304" pitchFamily="18" charset="0"/>
                          <a:cs typeface="Times New Roman" panose="02020603050405020304" pitchFamily="18" charset="0"/>
                        </a:rPr>
                        <a:t>✔</a:t>
                      </a:r>
                      <a:endParaRPr lang="en-US" sz="1400" b="1" dirty="0">
                        <a:solidFill>
                          <a:srgbClr val="00FF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prst="relaxedInset"/>
                      <a:lightRig rig="flood" dir="t"/>
                    </a:cell3D>
                    <a:noFill/>
                  </a:tcPr>
                </a:tc>
                <a:tc>
                  <a:txBody>
                    <a:bodyPr/>
                    <a:lstStyle/>
                    <a:p>
                      <a:pPr marL="0" indent="0" algn="ctr">
                        <a:buFont typeface="Arial" charset="0"/>
                        <a:buNone/>
                      </a:pPr>
                      <a:r>
                        <a:rPr lang="en-US" sz="1600" b="1" kern="1200" dirty="0">
                          <a:solidFill>
                            <a:srgbClr val="00FF00"/>
                          </a:solidFill>
                          <a:effectLst/>
                          <a:latin typeface="Times New Roman" panose="02020603050405020304" pitchFamily="18" charset="0"/>
                          <a:cs typeface="Times New Roman" panose="02020603050405020304" pitchFamily="18" charset="0"/>
                        </a:rPr>
                        <a:t>✔</a:t>
                      </a:r>
                      <a:endParaRPr lang="en-US" sz="1400" b="1" dirty="0">
                        <a:solidFill>
                          <a:srgbClr val="00FF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prst="relaxedInset"/>
                      <a:lightRig rig="flood" dir="t"/>
                    </a:cell3D>
                    <a:noFill/>
                  </a:tcPr>
                </a:tc>
                <a:tc>
                  <a:txBody>
                    <a:bodyPr/>
                    <a:lstStyle/>
                    <a:p>
                      <a:pPr marL="0" marR="0" indent="0" algn="ctr" defTabSz="914400" rtl="0" eaLnBrk="1" fontAlgn="auto" latinLnBrk="0" hangingPunct="1">
                        <a:lnSpc>
                          <a:spcPct val="100000"/>
                        </a:lnSpc>
                        <a:spcBef>
                          <a:spcPts val="0"/>
                        </a:spcBef>
                        <a:spcAft>
                          <a:spcPts val="0"/>
                        </a:spcAft>
                        <a:buClrTx/>
                        <a:buSzTx/>
                        <a:buFont typeface="Arial" charset="0"/>
                        <a:buNone/>
                        <a:tabLst/>
                        <a:defRPr/>
                      </a:pPr>
                      <a:r>
                        <a:rPr lang="en-US" sz="1400" b="1" kern="1200" dirty="0">
                          <a:solidFill>
                            <a:srgbClr val="00FF00"/>
                          </a:solidFill>
                          <a:effectLst/>
                          <a:latin typeface="Times New Roman" panose="02020603050405020304" pitchFamily="18" charset="0"/>
                          <a:cs typeface="Times New Roman" panose="02020603050405020304" pitchFamily="18" charset="0"/>
                        </a:rPr>
                        <a:t>✔</a:t>
                      </a:r>
                      <a:endParaRPr lang="en-US" sz="1200" b="1" dirty="0">
                        <a:solidFill>
                          <a:srgbClr val="00FF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prst="relaxedInset"/>
                      <a:lightRig rig="flood" dir="t"/>
                    </a:cell3D>
                    <a:noFill/>
                  </a:tcPr>
                </a:tc>
                <a:tc>
                  <a:txBody>
                    <a:bodyPr/>
                    <a:lstStyle/>
                    <a:p>
                      <a:pPr algn="ctr"/>
                      <a:endParaRPr lang="en-US" sz="1400" b="1" dirty="0">
                        <a:solidFill>
                          <a:srgbClr val="00FF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prst="relaxedInset"/>
                      <a:lightRig rig="flood" dir="t"/>
                    </a:cell3D>
                    <a:noFill/>
                  </a:tcPr>
                </a:tc>
                <a:tc>
                  <a:txBody>
                    <a:bodyPr/>
                    <a:lstStyle/>
                    <a:p>
                      <a:pPr algn="ctr"/>
                      <a:endParaRPr lang="en-US" sz="1400" b="1" dirty="0">
                        <a:solidFill>
                          <a:srgbClr val="00FF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prst="relaxedInset"/>
                      <a:lightRig rig="flood" dir="t"/>
                    </a:cell3D>
                    <a:noFill/>
                  </a:tcPr>
                </a:tc>
                <a:tc>
                  <a:txBody>
                    <a:bodyPr/>
                    <a:lstStyle/>
                    <a:p>
                      <a:r>
                        <a:rPr lang="en-US" sz="1400" b="1" dirty="0">
                          <a:solidFill>
                            <a:schemeClr val="bg1"/>
                          </a:solidFill>
                          <a:latin typeface="Times New Roman" panose="02020603050405020304" pitchFamily="18" charset="0"/>
                          <a:cs typeface="Times New Roman" panose="02020603050405020304" pitchFamily="18" charset="0"/>
                        </a:rPr>
                        <a:t>Internal</a:t>
                      </a:r>
                      <a:r>
                        <a:rPr lang="en-US" sz="1400" b="1" baseline="0" dirty="0">
                          <a:solidFill>
                            <a:schemeClr val="bg1"/>
                          </a:solidFill>
                          <a:latin typeface="Times New Roman" panose="02020603050405020304" pitchFamily="18" charset="0"/>
                          <a:cs typeface="Times New Roman" panose="02020603050405020304" pitchFamily="18" charset="0"/>
                        </a:rPr>
                        <a:t> integrated digitally controlled oscillator.</a:t>
                      </a:r>
                      <a:endParaRPr lang="en-US" sz="1400" b="1" dirty="0">
                        <a:solidFill>
                          <a:schemeClr val="bg1"/>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prst="relaxedInset"/>
                      <a:lightRig rig="flood" dir="t"/>
                    </a:cell3D>
                    <a:noFill/>
                  </a:tcPr>
                </a:tc>
                <a:extLst>
                  <a:ext uri="{0D108BD9-81ED-4DB2-BD59-A6C34878D82A}">
                    <a16:rowId xmlns:a16="http://schemas.microsoft.com/office/drawing/2014/main" val="10001"/>
                  </a:ext>
                </a:extLst>
              </a:tr>
              <a:tr h="725406">
                <a:tc vMerge="1">
                  <a:txBody>
                    <a:bodyPr/>
                    <a:lstStyle/>
                    <a:p>
                      <a:endParaRPr lang="en-US" sz="1600" dirty="0"/>
                    </a:p>
                  </a:txBody>
                  <a:tcPr/>
                </a:tc>
                <a:tc>
                  <a:txBody>
                    <a:bodyPr/>
                    <a:lstStyle/>
                    <a:p>
                      <a:r>
                        <a:rPr lang="en-US" sz="1400" b="1" dirty="0">
                          <a:solidFill>
                            <a:srgbClr val="00FF00"/>
                          </a:solidFill>
                          <a:latin typeface="Times New Roman" panose="02020603050405020304" pitchFamily="18" charset="0"/>
                          <a:cs typeface="Times New Roman" panose="02020603050405020304" pitchFamily="18" charset="0"/>
                        </a:rPr>
                        <a:t>1-48 MHz</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prst="relaxedInset"/>
                      <a:lightRig rig="flood" dir="t"/>
                    </a:cell3D>
                    <a:noFill/>
                  </a:tcPr>
                </a:tc>
                <a:tc>
                  <a:txBody>
                    <a:bodyPr/>
                    <a:lstStyle/>
                    <a:p>
                      <a:r>
                        <a:rPr lang="en-US" sz="1400" b="1" dirty="0">
                          <a:solidFill>
                            <a:srgbClr val="00FF00"/>
                          </a:solidFill>
                          <a:latin typeface="Times New Roman" panose="02020603050405020304" pitchFamily="18" charset="0"/>
                          <a:cs typeface="Times New Roman" panose="02020603050405020304" pitchFamily="18" charset="0"/>
                        </a:rPr>
                        <a:t>HFXT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prst="relaxedInset"/>
                      <a:lightRig rig="flood" dir="t"/>
                    </a:cell3D>
                    <a:noFill/>
                  </a:tcPr>
                </a:tc>
                <a:tc>
                  <a:txBody>
                    <a:bodyPr/>
                    <a:lstStyle/>
                    <a:p>
                      <a:pPr marL="0" indent="0" algn="ctr">
                        <a:buFont typeface="Arial" charset="0"/>
                        <a:buNone/>
                      </a:pPr>
                      <a:r>
                        <a:rPr lang="en-US" sz="1600" b="1" kern="1200" dirty="0">
                          <a:solidFill>
                            <a:srgbClr val="00FF00"/>
                          </a:solidFill>
                          <a:effectLst/>
                          <a:latin typeface="Times New Roman" panose="02020603050405020304" pitchFamily="18" charset="0"/>
                          <a:cs typeface="Times New Roman" panose="02020603050405020304" pitchFamily="18" charset="0"/>
                        </a:rPr>
                        <a:t>✔</a:t>
                      </a:r>
                      <a:endParaRPr lang="en-US" sz="1400" b="1" dirty="0">
                        <a:solidFill>
                          <a:srgbClr val="00FF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prst="relaxedInset"/>
                      <a:lightRig rig="flood" dir="t"/>
                    </a:cell3D>
                    <a:noFill/>
                  </a:tcPr>
                </a:tc>
                <a:tc>
                  <a:txBody>
                    <a:bodyPr/>
                    <a:lstStyle/>
                    <a:p>
                      <a:pPr marL="0" indent="0" algn="ctr">
                        <a:buFont typeface="Arial" charset="0"/>
                        <a:buNone/>
                      </a:pPr>
                      <a:r>
                        <a:rPr lang="en-US" sz="1600" b="1" kern="1200" dirty="0">
                          <a:solidFill>
                            <a:srgbClr val="00FF00"/>
                          </a:solidFill>
                          <a:effectLst/>
                          <a:latin typeface="Times New Roman" panose="02020603050405020304" pitchFamily="18" charset="0"/>
                          <a:cs typeface="Times New Roman" panose="02020603050405020304" pitchFamily="18" charset="0"/>
                        </a:rPr>
                        <a:t>✔</a:t>
                      </a:r>
                      <a:endParaRPr lang="en-US" sz="1400" b="1" dirty="0">
                        <a:solidFill>
                          <a:srgbClr val="00FF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prst="relaxedInset"/>
                      <a:lightRig rig="flood" dir="t"/>
                    </a:cell3D>
                    <a:noFill/>
                  </a:tcPr>
                </a:tc>
                <a:tc>
                  <a:txBody>
                    <a:bodyPr/>
                    <a:lstStyle/>
                    <a:p>
                      <a:pPr marL="0" marR="0" indent="0" algn="ctr" defTabSz="914400" rtl="0" eaLnBrk="1" fontAlgn="auto" latinLnBrk="0" hangingPunct="1">
                        <a:lnSpc>
                          <a:spcPct val="100000"/>
                        </a:lnSpc>
                        <a:spcBef>
                          <a:spcPts val="0"/>
                        </a:spcBef>
                        <a:spcAft>
                          <a:spcPts val="0"/>
                        </a:spcAft>
                        <a:buClrTx/>
                        <a:buSzTx/>
                        <a:buFont typeface="Arial" charset="0"/>
                        <a:buNone/>
                        <a:tabLst/>
                        <a:defRPr/>
                      </a:pPr>
                      <a:r>
                        <a:rPr lang="en-US" sz="1400" b="1" kern="1200" dirty="0">
                          <a:solidFill>
                            <a:srgbClr val="00FF00"/>
                          </a:solidFill>
                          <a:effectLst/>
                          <a:latin typeface="Times New Roman" panose="02020603050405020304" pitchFamily="18" charset="0"/>
                          <a:cs typeface="Times New Roman" panose="02020603050405020304" pitchFamily="18" charset="0"/>
                        </a:rPr>
                        <a:t>✔</a:t>
                      </a:r>
                      <a:endParaRPr lang="en-US" sz="1200" b="1" dirty="0">
                        <a:solidFill>
                          <a:srgbClr val="00FF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prst="relaxedInset"/>
                      <a:lightRig rig="flood" dir="t"/>
                    </a:cell3D>
                    <a:noFill/>
                  </a:tcPr>
                </a:tc>
                <a:tc>
                  <a:txBody>
                    <a:bodyPr/>
                    <a:lstStyle/>
                    <a:p>
                      <a:pPr algn="ctr"/>
                      <a:endParaRPr lang="en-US" sz="1400" b="1" dirty="0">
                        <a:solidFill>
                          <a:srgbClr val="00FF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prst="relaxedInset"/>
                      <a:lightRig rig="flood" dir="t"/>
                    </a:cell3D>
                    <a:noFill/>
                  </a:tcPr>
                </a:tc>
                <a:tc>
                  <a:txBody>
                    <a:bodyPr/>
                    <a:lstStyle/>
                    <a:p>
                      <a:pPr algn="ctr"/>
                      <a:endParaRPr lang="en-US" sz="1400" b="1" dirty="0">
                        <a:solidFill>
                          <a:srgbClr val="00FF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prst="relaxedInset"/>
                      <a:lightRig rig="flood" dir="t"/>
                    </a:cell3D>
                    <a:noFill/>
                  </a:tcPr>
                </a:tc>
                <a:tc>
                  <a:txBody>
                    <a:bodyPr/>
                    <a:lstStyle/>
                    <a:p>
                      <a:r>
                        <a:rPr lang="en-US" sz="1400" b="1" dirty="0">
                          <a:solidFill>
                            <a:schemeClr val="bg1"/>
                          </a:solidFill>
                          <a:latin typeface="Times New Roman" panose="02020603050405020304" pitchFamily="18" charset="0"/>
                          <a:cs typeface="Times New Roman" panose="02020603050405020304" pitchFamily="18" charset="0"/>
                        </a:rPr>
                        <a:t>High</a:t>
                      </a:r>
                      <a:r>
                        <a:rPr lang="en-US" sz="1400" b="1" baseline="0" dirty="0">
                          <a:solidFill>
                            <a:schemeClr val="bg1"/>
                          </a:solidFill>
                          <a:latin typeface="Times New Roman" panose="02020603050405020304" pitchFamily="18" charset="0"/>
                          <a:cs typeface="Times New Roman" panose="02020603050405020304" pitchFamily="18" charset="0"/>
                        </a:rPr>
                        <a:t> frequency crystal. Frequency range is SW configurable.</a:t>
                      </a:r>
                      <a:endParaRPr lang="en-US" sz="1400" b="1" dirty="0">
                        <a:solidFill>
                          <a:schemeClr val="bg1"/>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prst="relaxedInset"/>
                      <a:lightRig rig="flood" dir="t"/>
                    </a:cell3D>
                    <a:noFill/>
                  </a:tcPr>
                </a:tc>
                <a:extLst>
                  <a:ext uri="{0D108BD9-81ED-4DB2-BD59-A6C34878D82A}">
                    <a16:rowId xmlns:a16="http://schemas.microsoft.com/office/drawing/2014/main" val="10002"/>
                  </a:ext>
                </a:extLst>
              </a:tr>
              <a:tr h="513829">
                <a:tc vMerge="1">
                  <a:txBody>
                    <a:bodyPr/>
                    <a:lstStyle/>
                    <a:p>
                      <a:endParaRPr lang="en-US" sz="1600" dirty="0"/>
                    </a:p>
                  </a:txBody>
                  <a:tcPr/>
                </a:tc>
                <a:tc>
                  <a:txBody>
                    <a:bodyPr/>
                    <a:lstStyle/>
                    <a:p>
                      <a:r>
                        <a:rPr lang="en-US" sz="1400" b="1" dirty="0">
                          <a:solidFill>
                            <a:srgbClr val="00FF00"/>
                          </a:solidFill>
                          <a:latin typeface="Times New Roman" panose="02020603050405020304" pitchFamily="18" charset="0"/>
                          <a:cs typeface="Times New Roman" panose="02020603050405020304" pitchFamily="18" charset="0"/>
                        </a:rPr>
                        <a:t>24MHz</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prst="relaxedInset"/>
                      <a:lightRig rig="flood" dir="t"/>
                    </a:cell3D>
                    <a:noFill/>
                  </a:tcPr>
                </a:tc>
                <a:tc>
                  <a:txBody>
                    <a:bodyPr/>
                    <a:lstStyle/>
                    <a:p>
                      <a:r>
                        <a:rPr lang="en-US" sz="1400" b="1" dirty="0">
                          <a:solidFill>
                            <a:srgbClr val="00FF00"/>
                          </a:solidFill>
                          <a:latin typeface="Times New Roman" panose="02020603050405020304" pitchFamily="18" charset="0"/>
                          <a:cs typeface="Times New Roman" panose="02020603050405020304" pitchFamily="18" charset="0"/>
                        </a:rPr>
                        <a:t>MODOSC</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prst="relaxedInset"/>
                      <a:lightRig rig="flood" dir="t"/>
                    </a:cell3D>
                    <a:noFill/>
                  </a:tcPr>
                </a:tc>
                <a:tc>
                  <a:txBody>
                    <a:bodyPr/>
                    <a:lstStyle/>
                    <a:p>
                      <a:pPr marL="0" indent="0" algn="ctr">
                        <a:buFont typeface="Arial" charset="0"/>
                        <a:buNone/>
                      </a:pPr>
                      <a:r>
                        <a:rPr lang="en-US" sz="1600" b="1" kern="1200" dirty="0">
                          <a:solidFill>
                            <a:srgbClr val="00FF00"/>
                          </a:solidFill>
                          <a:effectLst/>
                          <a:latin typeface="Times New Roman" panose="02020603050405020304" pitchFamily="18" charset="0"/>
                          <a:cs typeface="Times New Roman" panose="02020603050405020304" pitchFamily="18" charset="0"/>
                        </a:rPr>
                        <a:t>✔</a:t>
                      </a:r>
                      <a:endParaRPr lang="en-US" sz="1400" b="1" dirty="0">
                        <a:solidFill>
                          <a:srgbClr val="00FF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prst="relaxedInset"/>
                      <a:lightRig rig="flood" dir="t"/>
                    </a:cell3D>
                    <a:noFill/>
                  </a:tcPr>
                </a:tc>
                <a:tc>
                  <a:txBody>
                    <a:bodyPr/>
                    <a:lstStyle/>
                    <a:p>
                      <a:pPr marL="0" indent="0" algn="ctr">
                        <a:buFont typeface="Arial" charset="0"/>
                        <a:buNone/>
                      </a:pPr>
                      <a:r>
                        <a:rPr lang="en-US" sz="1600" b="1" kern="1200" dirty="0">
                          <a:solidFill>
                            <a:srgbClr val="00FF00"/>
                          </a:solidFill>
                          <a:effectLst/>
                          <a:latin typeface="Times New Roman" panose="02020603050405020304" pitchFamily="18" charset="0"/>
                          <a:cs typeface="Times New Roman" panose="02020603050405020304" pitchFamily="18" charset="0"/>
                        </a:rPr>
                        <a:t>✔</a:t>
                      </a:r>
                      <a:endParaRPr lang="en-US" sz="1400" b="1" dirty="0">
                        <a:solidFill>
                          <a:srgbClr val="00FF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prst="relaxedInset"/>
                      <a:lightRig rig="flood" dir="t"/>
                    </a:cell3D>
                    <a:noFill/>
                  </a:tcPr>
                </a:tc>
                <a:tc>
                  <a:txBody>
                    <a:bodyPr/>
                    <a:lstStyle/>
                    <a:p>
                      <a:pPr marL="0" marR="0" indent="0" algn="ctr" defTabSz="914400" rtl="0" eaLnBrk="1" fontAlgn="auto" latinLnBrk="0" hangingPunct="1">
                        <a:lnSpc>
                          <a:spcPct val="100000"/>
                        </a:lnSpc>
                        <a:spcBef>
                          <a:spcPts val="0"/>
                        </a:spcBef>
                        <a:spcAft>
                          <a:spcPts val="0"/>
                        </a:spcAft>
                        <a:buClrTx/>
                        <a:buSzTx/>
                        <a:buFont typeface="Arial" charset="0"/>
                        <a:buNone/>
                        <a:tabLst/>
                        <a:defRPr/>
                      </a:pPr>
                      <a:r>
                        <a:rPr lang="en-US" sz="1400" b="1" kern="1200" dirty="0">
                          <a:solidFill>
                            <a:srgbClr val="00FF00"/>
                          </a:solidFill>
                          <a:effectLst/>
                          <a:latin typeface="Times New Roman" panose="02020603050405020304" pitchFamily="18" charset="0"/>
                          <a:cs typeface="Times New Roman" panose="02020603050405020304" pitchFamily="18" charset="0"/>
                        </a:rPr>
                        <a:t>✔</a:t>
                      </a:r>
                      <a:endParaRPr lang="en-US" sz="1200" b="1" dirty="0">
                        <a:solidFill>
                          <a:srgbClr val="00FF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prst="relaxedInset"/>
                      <a:lightRig rig="flood" dir="t"/>
                    </a:cell3D>
                    <a:noFill/>
                  </a:tcPr>
                </a:tc>
                <a:tc>
                  <a:txBody>
                    <a:bodyPr/>
                    <a:lstStyle/>
                    <a:p>
                      <a:pPr algn="ctr"/>
                      <a:endParaRPr lang="en-US" sz="1400" b="1" dirty="0">
                        <a:solidFill>
                          <a:srgbClr val="00FF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prst="relaxedInset"/>
                      <a:lightRig rig="flood" dir="t"/>
                    </a:cell3D>
                    <a:noFill/>
                  </a:tcPr>
                </a:tc>
                <a:tc>
                  <a:txBody>
                    <a:bodyPr/>
                    <a:lstStyle/>
                    <a:p>
                      <a:pPr algn="ctr"/>
                      <a:endParaRPr lang="en-US" sz="1400" b="1" dirty="0">
                        <a:solidFill>
                          <a:srgbClr val="00FF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prst="relaxedInset"/>
                      <a:lightRig rig="flood" dir="t"/>
                    </a:cell3D>
                    <a:noFill/>
                  </a:tcPr>
                </a:tc>
                <a:tc>
                  <a:txBody>
                    <a:bodyPr/>
                    <a:lstStyle/>
                    <a:p>
                      <a:r>
                        <a:rPr lang="en-US" sz="1400" b="1" dirty="0">
                          <a:solidFill>
                            <a:schemeClr val="bg1"/>
                          </a:solidFill>
                          <a:latin typeface="Times New Roman" panose="02020603050405020304" pitchFamily="18" charset="0"/>
                          <a:cs typeface="Times New Roman" panose="02020603050405020304" pitchFamily="18" charset="0"/>
                        </a:rPr>
                        <a:t>Internal</a:t>
                      </a:r>
                      <a:r>
                        <a:rPr lang="en-US" sz="1400" b="1" baseline="0" dirty="0">
                          <a:solidFill>
                            <a:schemeClr val="bg1"/>
                          </a:solidFill>
                          <a:latin typeface="Times New Roman" panose="02020603050405020304" pitchFamily="18" charset="0"/>
                          <a:cs typeface="Times New Roman" panose="02020603050405020304" pitchFamily="18" charset="0"/>
                        </a:rPr>
                        <a:t> </a:t>
                      </a:r>
                      <a:r>
                        <a:rPr lang="en-US" sz="1400" b="1" dirty="0" err="1">
                          <a:solidFill>
                            <a:schemeClr val="bg1"/>
                          </a:solidFill>
                          <a:latin typeface="Times New Roman" panose="02020603050405020304" pitchFamily="18" charset="0"/>
                          <a:cs typeface="Times New Roman" panose="02020603050405020304" pitchFamily="18" charset="0"/>
                        </a:rPr>
                        <a:t>osc</a:t>
                      </a:r>
                      <a:r>
                        <a:rPr lang="en-US" sz="1400" b="1" dirty="0">
                          <a:solidFill>
                            <a:schemeClr val="bg1"/>
                          </a:solidFill>
                          <a:latin typeface="Times New Roman" panose="02020603050405020304" pitchFamily="18" charset="0"/>
                          <a:cs typeface="Times New Roman" panose="02020603050405020304" pitchFamily="18" charset="0"/>
                        </a:rPr>
                        <a:t>. option for peripherals</a:t>
                      </a:r>
                      <a:r>
                        <a:rPr lang="en-US" sz="1400" b="1" baseline="0" dirty="0">
                          <a:solidFill>
                            <a:schemeClr val="bg1"/>
                          </a:solidFill>
                          <a:latin typeface="Times New Roman" panose="02020603050405020304" pitchFamily="18" charset="0"/>
                          <a:cs typeface="Times New Roman" panose="02020603050405020304" pitchFamily="18" charset="0"/>
                        </a:rPr>
                        <a:t> such as </a:t>
                      </a:r>
                      <a:r>
                        <a:rPr lang="en-US" sz="1400" b="1" dirty="0">
                          <a:solidFill>
                            <a:schemeClr val="bg1"/>
                          </a:solidFill>
                          <a:latin typeface="Times New Roman" panose="02020603050405020304" pitchFamily="18" charset="0"/>
                          <a:cs typeface="Times New Roman" panose="02020603050405020304" pitchFamily="18" charset="0"/>
                        </a:rPr>
                        <a:t>ADC</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prst="relaxedInset"/>
                      <a:lightRig rig="flood" dir="t"/>
                    </a:cell3D>
                    <a:noFill/>
                  </a:tcPr>
                </a:tc>
                <a:extLst>
                  <a:ext uri="{0D108BD9-81ED-4DB2-BD59-A6C34878D82A}">
                    <a16:rowId xmlns:a16="http://schemas.microsoft.com/office/drawing/2014/main" val="10003"/>
                  </a:ext>
                </a:extLst>
              </a:tr>
              <a:tr h="548640">
                <a:tc vMerge="1">
                  <a:txBody>
                    <a:bodyPr/>
                    <a:lstStyle/>
                    <a:p>
                      <a:endParaRPr lang="en-US" sz="1600" dirty="0"/>
                    </a:p>
                  </a:txBody>
                  <a:tcPr/>
                </a:tc>
                <a:tc>
                  <a:txBody>
                    <a:bodyPr/>
                    <a:lstStyle/>
                    <a:p>
                      <a:r>
                        <a:rPr lang="en-US" sz="1400" b="1" dirty="0">
                          <a:solidFill>
                            <a:srgbClr val="00FF00"/>
                          </a:solidFill>
                          <a:latin typeface="Times New Roman" panose="02020603050405020304" pitchFamily="18" charset="0"/>
                          <a:cs typeface="Times New Roman" panose="02020603050405020304" pitchFamily="18" charset="0"/>
                        </a:rPr>
                        <a:t>5MHz</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prst="relaxedInset"/>
                      <a:lightRig rig="flood" dir="t"/>
                    </a:cell3D>
                    <a:noFill/>
                  </a:tcPr>
                </a:tc>
                <a:tc>
                  <a:txBody>
                    <a:bodyPr/>
                    <a:lstStyle/>
                    <a:p>
                      <a:r>
                        <a:rPr lang="en-US" sz="1400" b="1" dirty="0">
                          <a:solidFill>
                            <a:srgbClr val="00FF00"/>
                          </a:solidFill>
                          <a:latin typeface="Times New Roman" panose="02020603050405020304" pitchFamily="18" charset="0"/>
                          <a:cs typeface="Times New Roman" panose="02020603050405020304" pitchFamily="18" charset="0"/>
                        </a:rPr>
                        <a:t>SYSOSC</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prst="relaxedInset"/>
                      <a:lightRig rig="flood" dir="t"/>
                    </a:cell3D>
                    <a:noFill/>
                  </a:tcPr>
                </a:tc>
                <a:tc>
                  <a:txBody>
                    <a:bodyPr/>
                    <a:lstStyle/>
                    <a:p>
                      <a:pPr marL="285750" indent="-285750" algn="ctr">
                        <a:buFont typeface="Arial" charset="0"/>
                        <a:buChar char="•"/>
                      </a:pPr>
                      <a:endParaRPr lang="en-US" sz="1400" b="1" baseline="0" dirty="0">
                        <a:solidFill>
                          <a:srgbClr val="00FF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prst="relaxedInset"/>
                      <a:lightRig rig="flood" dir="t"/>
                    </a:cell3D>
                    <a:noFill/>
                  </a:tcPr>
                </a:tc>
                <a:tc>
                  <a:txBody>
                    <a:bodyPr/>
                    <a:lstStyle/>
                    <a:p>
                      <a:pPr marL="285750" indent="-285750" algn="ctr">
                        <a:buFont typeface="Arial" charset="0"/>
                        <a:buChar char="•"/>
                      </a:pPr>
                      <a:endParaRPr lang="en-US" sz="1400" b="1" baseline="0" dirty="0">
                        <a:solidFill>
                          <a:srgbClr val="00FF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prst="relaxedInset"/>
                      <a:lightRig rig="flood" dir="t"/>
                    </a:cell3D>
                    <a:noFill/>
                  </a:tcPr>
                </a:tc>
                <a:tc>
                  <a:txBody>
                    <a:bodyPr/>
                    <a:lstStyle/>
                    <a:p>
                      <a:pPr marL="0" indent="0" algn="ctr">
                        <a:buFont typeface="Arial" charset="0"/>
                        <a:buNone/>
                      </a:pPr>
                      <a:endParaRPr lang="en-US" sz="1400" b="1" baseline="0" dirty="0">
                        <a:solidFill>
                          <a:srgbClr val="00FF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prst="relaxedInset"/>
                      <a:lightRig rig="flood" dir="t"/>
                    </a:cell3D>
                    <a:noFill/>
                  </a:tcPr>
                </a:tc>
                <a:tc>
                  <a:txBody>
                    <a:bodyPr/>
                    <a:lstStyle/>
                    <a:p>
                      <a:pPr algn="ctr"/>
                      <a:endParaRPr lang="en-US" sz="1400" b="1" dirty="0">
                        <a:solidFill>
                          <a:srgbClr val="00FF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prst="relaxedInset"/>
                      <a:lightRig rig="flood" dir="t"/>
                    </a:cell3D>
                    <a:noFill/>
                  </a:tcPr>
                </a:tc>
                <a:tc>
                  <a:txBody>
                    <a:bodyPr/>
                    <a:lstStyle/>
                    <a:p>
                      <a:pPr algn="ctr"/>
                      <a:endParaRPr lang="en-US" sz="1400" b="1" dirty="0">
                        <a:solidFill>
                          <a:srgbClr val="00FF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prst="relaxedInset"/>
                      <a:lightRig rig="flood" dir="t"/>
                    </a:cell3D>
                    <a:noFill/>
                  </a:tcPr>
                </a:tc>
                <a:tc>
                  <a:txBody>
                    <a:bodyPr/>
                    <a:lstStyle/>
                    <a:p>
                      <a:r>
                        <a:rPr lang="en-US" sz="1400" b="1" dirty="0">
                          <a:solidFill>
                            <a:schemeClr val="bg1"/>
                          </a:solidFill>
                          <a:latin typeface="Times New Roman" panose="02020603050405020304" pitchFamily="18" charset="0"/>
                          <a:cs typeface="Times New Roman" panose="02020603050405020304" pitchFamily="18" charset="0"/>
                        </a:rPr>
                        <a:t>Internal, direct</a:t>
                      </a:r>
                      <a:r>
                        <a:rPr lang="en-US" sz="1400" b="1" baseline="0" dirty="0">
                          <a:solidFill>
                            <a:schemeClr val="bg1"/>
                          </a:solidFill>
                          <a:latin typeface="Times New Roman" panose="02020603050405020304" pitchFamily="18" charset="0"/>
                          <a:cs typeface="Times New Roman" panose="02020603050405020304" pitchFamily="18" charset="0"/>
                        </a:rPr>
                        <a:t> clock for ADC failsafe for HFXT</a:t>
                      </a:r>
                      <a:endParaRPr lang="en-US" sz="1400" b="1" dirty="0">
                        <a:solidFill>
                          <a:schemeClr val="bg1"/>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prst="relaxedInset"/>
                      <a:lightRig rig="flood" dir="t"/>
                    </a:cell3D>
                    <a:noFill/>
                  </a:tcPr>
                </a:tc>
                <a:extLst>
                  <a:ext uri="{0D108BD9-81ED-4DB2-BD59-A6C34878D82A}">
                    <a16:rowId xmlns:a16="http://schemas.microsoft.com/office/drawing/2014/main" val="10004"/>
                  </a:ext>
                </a:extLst>
              </a:tr>
              <a:tr h="467734">
                <a:tc rowSpan="3">
                  <a:txBody>
                    <a:bodyPr/>
                    <a:lstStyle/>
                    <a:p>
                      <a:pPr algn="ctr"/>
                      <a:r>
                        <a:rPr lang="en-US" sz="2800" b="1" dirty="0">
                          <a:solidFill>
                            <a:schemeClr val="tx1"/>
                          </a:solidFill>
                        </a:rPr>
                        <a:t>LF</a:t>
                      </a:r>
                    </a:p>
                  </a:txBody>
                  <a:tcPr vert="vert2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prst="relaxedInset"/>
                      <a:lightRig rig="flood" dir="t"/>
                    </a:cell3D>
                    <a:solidFill>
                      <a:srgbClr val="00FF00"/>
                    </a:solidFill>
                  </a:tcPr>
                </a:tc>
                <a:tc>
                  <a:txBody>
                    <a:bodyPr/>
                    <a:lstStyle/>
                    <a:p>
                      <a:r>
                        <a:rPr lang="en-US" sz="1400" b="1" dirty="0">
                          <a:solidFill>
                            <a:srgbClr val="00FF00"/>
                          </a:solidFill>
                          <a:latin typeface="Times New Roman" panose="02020603050405020304" pitchFamily="18" charset="0"/>
                          <a:cs typeface="Times New Roman" panose="02020603050405020304" pitchFamily="18" charset="0"/>
                        </a:rPr>
                        <a:t>32kHz</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prst="relaxedInset"/>
                      <a:lightRig rig="flood" dir="t"/>
                    </a:cell3D>
                    <a:noFill/>
                  </a:tcPr>
                </a:tc>
                <a:tc>
                  <a:txBody>
                    <a:bodyPr/>
                    <a:lstStyle/>
                    <a:p>
                      <a:r>
                        <a:rPr lang="en-US" sz="1400" b="1" dirty="0">
                          <a:solidFill>
                            <a:srgbClr val="00FF00"/>
                          </a:solidFill>
                          <a:latin typeface="Times New Roman" panose="02020603050405020304" pitchFamily="18" charset="0"/>
                          <a:cs typeface="Times New Roman" panose="02020603050405020304" pitchFamily="18" charset="0"/>
                        </a:rPr>
                        <a:t>LFXT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prst="relaxedInset"/>
                      <a:lightRig rig="flood" dir="t"/>
                    </a:cell3D>
                    <a:noFill/>
                  </a:tcPr>
                </a:tc>
                <a:tc>
                  <a:txBody>
                    <a:bodyPr/>
                    <a:lstStyle/>
                    <a:p>
                      <a:pPr marL="0" indent="0" algn="ctr">
                        <a:buFont typeface="Arial" charset="0"/>
                        <a:buNone/>
                      </a:pPr>
                      <a:r>
                        <a:rPr lang="en-US" sz="1400" b="1" kern="1200" dirty="0">
                          <a:solidFill>
                            <a:srgbClr val="00FF00"/>
                          </a:solidFill>
                          <a:effectLst/>
                          <a:latin typeface="Times New Roman" panose="02020603050405020304" pitchFamily="18" charset="0"/>
                          <a:cs typeface="Times New Roman" panose="02020603050405020304" pitchFamily="18" charset="0"/>
                        </a:rPr>
                        <a:t>✔</a:t>
                      </a:r>
                      <a:endParaRPr lang="en-US" sz="1400" b="1" baseline="0" dirty="0">
                        <a:solidFill>
                          <a:srgbClr val="00FF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prst="relaxedInset"/>
                      <a:lightRig rig="flood" dir="t"/>
                    </a:cell3D>
                    <a:noFill/>
                  </a:tcPr>
                </a:tc>
                <a:tc>
                  <a:txBody>
                    <a:bodyPr/>
                    <a:lstStyle/>
                    <a:p>
                      <a:pPr marL="0" indent="0" algn="ctr">
                        <a:buFont typeface="Arial" charset="0"/>
                        <a:buNone/>
                      </a:pPr>
                      <a:r>
                        <a:rPr lang="en-US" sz="1400" b="1" kern="1200" dirty="0">
                          <a:solidFill>
                            <a:srgbClr val="00FF00"/>
                          </a:solidFill>
                          <a:effectLst/>
                          <a:latin typeface="Times New Roman" panose="02020603050405020304" pitchFamily="18" charset="0"/>
                          <a:cs typeface="Times New Roman" panose="02020603050405020304" pitchFamily="18" charset="0"/>
                        </a:rPr>
                        <a:t>✔</a:t>
                      </a:r>
                      <a:endParaRPr lang="en-US" sz="1400" b="1" baseline="0" dirty="0">
                        <a:solidFill>
                          <a:srgbClr val="00FF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prst="relaxedInset"/>
                      <a:lightRig rig="flood" dir="t"/>
                    </a:cell3D>
                    <a:noFill/>
                  </a:tcPr>
                </a:tc>
                <a:tc>
                  <a:txBody>
                    <a:bodyPr/>
                    <a:lstStyle/>
                    <a:p>
                      <a:pPr marL="0" indent="0" algn="ctr">
                        <a:buFont typeface="Arial" charset="0"/>
                        <a:buNone/>
                      </a:pPr>
                      <a:r>
                        <a:rPr lang="en-US" sz="1400" b="1" kern="1200" dirty="0">
                          <a:solidFill>
                            <a:srgbClr val="00FF00"/>
                          </a:solidFill>
                          <a:effectLst/>
                          <a:latin typeface="Times New Roman" panose="02020603050405020304" pitchFamily="18" charset="0"/>
                          <a:cs typeface="Times New Roman" panose="02020603050405020304" pitchFamily="18" charset="0"/>
                        </a:rPr>
                        <a:t>✔</a:t>
                      </a:r>
                      <a:endParaRPr lang="en-US" sz="1400" b="1" baseline="0" dirty="0">
                        <a:solidFill>
                          <a:srgbClr val="00FF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prst="relaxedInset"/>
                      <a:lightRig rig="flood" dir="t"/>
                    </a:cell3D>
                    <a:noFill/>
                  </a:tcPr>
                </a:tc>
                <a:tc>
                  <a:txBody>
                    <a:bodyPr/>
                    <a:lstStyle/>
                    <a:p>
                      <a:pPr algn="ctr"/>
                      <a:r>
                        <a:rPr lang="en-US" sz="1400" b="1" kern="1200" dirty="0">
                          <a:solidFill>
                            <a:srgbClr val="00FF00"/>
                          </a:solidFill>
                          <a:effectLst/>
                          <a:latin typeface="Times New Roman" panose="02020603050405020304" pitchFamily="18" charset="0"/>
                          <a:cs typeface="Times New Roman" panose="02020603050405020304" pitchFamily="18" charset="0"/>
                        </a:rPr>
                        <a:t>✔</a:t>
                      </a:r>
                      <a:endParaRPr lang="en-US" sz="1400" b="1" dirty="0">
                        <a:solidFill>
                          <a:srgbClr val="00FF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prst="relaxedInset"/>
                      <a:lightRig rig="flood" dir="t"/>
                    </a:cell3D>
                    <a:noFill/>
                  </a:tcPr>
                </a:tc>
                <a:tc>
                  <a:txBody>
                    <a:bodyPr/>
                    <a:lstStyle/>
                    <a:p>
                      <a:pPr algn="ctr"/>
                      <a:r>
                        <a:rPr lang="en-US" sz="1400" b="1" kern="1200" dirty="0">
                          <a:solidFill>
                            <a:srgbClr val="00FF00"/>
                          </a:solidFill>
                          <a:effectLst/>
                          <a:latin typeface="Times New Roman" panose="02020603050405020304" pitchFamily="18" charset="0"/>
                          <a:cs typeface="Times New Roman" panose="02020603050405020304" pitchFamily="18" charset="0"/>
                        </a:rPr>
                        <a:t>✔</a:t>
                      </a:r>
                      <a:endParaRPr lang="en-US" sz="1400" b="1" dirty="0">
                        <a:solidFill>
                          <a:srgbClr val="00FF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prst="relaxedInset"/>
                      <a:lightRig rig="flood" dir="t"/>
                    </a:cell3D>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1" dirty="0">
                          <a:solidFill>
                            <a:schemeClr val="bg1"/>
                          </a:solidFill>
                          <a:latin typeface="Times New Roman" panose="02020603050405020304" pitchFamily="18" charset="0"/>
                          <a:cs typeface="Times New Roman" panose="02020603050405020304" pitchFamily="18" charset="0"/>
                        </a:rPr>
                        <a:t>Low-frequency crystal oscillator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prst="relaxedInset"/>
                      <a:lightRig rig="flood" dir="t"/>
                    </a:cell3D>
                    <a:noFill/>
                  </a:tcPr>
                </a:tc>
                <a:extLst>
                  <a:ext uri="{0D108BD9-81ED-4DB2-BD59-A6C34878D82A}">
                    <a16:rowId xmlns:a16="http://schemas.microsoft.com/office/drawing/2014/main" val="10005"/>
                  </a:ext>
                </a:extLst>
              </a:tr>
              <a:tr h="903866">
                <a:tc vMerge="1">
                  <a:txBody>
                    <a:bodyPr/>
                    <a:lstStyle/>
                    <a:p>
                      <a:endParaRPr lang="en-US" sz="1600" dirty="0"/>
                    </a:p>
                  </a:txBody>
                  <a:tcPr anchor="ctr"/>
                </a:tc>
                <a:tc>
                  <a:txBody>
                    <a:bodyPr/>
                    <a:lstStyle/>
                    <a:p>
                      <a:r>
                        <a:rPr lang="en-US" sz="1400" b="1" dirty="0">
                          <a:solidFill>
                            <a:srgbClr val="00FF00"/>
                          </a:solidFill>
                          <a:latin typeface="Times New Roman" panose="02020603050405020304" pitchFamily="18" charset="0"/>
                          <a:cs typeface="Times New Roman" panose="02020603050405020304" pitchFamily="18" charset="0"/>
                        </a:rPr>
                        <a:t>32kHz</a:t>
                      </a:r>
                      <a:br>
                        <a:rPr lang="en-US" sz="1400" b="1" dirty="0">
                          <a:solidFill>
                            <a:srgbClr val="00FF00"/>
                          </a:solidFill>
                          <a:latin typeface="Times New Roman" panose="02020603050405020304" pitchFamily="18" charset="0"/>
                          <a:cs typeface="Times New Roman" panose="02020603050405020304" pitchFamily="18" charset="0"/>
                        </a:rPr>
                      </a:br>
                      <a:r>
                        <a:rPr lang="en-US" sz="1400" b="1" dirty="0">
                          <a:solidFill>
                            <a:srgbClr val="00FF00"/>
                          </a:solidFill>
                          <a:latin typeface="Times New Roman" panose="02020603050405020304" pitchFamily="18" charset="0"/>
                          <a:cs typeface="Times New Roman" panose="02020603050405020304" pitchFamily="18" charset="0"/>
                        </a:rPr>
                        <a:t>128kHz</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prst="relaxedInset"/>
                      <a:lightRig rig="flood" dir="t"/>
                    </a:cell3D>
                    <a:noFill/>
                  </a:tcPr>
                </a:tc>
                <a:tc>
                  <a:txBody>
                    <a:bodyPr/>
                    <a:lstStyle/>
                    <a:p>
                      <a:r>
                        <a:rPr lang="en-US" sz="1400" b="1" dirty="0">
                          <a:solidFill>
                            <a:srgbClr val="00FF00"/>
                          </a:solidFill>
                          <a:latin typeface="Times New Roman" panose="02020603050405020304" pitchFamily="18" charset="0"/>
                          <a:cs typeface="Times New Roman" panose="02020603050405020304" pitchFamily="18" charset="0"/>
                        </a:rPr>
                        <a:t>REFO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prst="relaxedInset"/>
                      <a:lightRig rig="flood" dir="t"/>
                    </a:cell3D>
                    <a:noFill/>
                  </a:tcPr>
                </a:tc>
                <a:tc>
                  <a:txBody>
                    <a:bodyPr/>
                    <a:lstStyle/>
                    <a:p>
                      <a:pPr marL="0" indent="0" algn="ctr">
                        <a:buFont typeface="Arial" charset="0"/>
                        <a:buNone/>
                      </a:pPr>
                      <a:r>
                        <a:rPr lang="en-US" sz="1400" b="1" kern="1200" dirty="0">
                          <a:solidFill>
                            <a:srgbClr val="00FF00"/>
                          </a:solidFill>
                          <a:effectLst/>
                          <a:latin typeface="Times New Roman" panose="02020603050405020304" pitchFamily="18" charset="0"/>
                          <a:cs typeface="Times New Roman" panose="02020603050405020304" pitchFamily="18" charset="0"/>
                        </a:rPr>
                        <a:t>✔</a:t>
                      </a:r>
                      <a:endParaRPr lang="en-US" sz="1400" b="1" baseline="0" dirty="0">
                        <a:solidFill>
                          <a:srgbClr val="00FF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prst="relaxedInset"/>
                      <a:lightRig rig="flood" dir="t"/>
                    </a:cell3D>
                    <a:noFill/>
                  </a:tcPr>
                </a:tc>
                <a:tc>
                  <a:txBody>
                    <a:bodyPr/>
                    <a:lstStyle/>
                    <a:p>
                      <a:pPr marL="0" indent="0" algn="ctr">
                        <a:buFont typeface="Arial" charset="0"/>
                        <a:buNone/>
                      </a:pPr>
                      <a:r>
                        <a:rPr lang="en-US" sz="1400" b="1" kern="1200" dirty="0">
                          <a:solidFill>
                            <a:srgbClr val="00FF00"/>
                          </a:solidFill>
                          <a:effectLst/>
                          <a:latin typeface="Times New Roman" panose="02020603050405020304" pitchFamily="18" charset="0"/>
                          <a:cs typeface="Times New Roman" panose="02020603050405020304" pitchFamily="18" charset="0"/>
                        </a:rPr>
                        <a:t>✔</a:t>
                      </a:r>
                      <a:endParaRPr lang="en-US" sz="1400" b="1" baseline="0" dirty="0">
                        <a:solidFill>
                          <a:srgbClr val="00FF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prst="relaxedInset"/>
                      <a:lightRig rig="flood" dir="t"/>
                    </a:cell3D>
                    <a:noFill/>
                  </a:tcPr>
                </a:tc>
                <a:tc>
                  <a:txBody>
                    <a:bodyPr/>
                    <a:lstStyle/>
                    <a:p>
                      <a:pPr marL="0" indent="0" algn="ctr">
                        <a:buFont typeface="Arial" charset="0"/>
                        <a:buNone/>
                      </a:pPr>
                      <a:r>
                        <a:rPr lang="en-US" sz="1400" b="1" kern="1200" dirty="0">
                          <a:solidFill>
                            <a:srgbClr val="00FF00"/>
                          </a:solidFill>
                          <a:effectLst/>
                          <a:latin typeface="Times New Roman" panose="02020603050405020304" pitchFamily="18" charset="0"/>
                          <a:cs typeface="Times New Roman" panose="02020603050405020304" pitchFamily="18" charset="0"/>
                        </a:rPr>
                        <a:t>✔</a:t>
                      </a:r>
                      <a:endParaRPr lang="en-US" sz="1400" b="1" baseline="0" dirty="0">
                        <a:solidFill>
                          <a:srgbClr val="00FF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prst="relaxedInset"/>
                      <a:lightRig rig="flood" dir="t"/>
                    </a:cell3D>
                    <a:noFill/>
                  </a:tcPr>
                </a:tc>
                <a:tc>
                  <a:txBody>
                    <a:bodyPr/>
                    <a:lstStyle/>
                    <a:p>
                      <a:pPr algn="ctr"/>
                      <a:r>
                        <a:rPr lang="en-US" sz="1400" b="1" kern="1200" dirty="0">
                          <a:solidFill>
                            <a:srgbClr val="00FF00"/>
                          </a:solidFill>
                          <a:effectLst/>
                          <a:latin typeface="Times New Roman" panose="02020603050405020304" pitchFamily="18" charset="0"/>
                          <a:cs typeface="Times New Roman" panose="02020603050405020304" pitchFamily="18" charset="0"/>
                        </a:rPr>
                        <a:t>✔</a:t>
                      </a:r>
                      <a:endParaRPr lang="en-US" sz="1400" b="1" dirty="0">
                        <a:solidFill>
                          <a:srgbClr val="00FF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prst="relaxedInset"/>
                      <a:lightRig rig="flood" dir="t"/>
                    </a:cell3D>
                    <a:noFill/>
                  </a:tcPr>
                </a:tc>
                <a:tc>
                  <a:txBody>
                    <a:bodyPr/>
                    <a:lstStyle/>
                    <a:p>
                      <a:pPr algn="ctr"/>
                      <a:r>
                        <a:rPr lang="en-US" sz="1400" b="1" kern="1200" dirty="0">
                          <a:solidFill>
                            <a:srgbClr val="00FF00"/>
                          </a:solidFill>
                          <a:effectLst/>
                          <a:latin typeface="Times New Roman" panose="02020603050405020304" pitchFamily="18" charset="0"/>
                          <a:cs typeface="Times New Roman" panose="02020603050405020304" pitchFamily="18" charset="0"/>
                        </a:rPr>
                        <a:t>✔</a:t>
                      </a:r>
                      <a:endParaRPr lang="en-US" sz="1400" b="1" dirty="0">
                        <a:solidFill>
                          <a:srgbClr val="00FF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prst="relaxedInset"/>
                      <a:lightRig rig="flood" dir="t"/>
                    </a:cell3D>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1" dirty="0">
                          <a:solidFill>
                            <a:schemeClr val="bg1"/>
                          </a:solidFill>
                          <a:latin typeface="Times New Roman" panose="02020603050405020304" pitchFamily="18" charset="0"/>
                          <a:cs typeface="Times New Roman" panose="02020603050405020304" pitchFamily="18" charset="0"/>
                        </a:rPr>
                        <a:t>Internal</a:t>
                      </a:r>
                      <a:r>
                        <a:rPr lang="en-US" sz="1400" b="1" baseline="0" dirty="0">
                          <a:solidFill>
                            <a:schemeClr val="bg1"/>
                          </a:solidFill>
                          <a:latin typeface="Times New Roman" panose="02020603050405020304" pitchFamily="18" charset="0"/>
                          <a:cs typeface="Times New Roman" panose="02020603050405020304" pitchFamily="18" charset="0"/>
                        </a:rPr>
                        <a:t> low-frequency oscillator.</a:t>
                      </a:r>
                      <a:br>
                        <a:rPr lang="en-US" sz="1400" b="1" baseline="0" dirty="0">
                          <a:solidFill>
                            <a:schemeClr val="bg1"/>
                          </a:solidFill>
                          <a:latin typeface="Times New Roman" panose="02020603050405020304" pitchFamily="18" charset="0"/>
                          <a:cs typeface="Times New Roman" panose="02020603050405020304" pitchFamily="18" charset="0"/>
                        </a:rPr>
                      </a:br>
                      <a:r>
                        <a:rPr lang="en-US" sz="1400" b="1" baseline="0" dirty="0">
                          <a:solidFill>
                            <a:schemeClr val="bg1"/>
                          </a:solidFill>
                          <a:latin typeface="Times New Roman" panose="02020603050405020304" pitchFamily="18" charset="0"/>
                          <a:cs typeface="Times New Roman" panose="02020603050405020304" pitchFamily="18" charset="0"/>
                        </a:rPr>
                        <a:t>Failsafe (32kHz) for LFXT</a:t>
                      </a:r>
                      <a:endParaRPr lang="en-US" sz="1400" b="1" dirty="0">
                        <a:solidFill>
                          <a:schemeClr val="bg1"/>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prst="relaxedInset"/>
                      <a:lightRig rig="flood" dir="t"/>
                    </a:cell3D>
                    <a:noFill/>
                  </a:tcPr>
                </a:tc>
                <a:extLst>
                  <a:ext uri="{0D108BD9-81ED-4DB2-BD59-A6C34878D82A}">
                    <a16:rowId xmlns:a16="http://schemas.microsoft.com/office/drawing/2014/main" val="10006"/>
                  </a:ext>
                </a:extLst>
              </a:tr>
              <a:tr h="513829">
                <a:tc vMerge="1">
                  <a:txBody>
                    <a:bodyPr/>
                    <a:lstStyle/>
                    <a:p>
                      <a:endParaRPr lang="en-US" sz="1600" dirty="0"/>
                    </a:p>
                  </a:txBody>
                  <a:tcPr anchor="ctr"/>
                </a:tc>
                <a:tc>
                  <a:txBody>
                    <a:bodyPr/>
                    <a:lstStyle/>
                    <a:p>
                      <a:r>
                        <a:rPr lang="en-US" sz="1400" b="1" dirty="0">
                          <a:solidFill>
                            <a:srgbClr val="00FF00"/>
                          </a:solidFill>
                          <a:latin typeface="Times New Roman" panose="02020603050405020304" pitchFamily="18" charset="0"/>
                          <a:cs typeface="Times New Roman" panose="02020603050405020304" pitchFamily="18" charset="0"/>
                        </a:rPr>
                        <a:t>10kHz</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prst="relaxedInset"/>
                      <a:lightRig rig="flood" dir="t"/>
                    </a:cell3D>
                    <a:noFill/>
                  </a:tcPr>
                </a:tc>
                <a:tc>
                  <a:txBody>
                    <a:bodyPr/>
                    <a:lstStyle/>
                    <a:p>
                      <a:r>
                        <a:rPr lang="en-US" sz="1400" b="1" dirty="0">
                          <a:solidFill>
                            <a:srgbClr val="00FF00"/>
                          </a:solidFill>
                          <a:latin typeface="Times New Roman" panose="02020603050405020304" pitchFamily="18" charset="0"/>
                          <a:cs typeface="Times New Roman" panose="02020603050405020304" pitchFamily="18" charset="0"/>
                        </a:rPr>
                        <a:t>VLO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prst="relaxedInset"/>
                      <a:lightRig rig="flood" dir="t"/>
                    </a:cell3D>
                    <a:noFill/>
                  </a:tcPr>
                </a:tc>
                <a:tc>
                  <a:txBody>
                    <a:bodyPr/>
                    <a:lstStyle/>
                    <a:p>
                      <a:pPr marL="0" indent="0" algn="ctr">
                        <a:buFont typeface="Arial" charset="0"/>
                        <a:buNone/>
                      </a:pPr>
                      <a:r>
                        <a:rPr lang="en-US" sz="1400" b="1" kern="1200" dirty="0">
                          <a:solidFill>
                            <a:srgbClr val="00FF00"/>
                          </a:solidFill>
                          <a:effectLst/>
                          <a:latin typeface="Times New Roman" panose="02020603050405020304" pitchFamily="18" charset="0"/>
                          <a:cs typeface="Times New Roman" panose="02020603050405020304" pitchFamily="18" charset="0"/>
                        </a:rPr>
                        <a:t>✔</a:t>
                      </a:r>
                      <a:endParaRPr lang="en-US" sz="1400" b="1" baseline="0" dirty="0">
                        <a:solidFill>
                          <a:srgbClr val="00FF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prst="relaxedInset"/>
                      <a:lightRig rig="flood" dir="t"/>
                    </a:cell3D>
                    <a:noFill/>
                  </a:tcPr>
                </a:tc>
                <a:tc>
                  <a:txBody>
                    <a:bodyPr/>
                    <a:lstStyle/>
                    <a:p>
                      <a:pPr marL="0" indent="0" algn="ctr">
                        <a:buFont typeface="Arial" charset="0"/>
                        <a:buNone/>
                      </a:pPr>
                      <a:r>
                        <a:rPr lang="en-US" sz="1400" b="1" kern="1200" dirty="0">
                          <a:solidFill>
                            <a:srgbClr val="00FF00"/>
                          </a:solidFill>
                          <a:effectLst/>
                          <a:latin typeface="Times New Roman" panose="02020603050405020304" pitchFamily="18" charset="0"/>
                          <a:cs typeface="Times New Roman" panose="02020603050405020304" pitchFamily="18" charset="0"/>
                        </a:rPr>
                        <a:t>✔</a:t>
                      </a:r>
                      <a:endParaRPr lang="en-US" sz="1400" b="1" baseline="0" dirty="0">
                        <a:solidFill>
                          <a:srgbClr val="00FF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prst="relaxedInset"/>
                      <a:lightRig rig="flood" dir="t"/>
                    </a:cell3D>
                    <a:noFill/>
                  </a:tcPr>
                </a:tc>
                <a:tc>
                  <a:txBody>
                    <a:bodyPr/>
                    <a:lstStyle/>
                    <a:p>
                      <a:pPr marL="0" indent="0" algn="ctr">
                        <a:buFont typeface="Arial" charset="0"/>
                        <a:buNone/>
                      </a:pPr>
                      <a:r>
                        <a:rPr lang="en-US" sz="1400" b="1" kern="1200" dirty="0">
                          <a:solidFill>
                            <a:srgbClr val="00FF00"/>
                          </a:solidFill>
                          <a:effectLst/>
                          <a:latin typeface="Times New Roman" panose="02020603050405020304" pitchFamily="18" charset="0"/>
                          <a:cs typeface="Times New Roman" panose="02020603050405020304" pitchFamily="18" charset="0"/>
                        </a:rPr>
                        <a:t>✔</a:t>
                      </a:r>
                      <a:endParaRPr lang="en-US" sz="1400" b="1" baseline="0" dirty="0">
                        <a:solidFill>
                          <a:srgbClr val="00FF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prst="relaxedInset"/>
                      <a:lightRig rig="flood" dir="t"/>
                    </a:cell3D>
                    <a:noFill/>
                  </a:tcPr>
                </a:tc>
                <a:tc>
                  <a:txBody>
                    <a:bodyPr/>
                    <a:lstStyle/>
                    <a:p>
                      <a:pPr algn="ctr"/>
                      <a:r>
                        <a:rPr lang="en-US" sz="1400" b="1" kern="1200" dirty="0">
                          <a:solidFill>
                            <a:srgbClr val="00FF00"/>
                          </a:solidFill>
                          <a:effectLst/>
                          <a:latin typeface="Times New Roman" panose="02020603050405020304" pitchFamily="18" charset="0"/>
                          <a:cs typeface="Times New Roman" panose="02020603050405020304" pitchFamily="18" charset="0"/>
                        </a:rPr>
                        <a:t>✔</a:t>
                      </a:r>
                      <a:endParaRPr lang="en-US" sz="1400" b="1" dirty="0">
                        <a:solidFill>
                          <a:srgbClr val="00FF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prst="relaxedInset"/>
                      <a:lightRig rig="flood" dir="t"/>
                    </a:cell3D>
                    <a:noFill/>
                  </a:tcPr>
                </a:tc>
                <a:tc>
                  <a:txBody>
                    <a:bodyPr/>
                    <a:lstStyle/>
                    <a:p>
                      <a:pPr algn="ctr"/>
                      <a:endParaRPr lang="en-US" sz="1400" b="1" dirty="0">
                        <a:solidFill>
                          <a:srgbClr val="00FF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prst="relaxedInset"/>
                      <a:lightRig rig="flood" dir="t"/>
                    </a:cell3D>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1" dirty="0">
                          <a:solidFill>
                            <a:schemeClr val="bg1"/>
                          </a:solidFill>
                          <a:latin typeface="Times New Roman" panose="02020603050405020304" pitchFamily="18" charset="0"/>
                          <a:cs typeface="Times New Roman" panose="02020603050405020304" pitchFamily="18" charset="0"/>
                        </a:rPr>
                        <a:t>Internal ULP</a:t>
                      </a:r>
                      <a:r>
                        <a:rPr lang="en-US" sz="1400" b="1" baseline="0" dirty="0">
                          <a:solidFill>
                            <a:schemeClr val="bg1"/>
                          </a:solidFill>
                          <a:latin typeface="Times New Roman" panose="02020603050405020304" pitchFamily="18" charset="0"/>
                          <a:cs typeface="Times New Roman" panose="02020603050405020304" pitchFamily="18" charset="0"/>
                        </a:rPr>
                        <a:t> </a:t>
                      </a:r>
                      <a:r>
                        <a:rPr lang="en-US" sz="1400" b="1" dirty="0">
                          <a:solidFill>
                            <a:schemeClr val="bg1"/>
                          </a:solidFill>
                          <a:latin typeface="Times New Roman" panose="02020603050405020304" pitchFamily="18" charset="0"/>
                          <a:cs typeface="Times New Roman" panose="02020603050405020304" pitchFamily="18" charset="0"/>
                        </a:rPr>
                        <a:t>LF</a:t>
                      </a:r>
                      <a:r>
                        <a:rPr lang="en-US" sz="1400" b="1" baseline="0" dirty="0">
                          <a:solidFill>
                            <a:schemeClr val="bg1"/>
                          </a:solidFill>
                          <a:latin typeface="Times New Roman" panose="02020603050405020304" pitchFamily="18" charset="0"/>
                          <a:cs typeface="Times New Roman" panose="02020603050405020304" pitchFamily="18" charset="0"/>
                        </a:rPr>
                        <a:t> oscillator</a:t>
                      </a:r>
                      <a:br>
                        <a:rPr lang="en-US" sz="1400" b="1" dirty="0">
                          <a:solidFill>
                            <a:schemeClr val="bg1"/>
                          </a:solidFill>
                          <a:latin typeface="Times New Roman" panose="02020603050405020304" pitchFamily="18" charset="0"/>
                          <a:cs typeface="Times New Roman" panose="02020603050405020304" pitchFamily="18" charset="0"/>
                        </a:rPr>
                      </a:br>
                      <a:r>
                        <a:rPr lang="en-US" sz="1400" b="1" dirty="0">
                          <a:solidFill>
                            <a:schemeClr val="bg1"/>
                          </a:solidFill>
                          <a:latin typeface="Times New Roman" panose="02020603050405020304" pitchFamily="18" charset="0"/>
                          <a:cs typeface="Times New Roman" panose="02020603050405020304" pitchFamily="18" charset="0"/>
                        </a:rPr>
                        <a:t>Clock selection for WDT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prst="relaxedInset"/>
                      <a:lightRig rig="flood" dir="t"/>
                    </a:cell3D>
                    <a:noFill/>
                  </a:tcPr>
                </a:tc>
                <a:extLst>
                  <a:ext uri="{0D108BD9-81ED-4DB2-BD59-A6C34878D82A}">
                    <a16:rowId xmlns:a16="http://schemas.microsoft.com/office/drawing/2014/main" val="10007"/>
                  </a:ext>
                </a:extLst>
              </a:tr>
            </a:tbl>
          </a:graphicData>
        </a:graphic>
      </p:graphicFrame>
      <p:sp>
        <p:nvSpPr>
          <p:cNvPr id="13" name="Rectangle 2"/>
          <p:cNvSpPr>
            <a:spLocks noGrp="1" noChangeArrowheads="1"/>
          </p:cNvSpPr>
          <p:nvPr>
            <p:ph type="title"/>
          </p:nvPr>
        </p:nvSpPr>
        <p:spPr>
          <a:xfrm>
            <a:off x="35169" y="0"/>
            <a:ext cx="9144000" cy="609600"/>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noAutofit/>
          </a:bodyPr>
          <a:lstStyle/>
          <a:p>
            <a:r>
              <a:rPr lang="en-US" altLang="zh-TW" sz="2800" b="1" i="1" dirty="0">
                <a:solidFill>
                  <a:srgbClr val="FF00FF"/>
                </a:solidFill>
                <a:effectLst>
                  <a:outerShdw blurRad="38100" dist="38100" dir="2700000" algn="tl">
                    <a:srgbClr val="000000">
                      <a:alpha val="43137"/>
                    </a:srgbClr>
                  </a:outerShdw>
                </a:effectLst>
                <a:latin typeface="Times New Roman" panose="02020603050405020304" pitchFamily="18" charset="0"/>
                <a:ea typeface="+mn-ea"/>
                <a:cs typeface="Times New Roman" panose="02020603050405020304" pitchFamily="18" charset="0"/>
              </a:rPr>
              <a:t>MSP432 Clock System High and Low Frequency</a:t>
            </a:r>
          </a:p>
        </p:txBody>
      </p:sp>
      <p:sp>
        <p:nvSpPr>
          <p:cNvPr id="6" name="Rectangle 5"/>
          <p:cNvSpPr/>
          <p:nvPr/>
        </p:nvSpPr>
        <p:spPr>
          <a:xfrm>
            <a:off x="0" y="6596390"/>
            <a:ext cx="9144000" cy="261610"/>
          </a:xfrm>
          <a:prstGeom prst="rect">
            <a:avLst/>
          </a:prstGeom>
          <a:solidFill>
            <a:schemeClr val="tx1"/>
          </a:solidFill>
        </p:spPr>
        <p:txBody>
          <a:bodyPr wrap="square">
            <a:spAutoFit/>
          </a:bodyPr>
          <a:lstStyle/>
          <a:p>
            <a:pPr eaLnBrk="0" fontAlgn="base" hangingPunct="0">
              <a:spcBef>
                <a:spcPct val="0"/>
              </a:spcBef>
              <a:spcAft>
                <a:spcPct val="0"/>
              </a:spcAft>
            </a:pPr>
            <a:r>
              <a:rPr lang="en-US" sz="1050" b="1" dirty="0">
                <a:solidFill>
                  <a:srgbClr val="00FF00"/>
                </a:solidFill>
                <a:latin typeface="Arial Black" panose="020B0A04020102020204" pitchFamily="34" charset="0"/>
                <a:cs typeface="Times New Roman" panose="02020603050405020304" pitchFamily="18" charset="0"/>
              </a:rPr>
              <a:t>Dr. Nabeeh Kandalaft		EGR226 Grand valley State University		</a:t>
            </a:r>
          </a:p>
        </p:txBody>
      </p:sp>
      <p:sp>
        <p:nvSpPr>
          <p:cNvPr id="7" name="Rectangle 6"/>
          <p:cNvSpPr/>
          <p:nvPr/>
        </p:nvSpPr>
        <p:spPr>
          <a:xfrm>
            <a:off x="0" y="5822394"/>
            <a:ext cx="9067800" cy="646331"/>
          </a:xfrm>
          <a:prstGeom prst="rect">
            <a:avLst/>
          </a:prstGeom>
        </p:spPr>
        <p:txBody>
          <a:bodyPr wrap="square">
            <a:spAutoFit/>
          </a:bodyPr>
          <a:lstStyle/>
          <a:p>
            <a:r>
              <a:rPr lang="en-US" sz="1200" dirty="0">
                <a:solidFill>
                  <a:srgbClr val="FFFF00"/>
                </a:solidFill>
                <a:latin typeface="Calibri"/>
              </a:rPr>
              <a:t>http://dev.ti.com/tirex/#/DevTool/MSP-EXP432P401R?link=MSPWare%2FDevices%2FMSP430%2FMSP432P4XX%2FMSP432P401R%2FTraining%2FDeep%20Dive%20Training%2FMSP432%20Deep%20Dive%20Training%20Lecture</a:t>
            </a:r>
          </a:p>
        </p:txBody>
      </p:sp>
    </p:spTree>
    <p:extLst>
      <p:ext uri="{BB962C8B-B14F-4D97-AF65-F5344CB8AC3E}">
        <p14:creationId xmlns:p14="http://schemas.microsoft.com/office/powerpoint/2010/main" val="3207911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srcRect t="5626"/>
          <a:stretch/>
        </p:blipFill>
        <p:spPr>
          <a:xfrm>
            <a:off x="762000" y="818914"/>
            <a:ext cx="7387936" cy="5514244"/>
          </a:xfrm>
          <a:prstGeom prst="rect">
            <a:avLst/>
          </a:prstGeom>
        </p:spPr>
      </p:pic>
      <p:sp>
        <p:nvSpPr>
          <p:cNvPr id="8" name="Rectangle 7"/>
          <p:cNvSpPr/>
          <p:nvPr/>
        </p:nvSpPr>
        <p:spPr>
          <a:xfrm>
            <a:off x="536864" y="6477000"/>
            <a:ext cx="8610600" cy="27699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00"/>
                </a:solidFill>
                <a:effectLst/>
                <a:uLnTx/>
                <a:uFillTx/>
                <a:latin typeface="Times New Roman" panose="02020603050405020304" pitchFamily="18" charset="0"/>
                <a:ea typeface="+mn-ea"/>
                <a:cs typeface="Times New Roman" panose="02020603050405020304" pitchFamily="18" charset="0"/>
              </a:rPr>
              <a:t>From MSP432Pxx Family Technical Reference SLAU356D–March 2015–Revised July 2016 </a:t>
            </a:r>
            <a:r>
              <a:rPr kumimoji="0" lang="en-US" sz="1200" b="1" i="1" u="none" strike="noStrike" kern="1200" cap="none" spc="0" normalizeH="0" baseline="0" noProof="0" dirty="0">
                <a:ln>
                  <a:noFill/>
                </a:ln>
                <a:solidFill>
                  <a:srgbClr val="FFFF00"/>
                </a:solidFill>
                <a:effectLst/>
                <a:uLnTx/>
                <a:uFillTx/>
                <a:latin typeface="Times New Roman" panose="02020603050405020304" pitchFamily="18" charset="0"/>
                <a:ea typeface="+mn-ea"/>
                <a:cs typeface="Times New Roman" panose="02020603050405020304" pitchFamily="18" charset="0"/>
              </a:rPr>
              <a:t>Clock System (CS)</a:t>
            </a:r>
            <a:endParaRPr kumimoji="0" lang="en-US" sz="1200" b="1" i="0" u="none" strike="noStrike" kern="1200" cap="none" spc="0" normalizeH="0" baseline="0" noProof="0" dirty="0">
              <a:ln>
                <a:noFill/>
              </a:ln>
              <a:solidFill>
                <a:srgbClr val="FFFF00"/>
              </a:solidFill>
              <a:effectLst/>
              <a:uLnTx/>
              <a:uFillTx/>
              <a:latin typeface="Times New Roman" panose="02020603050405020304" pitchFamily="18" charset="0"/>
              <a:ea typeface="+mn-ea"/>
              <a:cs typeface="Times New Roman" panose="02020603050405020304" pitchFamily="18" charset="0"/>
            </a:endParaRPr>
          </a:p>
        </p:txBody>
      </p:sp>
      <p:sp>
        <p:nvSpPr>
          <p:cNvPr id="2" name="TextBox 1"/>
          <p:cNvSpPr txBox="1"/>
          <p:nvPr/>
        </p:nvSpPr>
        <p:spPr>
          <a:xfrm>
            <a:off x="0" y="28742"/>
            <a:ext cx="9248776"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00"/>
                </a:solidFill>
                <a:effectLst/>
                <a:uLnTx/>
                <a:uFillTx/>
                <a:latin typeface="Times New Roman" panose="02020603050405020304" pitchFamily="18" charset="0"/>
                <a:ea typeface="+mn-ea"/>
                <a:cs typeface="Times New Roman" panose="02020603050405020304" pitchFamily="18" charset="0"/>
              </a:rPr>
              <a:t>Excerpt from Figure 5-1 block diagram of clock system module showing some of the sources and selection for some of the clocks</a:t>
            </a:r>
          </a:p>
        </p:txBody>
      </p:sp>
      <p:sp>
        <p:nvSpPr>
          <p:cNvPr id="3" name="TextBox 2"/>
          <p:cNvSpPr txBox="1"/>
          <p:nvPr/>
        </p:nvSpPr>
        <p:spPr>
          <a:xfrm>
            <a:off x="1143000" y="5320695"/>
            <a:ext cx="267856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FF"/>
                </a:solidFill>
                <a:effectLst/>
                <a:uLnTx/>
                <a:uFillTx/>
                <a:latin typeface="Times New Roman" panose="02020603050405020304" pitchFamily="18" charset="0"/>
                <a:ea typeface="+mn-ea"/>
                <a:cs typeface="Times New Roman" panose="02020603050405020304" pitchFamily="18" charset="0"/>
              </a:rPr>
              <a:t>MODOSC, REFO, VLO on bus (not shown)</a:t>
            </a:r>
          </a:p>
        </p:txBody>
      </p:sp>
    </p:spTree>
    <p:extLst>
      <p:ext uri="{BB962C8B-B14F-4D97-AF65-F5344CB8AC3E}">
        <p14:creationId xmlns:p14="http://schemas.microsoft.com/office/powerpoint/2010/main" val="28767663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6611779"/>
          </a:xfrm>
          <a:prstGeom prst="rect">
            <a:avLst/>
          </a:prstGeom>
          <a:solidFill>
            <a:schemeClr val="tx1"/>
          </a:solidFill>
          <a:ln>
            <a:no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2" name="Title 1"/>
          <p:cNvSpPr>
            <a:spLocks noGrp="1"/>
          </p:cNvSpPr>
          <p:nvPr>
            <p:ph type="title"/>
          </p:nvPr>
        </p:nvSpPr>
        <p:spPr>
          <a:xfrm>
            <a:off x="495300" y="76200"/>
            <a:ext cx="8229600" cy="584775"/>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hangingPunct="0"/>
            <a:r>
              <a:rPr lang="en-US" sz="3200" b="1" kern="1200" dirty="0">
                <a:solidFill>
                  <a:srgbClr val="FF00FF"/>
                </a:solidFill>
                <a:effectLst>
                  <a:outerShdw blurRad="38100" dist="38100" dir="2700000" algn="tl">
                    <a:srgbClr val="000000">
                      <a:alpha val="43137"/>
                    </a:srgbClr>
                  </a:outerShdw>
                </a:effectLst>
                <a:latin typeface="Times New Roman" panose="02020603050405020304" pitchFamily="18" charset="0"/>
                <a:ea typeface="+mn-ea"/>
                <a:cs typeface="Times New Roman" panose="02020603050405020304" pitchFamily="18" charset="0"/>
              </a:rPr>
              <a:t>MSP432 Clock System Default</a:t>
            </a:r>
          </a:p>
        </p:txBody>
      </p:sp>
      <p:sp>
        <p:nvSpPr>
          <p:cNvPr id="3" name="Content Placeholder 2"/>
          <p:cNvSpPr>
            <a:spLocks noGrp="1"/>
          </p:cNvSpPr>
          <p:nvPr>
            <p:ph idx="1"/>
          </p:nvPr>
        </p:nvSpPr>
        <p:spPr>
          <a:xfrm>
            <a:off x="152400" y="737175"/>
            <a:ext cx="8991600" cy="5668963"/>
          </a:xfrm>
        </p:spPr>
        <p:txBody>
          <a:bodyPr>
            <a:normAutofit lnSpcReduction="10000"/>
          </a:bodyPr>
          <a:lstStyle/>
          <a:p>
            <a:pPr marL="0" indent="0">
              <a:buNone/>
            </a:pPr>
            <a:r>
              <a:rPr lang="en-US" sz="2200" b="1" dirty="0">
                <a:solidFill>
                  <a:srgbClr val="FFFF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After a system reset, the CS module default configuration is</a:t>
            </a:r>
          </a:p>
          <a:p>
            <a:pPr marL="0" indent="0">
              <a:buNone/>
            </a:pPr>
            <a:endParaRPr lang="en-US" sz="2200" b="1" dirty="0">
              <a:solidFill>
                <a:srgbClr val="FFFF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marL="0" indent="0">
              <a:buNone/>
            </a:pPr>
            <a:r>
              <a:rPr lang="en-US" sz="1800" b="1" dirty="0">
                <a:solidFill>
                  <a:srgbClr val="00FF00"/>
                </a:solidFill>
                <a:latin typeface="Times New Roman" panose="02020603050405020304" pitchFamily="18" charset="0"/>
                <a:cs typeface="Times New Roman" panose="02020603050405020304" pitchFamily="18" charset="0"/>
              </a:rPr>
              <a:t>For devices that have LFXT available:</a:t>
            </a:r>
          </a:p>
          <a:p>
            <a:pPr lvl="1">
              <a:buFont typeface="Wingdings" panose="05000000000000000000" pitchFamily="2" charset="2"/>
              <a:buChar char="ü"/>
            </a:pPr>
            <a:r>
              <a:rPr lang="en-US" sz="1800" b="1" i="1" dirty="0">
                <a:solidFill>
                  <a:srgbClr val="FFFF00"/>
                </a:solidFill>
                <a:latin typeface="Times New Roman" panose="02020603050405020304" pitchFamily="18" charset="0"/>
                <a:cs typeface="Times New Roman" panose="02020603050405020304" pitchFamily="18" charset="0"/>
              </a:rPr>
              <a:t>LFXT crystal operation is selected as the resource for LFXTCLK</a:t>
            </a:r>
          </a:p>
          <a:p>
            <a:pPr lvl="1">
              <a:buFont typeface="Wingdings" panose="05000000000000000000" pitchFamily="2" charset="2"/>
              <a:buChar char="ü"/>
            </a:pPr>
            <a:r>
              <a:rPr lang="en-US" sz="1800" b="1" i="1" dirty="0">
                <a:solidFill>
                  <a:srgbClr val="FFFF00"/>
                </a:solidFill>
                <a:latin typeface="Times New Roman" panose="02020603050405020304" pitchFamily="18" charset="0"/>
                <a:cs typeface="Times New Roman" panose="02020603050405020304" pitchFamily="18" charset="0"/>
              </a:rPr>
              <a:t>LFXTCLK is selected for ACLK and ACLK is undivided (</a:t>
            </a:r>
            <a:r>
              <a:rPr lang="en-US" sz="1800" b="1" i="1" dirty="0" err="1">
                <a:solidFill>
                  <a:srgbClr val="FFFF00"/>
                </a:solidFill>
                <a:latin typeface="Times New Roman" panose="02020603050405020304" pitchFamily="18" charset="0"/>
                <a:cs typeface="Times New Roman" panose="02020603050405020304" pitchFamily="18" charset="0"/>
              </a:rPr>
              <a:t>DIVAx</a:t>
            </a:r>
            <a:r>
              <a:rPr lang="en-US" sz="1800" b="1" i="1" dirty="0">
                <a:solidFill>
                  <a:srgbClr val="FFFF00"/>
                </a:solidFill>
                <a:latin typeface="Times New Roman" panose="02020603050405020304" pitchFamily="18" charset="0"/>
                <a:cs typeface="Times New Roman" panose="02020603050405020304" pitchFamily="18" charset="0"/>
              </a:rPr>
              <a:t> = 0)</a:t>
            </a:r>
          </a:p>
          <a:p>
            <a:pPr lvl="1">
              <a:buFont typeface="Wingdings" panose="05000000000000000000" pitchFamily="2" charset="2"/>
              <a:buChar char="ü"/>
            </a:pPr>
            <a:r>
              <a:rPr lang="en-US" sz="1800" b="1" i="1" dirty="0">
                <a:solidFill>
                  <a:srgbClr val="FFFF00"/>
                </a:solidFill>
                <a:latin typeface="Times New Roman" panose="02020603050405020304" pitchFamily="18" charset="0"/>
                <a:cs typeface="Times New Roman" panose="02020603050405020304" pitchFamily="18" charset="0"/>
              </a:rPr>
              <a:t>LFXTCLK is selected for BCLK (no divider on BCLK)</a:t>
            </a:r>
          </a:p>
          <a:p>
            <a:pPr lvl="1">
              <a:buFont typeface="Wingdings" panose="05000000000000000000" pitchFamily="2" charset="2"/>
              <a:buChar char="ü"/>
            </a:pPr>
            <a:r>
              <a:rPr lang="en-US" sz="1800" b="1" i="1" dirty="0">
                <a:solidFill>
                  <a:srgbClr val="FFFF00"/>
                </a:solidFill>
                <a:latin typeface="Times New Roman" panose="02020603050405020304" pitchFamily="18" charset="0"/>
                <a:cs typeface="Times New Roman" panose="02020603050405020304" pitchFamily="18" charset="0"/>
              </a:rPr>
              <a:t>The PSEL bits associated with the crystal pins must be set.</a:t>
            </a:r>
          </a:p>
          <a:p>
            <a:pPr lvl="1">
              <a:buFont typeface="Wingdings" panose="05000000000000000000" pitchFamily="2" charset="2"/>
              <a:buChar char="ü"/>
            </a:pPr>
            <a:r>
              <a:rPr lang="en-US" sz="1800" b="1" i="1" dirty="0">
                <a:solidFill>
                  <a:srgbClr val="FFFF00"/>
                </a:solidFill>
                <a:latin typeface="Times New Roman" panose="02020603050405020304" pitchFamily="18" charset="0"/>
                <a:cs typeface="Times New Roman" panose="02020603050405020304" pitchFamily="18" charset="0"/>
              </a:rPr>
              <a:t>if a crystal fault is detected, the fault control logic immediately causes ACLK and BCLK to be sourced by REFOCLK</a:t>
            </a:r>
          </a:p>
          <a:p>
            <a:pPr marL="0" indent="0">
              <a:buNone/>
            </a:pPr>
            <a:endParaRPr lang="en-US" sz="1800" b="1" dirty="0">
              <a:solidFill>
                <a:srgbClr val="00FF00"/>
              </a:solidFill>
              <a:latin typeface="Times New Roman" panose="02020603050405020304" pitchFamily="18" charset="0"/>
              <a:cs typeface="Times New Roman" panose="02020603050405020304" pitchFamily="18" charset="0"/>
            </a:endParaRPr>
          </a:p>
          <a:p>
            <a:pPr marL="0" indent="0">
              <a:buNone/>
            </a:pPr>
            <a:r>
              <a:rPr lang="en-US" sz="1800" b="1" dirty="0">
                <a:solidFill>
                  <a:srgbClr val="00FF00"/>
                </a:solidFill>
                <a:latin typeface="Times New Roman" panose="02020603050405020304" pitchFamily="18" charset="0"/>
                <a:cs typeface="Times New Roman" panose="02020603050405020304" pitchFamily="18" charset="0"/>
              </a:rPr>
              <a:t>For devices that have HFXT available:</a:t>
            </a:r>
          </a:p>
          <a:p>
            <a:pPr lvl="1">
              <a:buFont typeface="Wingdings" panose="05000000000000000000" pitchFamily="2" charset="2"/>
              <a:buChar char="ü"/>
            </a:pPr>
            <a:r>
              <a:rPr lang="en-US" sz="1800" b="1" i="1" dirty="0">
                <a:solidFill>
                  <a:srgbClr val="FFFF00"/>
                </a:solidFill>
                <a:latin typeface="Times New Roman" panose="02020603050405020304" pitchFamily="18" charset="0"/>
                <a:cs typeface="Times New Roman" panose="02020603050405020304" pitchFamily="18" charset="0"/>
              </a:rPr>
              <a:t>HFXIN and HFXOUT pins are set to general-purpose I/</a:t>
            </a:r>
            <a:r>
              <a:rPr lang="en-US" sz="1800" b="1" i="1" dirty="0" err="1">
                <a:solidFill>
                  <a:srgbClr val="FFFF00"/>
                </a:solidFill>
                <a:latin typeface="Times New Roman" panose="02020603050405020304" pitchFamily="18" charset="0"/>
                <a:cs typeface="Times New Roman" panose="02020603050405020304" pitchFamily="18" charset="0"/>
              </a:rPr>
              <a:t>Os</a:t>
            </a:r>
            <a:r>
              <a:rPr lang="en-US" sz="1800" b="1" i="1" dirty="0">
                <a:solidFill>
                  <a:srgbClr val="FFFF00"/>
                </a:solidFill>
                <a:latin typeface="Times New Roman" panose="02020603050405020304" pitchFamily="18" charset="0"/>
                <a:cs typeface="Times New Roman" panose="02020603050405020304" pitchFamily="18" charset="0"/>
              </a:rPr>
              <a:t> and HFXT is disabled.</a:t>
            </a:r>
          </a:p>
          <a:p>
            <a:pPr marL="0" indent="0">
              <a:buNone/>
            </a:pPr>
            <a:endParaRPr lang="en-US" sz="1800" b="1" dirty="0">
              <a:solidFill>
                <a:srgbClr val="00FF00"/>
              </a:solidFill>
              <a:latin typeface="Times New Roman" panose="02020603050405020304" pitchFamily="18" charset="0"/>
              <a:cs typeface="Times New Roman" panose="02020603050405020304" pitchFamily="18" charset="0"/>
            </a:endParaRPr>
          </a:p>
          <a:p>
            <a:pPr marL="0" indent="0" algn="ctr">
              <a:buNone/>
            </a:pPr>
            <a:r>
              <a:rPr lang="en-US" sz="2000" b="1" dirty="0">
                <a:solidFill>
                  <a:srgbClr val="FF00FF"/>
                </a:solidFill>
                <a:latin typeface="Times New Roman" panose="02020603050405020304" pitchFamily="18" charset="0"/>
                <a:cs typeface="Times New Roman" panose="02020603050405020304" pitchFamily="18" charset="0"/>
              </a:rPr>
              <a:t>DCOCLK is selected for MCLK, HSMCLK, and SMCLK and each system clock is undivided (</a:t>
            </a:r>
            <a:r>
              <a:rPr lang="en-US" sz="2000" b="1" dirty="0" err="1">
                <a:solidFill>
                  <a:srgbClr val="FF00FF"/>
                </a:solidFill>
                <a:latin typeface="Times New Roman" panose="02020603050405020304" pitchFamily="18" charset="0"/>
                <a:cs typeface="Times New Roman" panose="02020603050405020304" pitchFamily="18" charset="0"/>
              </a:rPr>
              <a:t>DIVMx</a:t>
            </a:r>
            <a:r>
              <a:rPr lang="en-US" sz="2000" b="1" dirty="0">
                <a:solidFill>
                  <a:srgbClr val="FF00FF"/>
                </a:solidFill>
                <a:latin typeface="Times New Roman" panose="02020603050405020304" pitchFamily="18" charset="0"/>
                <a:cs typeface="Times New Roman" panose="02020603050405020304" pitchFamily="18" charset="0"/>
              </a:rPr>
              <a:t> = </a:t>
            </a:r>
            <a:r>
              <a:rPr lang="en-US" sz="2000" b="1" dirty="0" err="1">
                <a:solidFill>
                  <a:srgbClr val="FF00FF"/>
                </a:solidFill>
                <a:latin typeface="Times New Roman" panose="02020603050405020304" pitchFamily="18" charset="0"/>
                <a:cs typeface="Times New Roman" panose="02020603050405020304" pitchFamily="18" charset="0"/>
              </a:rPr>
              <a:t>DIVSx</a:t>
            </a:r>
            <a:r>
              <a:rPr lang="en-US" sz="2000" b="1" dirty="0">
                <a:solidFill>
                  <a:srgbClr val="FF00FF"/>
                </a:solidFill>
                <a:latin typeface="Times New Roman" panose="02020603050405020304" pitchFamily="18" charset="0"/>
                <a:cs typeface="Times New Roman" panose="02020603050405020304" pitchFamily="18" charset="0"/>
              </a:rPr>
              <a:t> = </a:t>
            </a:r>
            <a:r>
              <a:rPr lang="en-US" sz="2000" b="1" dirty="0" err="1">
                <a:solidFill>
                  <a:srgbClr val="FF00FF"/>
                </a:solidFill>
                <a:latin typeface="Times New Roman" panose="02020603050405020304" pitchFamily="18" charset="0"/>
                <a:cs typeface="Times New Roman" panose="02020603050405020304" pitchFamily="18" charset="0"/>
              </a:rPr>
              <a:t>DIVHSx</a:t>
            </a:r>
            <a:r>
              <a:rPr lang="en-US" sz="2000" b="1" dirty="0">
                <a:solidFill>
                  <a:srgbClr val="FF00FF"/>
                </a:solidFill>
                <a:latin typeface="Times New Roman" panose="02020603050405020304" pitchFamily="18" charset="0"/>
                <a:cs typeface="Times New Roman" panose="02020603050405020304" pitchFamily="18" charset="0"/>
              </a:rPr>
              <a:t> = 0).</a:t>
            </a:r>
          </a:p>
          <a:p>
            <a:pPr marL="0" indent="0">
              <a:buNone/>
            </a:pPr>
            <a:endParaRPr lang="en-US" sz="1800" b="1" dirty="0">
              <a:solidFill>
                <a:srgbClr val="00FF00"/>
              </a:solidFill>
              <a:latin typeface="Times New Roman" panose="02020603050405020304" pitchFamily="18" charset="0"/>
              <a:cs typeface="Times New Roman" panose="02020603050405020304" pitchFamily="18" charset="0"/>
            </a:endParaRPr>
          </a:p>
          <a:p>
            <a:pPr marL="0" indent="0" algn="ctr">
              <a:buNone/>
            </a:pPr>
            <a:r>
              <a:rPr lang="en-US" sz="2400" b="1" dirty="0">
                <a:solidFill>
                  <a:srgbClr val="00FF00"/>
                </a:solidFill>
                <a:latin typeface="Times New Roman" panose="02020603050405020304" pitchFamily="18" charset="0"/>
                <a:cs typeface="Times New Roman" panose="02020603050405020304" pitchFamily="18" charset="0"/>
              </a:rPr>
              <a:t>All settings registers are locked, must be unlocked to configure</a:t>
            </a:r>
          </a:p>
          <a:p>
            <a:pPr marL="457200" lvl="1" indent="0">
              <a:buNone/>
            </a:pPr>
            <a:endParaRPr lang="en-US" sz="2000" b="1" dirty="0">
              <a:solidFill>
                <a:srgbClr val="00FF00"/>
              </a:solidFill>
              <a:latin typeface="Times New Roman" panose="02020603050405020304" pitchFamily="18" charset="0"/>
              <a:cs typeface="Times New Roman" panose="02020603050405020304" pitchFamily="18" charset="0"/>
            </a:endParaRPr>
          </a:p>
          <a:p>
            <a:pPr>
              <a:buNone/>
            </a:pPr>
            <a:endParaRPr lang="en-US" sz="2000" dirty="0">
              <a:latin typeface="Times New Roman" panose="02020603050405020304" pitchFamily="18" charset="0"/>
              <a:cs typeface="Times New Roman" panose="02020603050405020304" pitchFamily="18" charset="0"/>
            </a:endParaRPr>
          </a:p>
        </p:txBody>
      </p:sp>
      <p:sp>
        <p:nvSpPr>
          <p:cNvPr id="4" name="Rectangle 3"/>
          <p:cNvSpPr/>
          <p:nvPr/>
        </p:nvSpPr>
        <p:spPr>
          <a:xfrm>
            <a:off x="0" y="6611938"/>
            <a:ext cx="9144000" cy="254000"/>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050" b="1" i="0" u="none" strike="noStrike" kern="1200" cap="none" spc="0" normalizeH="0" baseline="0" noProof="0" dirty="0">
                <a:ln>
                  <a:noFill/>
                </a:ln>
                <a:solidFill>
                  <a:srgbClr val="00FF00"/>
                </a:solidFill>
                <a:effectLst/>
                <a:uLnTx/>
                <a:uFillTx/>
                <a:latin typeface="Arial Black" panose="020B0A04020102020204" pitchFamily="34" charset="0"/>
                <a:ea typeface="+mn-ea"/>
                <a:cs typeface="Times New Roman" panose="02020603050405020304" pitchFamily="18" charset="0"/>
              </a:rPr>
              <a:t>Dr. Nabeeh Kandalaft		EGR226 Grand valley State University		</a:t>
            </a:r>
          </a:p>
        </p:txBody>
      </p:sp>
    </p:spTree>
    <p:extLst>
      <p:ext uri="{BB962C8B-B14F-4D97-AF65-F5344CB8AC3E}">
        <p14:creationId xmlns:p14="http://schemas.microsoft.com/office/powerpoint/2010/main" val="1584108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6611779"/>
          </a:xfrm>
          <a:prstGeom prst="rect">
            <a:avLst/>
          </a:prstGeom>
          <a:solidFill>
            <a:schemeClr val="tx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200" b="1" dirty="0">
              <a:solidFill>
                <a:srgbClr val="FFFFFF"/>
              </a:solidFill>
              <a:latin typeface="Times New Roman" panose="02020603050405020304" pitchFamily="18" charset="0"/>
              <a:cs typeface="Times New Roman" panose="02020603050405020304" pitchFamily="18" charset="0"/>
            </a:endParaRPr>
          </a:p>
        </p:txBody>
      </p:sp>
      <p:sp>
        <p:nvSpPr>
          <p:cNvPr id="13" name="Rectangle 2"/>
          <p:cNvSpPr>
            <a:spLocks noGrp="1" noChangeArrowheads="1"/>
          </p:cNvSpPr>
          <p:nvPr>
            <p:ph type="title"/>
          </p:nvPr>
        </p:nvSpPr>
        <p:spPr>
          <a:xfrm>
            <a:off x="457200" y="76200"/>
            <a:ext cx="8229600" cy="533400"/>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noAutofit/>
          </a:bodyPr>
          <a:lstStyle/>
          <a:p>
            <a:r>
              <a:rPr lang="en-US" altLang="zh-TW" sz="2800" b="1" dirty="0">
                <a:solidFill>
                  <a:srgbClr val="FF00FF"/>
                </a:solidFill>
                <a:latin typeface="Times New Roman" panose="02020603050405020304" pitchFamily="18" charset="0"/>
                <a:ea typeface="+mn-ea"/>
                <a:cs typeface="Times New Roman" panose="02020603050405020304" pitchFamily="18" charset="0"/>
              </a:rPr>
              <a:t>MSP432 Clock System</a:t>
            </a:r>
          </a:p>
        </p:txBody>
      </p:sp>
      <p:sp>
        <p:nvSpPr>
          <p:cNvPr id="2" name="TextBox 1"/>
          <p:cNvSpPr txBox="1"/>
          <p:nvPr/>
        </p:nvSpPr>
        <p:spPr>
          <a:xfrm>
            <a:off x="20782" y="1636201"/>
            <a:ext cx="9182100" cy="3400931"/>
          </a:xfrm>
          <a:prstGeom prst="rect">
            <a:avLst/>
          </a:prstGeom>
          <a:noFill/>
        </p:spPr>
        <p:txBody>
          <a:bodyPr wrap="square" rtlCol="0">
            <a:spAutoFit/>
          </a:bodyPr>
          <a:lstStyle/>
          <a:p>
            <a:pPr algn="ctr"/>
            <a:r>
              <a:rPr lang="en-US" sz="2400" b="1" u="sng" dirty="0">
                <a:solidFill>
                  <a:srgbClr val="FFFF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Why so many clocks?</a:t>
            </a:r>
          </a:p>
          <a:p>
            <a:endParaRPr lang="en-US" sz="2000" b="1"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marL="457200" indent="-457200">
              <a:spcBef>
                <a:spcPts val="600"/>
              </a:spcBef>
              <a:spcAft>
                <a:spcPts val="600"/>
              </a:spcAft>
              <a:buFont typeface="+mj-lt"/>
              <a:buAutoNum type="alphaLcParenR"/>
            </a:pPr>
            <a:r>
              <a:rPr lang="en-US" b="1" i="1" dirty="0">
                <a:solidFill>
                  <a:srgbClr val="00FF00"/>
                </a:solidFill>
                <a:latin typeface="Times New Roman" panose="02020603050405020304" pitchFamily="18" charset="0"/>
                <a:cs typeface="Times New Roman" panose="02020603050405020304" pitchFamily="18" charset="0"/>
              </a:rPr>
              <a:t>Power dissipated is linearly related to clock speed</a:t>
            </a:r>
          </a:p>
          <a:p>
            <a:pPr marL="457200" indent="-457200">
              <a:spcBef>
                <a:spcPts val="600"/>
              </a:spcBef>
              <a:spcAft>
                <a:spcPts val="600"/>
              </a:spcAft>
              <a:buFont typeface="+mj-lt"/>
              <a:buAutoNum type="alphaLcParenR"/>
            </a:pPr>
            <a:r>
              <a:rPr lang="en-US" b="1" i="1" dirty="0">
                <a:solidFill>
                  <a:srgbClr val="00FF00"/>
                </a:solidFill>
                <a:latin typeface="Times New Roman" panose="02020603050405020304" pitchFamily="18" charset="0"/>
                <a:cs typeface="Times New Roman" panose="02020603050405020304" pitchFamily="18" charset="0"/>
              </a:rPr>
              <a:t>Each peripheral device should be run at its lowest feasible clock speed (battery operation)</a:t>
            </a:r>
          </a:p>
          <a:p>
            <a:pPr marL="457200" indent="-457200">
              <a:spcBef>
                <a:spcPts val="600"/>
              </a:spcBef>
              <a:spcAft>
                <a:spcPts val="600"/>
              </a:spcAft>
              <a:buFont typeface="+mj-lt"/>
              <a:buAutoNum type="alphaLcParenR"/>
            </a:pPr>
            <a:r>
              <a:rPr lang="en-US" b="1" i="1" dirty="0">
                <a:solidFill>
                  <a:srgbClr val="00FF00"/>
                </a:solidFill>
                <a:latin typeface="Times New Roman" panose="02020603050405020304" pitchFamily="18" charset="0"/>
                <a:cs typeface="Times New Roman" panose="02020603050405020304" pitchFamily="18" charset="0"/>
              </a:rPr>
              <a:t>Some may need high clock rate (e.g., ADC for high sample rate, graphics module for animated display)</a:t>
            </a:r>
          </a:p>
          <a:p>
            <a:pPr marL="457200" indent="-457200">
              <a:spcBef>
                <a:spcPts val="600"/>
              </a:spcBef>
              <a:spcAft>
                <a:spcPts val="600"/>
              </a:spcAft>
              <a:buFont typeface="+mj-lt"/>
              <a:buAutoNum type="alphaLcParenR"/>
            </a:pPr>
            <a:r>
              <a:rPr lang="en-US" b="1" i="1" dirty="0">
                <a:solidFill>
                  <a:srgbClr val="00FF00"/>
                </a:solidFill>
                <a:latin typeface="Times New Roman" panose="02020603050405020304" pitchFamily="18" charset="0"/>
                <a:cs typeface="Times New Roman" panose="02020603050405020304" pitchFamily="18" charset="0"/>
              </a:rPr>
              <a:t>Some may not (e.g., watchdog timer)</a:t>
            </a:r>
          </a:p>
          <a:p>
            <a:pPr marL="457200" indent="-457200">
              <a:spcBef>
                <a:spcPts val="600"/>
              </a:spcBef>
              <a:spcAft>
                <a:spcPts val="600"/>
              </a:spcAft>
              <a:buFont typeface="+mj-lt"/>
              <a:buAutoNum type="alphaLcParenR"/>
            </a:pPr>
            <a:r>
              <a:rPr lang="en-US" b="1" i="1" dirty="0">
                <a:solidFill>
                  <a:srgbClr val="00FF00"/>
                </a:solidFill>
                <a:latin typeface="Times New Roman" panose="02020603050405020304" pitchFamily="18" charset="0"/>
                <a:cs typeface="Times New Roman" panose="02020603050405020304" pitchFamily="18" charset="0"/>
              </a:rPr>
              <a:t>MSP432 can use a 48 MHz crystal for accurate max clock speed and 32.785 KHz for accurate time keeping in the RTC module</a:t>
            </a:r>
          </a:p>
        </p:txBody>
      </p:sp>
      <p:sp>
        <p:nvSpPr>
          <p:cNvPr id="5" name="Rectangle 4"/>
          <p:cNvSpPr/>
          <p:nvPr/>
        </p:nvSpPr>
        <p:spPr>
          <a:xfrm>
            <a:off x="0" y="6611779"/>
            <a:ext cx="9144000" cy="253916"/>
          </a:xfrm>
          <a:prstGeom prst="rect">
            <a:avLst/>
          </a:prstGeom>
          <a:solidFill>
            <a:schemeClr val="tx1"/>
          </a:solidFill>
        </p:spPr>
        <p:txBody>
          <a:bodyPr wrap="square">
            <a:spAutoFit/>
          </a:bodyPr>
          <a:lstStyle/>
          <a:p>
            <a:pPr eaLnBrk="0" fontAlgn="base" hangingPunct="0">
              <a:spcBef>
                <a:spcPct val="0"/>
              </a:spcBef>
              <a:spcAft>
                <a:spcPct val="0"/>
              </a:spcAft>
            </a:pPr>
            <a:r>
              <a:rPr lang="en-US" sz="1050" b="1" dirty="0">
                <a:solidFill>
                  <a:srgbClr val="00FF00"/>
                </a:solidFill>
                <a:latin typeface="Arial Black" panose="020B0A04020102020204" pitchFamily="34" charset="0"/>
                <a:cs typeface="Times New Roman" panose="02020603050405020304" pitchFamily="18" charset="0"/>
              </a:rPr>
              <a:t>Dr. Nabeeh Kandalaft		EGR226 Grand valley State University		</a:t>
            </a:r>
          </a:p>
        </p:txBody>
      </p:sp>
    </p:spTree>
    <p:extLst>
      <p:ext uri="{BB962C8B-B14F-4D97-AF65-F5344CB8AC3E}">
        <p14:creationId xmlns:p14="http://schemas.microsoft.com/office/powerpoint/2010/main" val="4216482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Rectangle 3"/>
          <p:cNvSpPr/>
          <p:nvPr/>
        </p:nvSpPr>
        <p:spPr>
          <a:xfrm>
            <a:off x="23478" y="25400"/>
            <a:ext cx="91440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noAutofit/>
          </a:bodyPr>
          <a:lstStyle/>
          <a:p>
            <a:pPr algn="ctr" fontAlgn="base">
              <a:spcBef>
                <a:spcPct val="0"/>
              </a:spcBef>
              <a:spcAft>
                <a:spcPct val="0"/>
              </a:spcAft>
            </a:pPr>
            <a:r>
              <a:rPr lang="en-US" sz="3200" b="1" dirty="0">
                <a:solidFill>
                  <a:srgbClr val="FF00FF"/>
                </a:solidFill>
                <a:latin typeface="Times New Roman" panose="02020603050405020304" pitchFamily="18" charset="0"/>
                <a:cs typeface="Times New Roman" panose="02020603050405020304" pitchFamily="18" charset="0"/>
              </a:rPr>
              <a:t>MSP432 Clock System</a:t>
            </a:r>
          </a:p>
        </p:txBody>
      </p:sp>
      <p:sp>
        <p:nvSpPr>
          <p:cNvPr id="3" name="Rectangle 2"/>
          <p:cNvSpPr/>
          <p:nvPr/>
        </p:nvSpPr>
        <p:spPr>
          <a:xfrm>
            <a:off x="152400" y="785939"/>
            <a:ext cx="9159240" cy="5524589"/>
          </a:xfrm>
          <a:prstGeom prst="rect">
            <a:avLst/>
          </a:prstGeom>
        </p:spPr>
        <p:txBody>
          <a:bodyPr wrap="square">
            <a:spAutoFit/>
          </a:bodyPr>
          <a:lstStyle/>
          <a:p>
            <a:pPr>
              <a:lnSpc>
                <a:spcPts val="1400"/>
              </a:lnSpc>
            </a:pPr>
            <a:r>
              <a:rPr lang="en-US" sz="1400" b="1" dirty="0">
                <a:solidFill>
                  <a:srgbClr val="00FF00"/>
                </a:solidFill>
                <a:latin typeface="Times New Roman" panose="02020603050405020304" pitchFamily="18" charset="0"/>
                <a:cs typeface="Times New Roman" panose="02020603050405020304" pitchFamily="18" charset="0"/>
              </a:rPr>
              <a:t>/*--------------------- Configuration Instructions ----------------------------</a:t>
            </a:r>
          </a:p>
          <a:p>
            <a:pPr>
              <a:lnSpc>
                <a:spcPts val="1400"/>
              </a:lnSpc>
            </a:pPr>
            <a:r>
              <a:rPr lang="en-US" sz="1400" b="1" dirty="0">
                <a:solidFill>
                  <a:srgbClr val="00FF00"/>
                </a:solidFill>
                <a:latin typeface="Times New Roman" panose="02020603050405020304" pitchFamily="18" charset="0"/>
                <a:cs typeface="Times New Roman" panose="02020603050405020304" pitchFamily="18" charset="0"/>
              </a:rPr>
              <a:t>   1. If you prefer to halt the Watchdog Timer, set __HALT_WDT to 1:</a:t>
            </a:r>
          </a:p>
          <a:p>
            <a:pPr>
              <a:lnSpc>
                <a:spcPts val="1400"/>
              </a:lnSpc>
            </a:pPr>
            <a:r>
              <a:rPr lang="en-US" sz="1400" b="1" dirty="0">
                <a:solidFill>
                  <a:srgbClr val="33CC4A"/>
                </a:solidFill>
                <a:latin typeface="Times New Roman" panose="02020603050405020304" pitchFamily="18" charset="0"/>
                <a:cs typeface="Times New Roman" panose="02020603050405020304" pitchFamily="18" charset="0"/>
              </a:rPr>
              <a:t>   </a:t>
            </a:r>
            <a:r>
              <a:rPr lang="en-US" sz="1400" b="1" dirty="0">
                <a:solidFill>
                  <a:srgbClr val="FFFF00"/>
                </a:solidFill>
                <a:latin typeface="Times New Roman" panose="02020603050405020304" pitchFamily="18" charset="0"/>
                <a:cs typeface="Times New Roman" panose="02020603050405020304" pitchFamily="18" charset="0"/>
              </a:rPr>
              <a:t>#define __HALT_WDT       1</a:t>
            </a:r>
          </a:p>
          <a:p>
            <a:pPr>
              <a:lnSpc>
                <a:spcPts val="1400"/>
              </a:lnSpc>
            </a:pPr>
            <a:r>
              <a:rPr lang="en-US" sz="1400" b="1" dirty="0">
                <a:solidFill>
                  <a:srgbClr val="00FF00"/>
                </a:solidFill>
                <a:latin typeface="Times New Roman" panose="02020603050405020304" pitchFamily="18" charset="0"/>
                <a:cs typeface="Times New Roman" panose="02020603050405020304" pitchFamily="18" charset="0"/>
              </a:rPr>
              <a:t>   2. Insert your desired CPU frequency in Hz at:</a:t>
            </a:r>
          </a:p>
          <a:p>
            <a:pPr>
              <a:lnSpc>
                <a:spcPts val="1400"/>
              </a:lnSpc>
            </a:pPr>
            <a:r>
              <a:rPr lang="en-US" sz="1400" b="1" dirty="0">
                <a:solidFill>
                  <a:srgbClr val="FFFF00"/>
                </a:solidFill>
                <a:latin typeface="Times New Roman" panose="02020603050405020304" pitchFamily="18" charset="0"/>
                <a:cs typeface="Times New Roman" panose="02020603050405020304" pitchFamily="18" charset="0"/>
              </a:rPr>
              <a:t>   #define __SYSTEM_CLOCK   12000000</a:t>
            </a:r>
          </a:p>
          <a:p>
            <a:pPr>
              <a:lnSpc>
                <a:spcPts val="1400"/>
              </a:lnSpc>
            </a:pPr>
            <a:r>
              <a:rPr lang="en-US" sz="1400" b="1" dirty="0">
                <a:solidFill>
                  <a:srgbClr val="00FF00"/>
                </a:solidFill>
                <a:latin typeface="Times New Roman" panose="02020603050405020304" pitchFamily="18" charset="0"/>
                <a:cs typeface="Times New Roman" panose="02020603050405020304" pitchFamily="18" charset="0"/>
              </a:rPr>
              <a:t>   3. If you prefer the DC-DC power regulator (more efficient at higher</a:t>
            </a:r>
          </a:p>
          <a:p>
            <a:pPr>
              <a:lnSpc>
                <a:spcPts val="1400"/>
              </a:lnSpc>
            </a:pPr>
            <a:r>
              <a:rPr lang="en-US" sz="1400" b="1" dirty="0">
                <a:solidFill>
                  <a:srgbClr val="00FF00"/>
                </a:solidFill>
                <a:latin typeface="Times New Roman" panose="02020603050405020304" pitchFamily="18" charset="0"/>
                <a:cs typeface="Times New Roman" panose="02020603050405020304" pitchFamily="18" charset="0"/>
              </a:rPr>
              <a:t>       frequencies), set the __REGULATOR to 1:</a:t>
            </a:r>
          </a:p>
          <a:p>
            <a:pPr>
              <a:lnSpc>
                <a:spcPts val="1400"/>
              </a:lnSpc>
            </a:pPr>
            <a:r>
              <a:rPr lang="en-US" sz="1400" b="1" dirty="0">
                <a:solidFill>
                  <a:srgbClr val="FFFF00"/>
                </a:solidFill>
                <a:latin typeface="Times New Roman" panose="02020603050405020304" pitchFamily="18" charset="0"/>
                <a:cs typeface="Times New Roman" panose="02020603050405020304" pitchFamily="18" charset="0"/>
              </a:rPr>
              <a:t>   #define __REGULATOR      1</a:t>
            </a:r>
          </a:p>
          <a:p>
            <a:pPr>
              <a:lnSpc>
                <a:spcPts val="1400"/>
              </a:lnSpc>
            </a:pPr>
            <a:r>
              <a:rPr lang="en-US" sz="1400" b="1" dirty="0">
                <a:solidFill>
                  <a:srgbClr val="00FF00"/>
                </a:solidFill>
                <a:latin typeface="Times New Roman" panose="02020603050405020304" pitchFamily="18" charset="0"/>
                <a:cs typeface="Times New Roman" panose="02020603050405020304" pitchFamily="18" charset="0"/>
              </a:rPr>
              <a:t> *---------------------------------------------------------------------------*/</a:t>
            </a:r>
          </a:p>
          <a:p>
            <a:endParaRPr lang="en-US" sz="1600" dirty="0">
              <a:latin typeface="Times New Roman" panose="02020603050405020304" pitchFamily="18" charset="0"/>
              <a:cs typeface="Times New Roman" panose="02020603050405020304" pitchFamily="18" charset="0"/>
            </a:endParaRPr>
          </a:p>
          <a:p>
            <a:r>
              <a:rPr lang="en-US" sz="1600" b="1" dirty="0">
                <a:solidFill>
                  <a:srgbClr val="00FF00"/>
                </a:solidFill>
                <a:latin typeface="Times New Roman" panose="02020603050405020304" pitchFamily="18" charset="0"/>
                <a:cs typeface="Times New Roman" panose="02020603050405020304" pitchFamily="18" charset="0"/>
              </a:rPr>
              <a:t>/*--------------------- </a:t>
            </a:r>
            <a:r>
              <a:rPr lang="en-US" sz="1600" b="1" dirty="0">
                <a:solidFill>
                  <a:srgbClr val="00FFFF"/>
                </a:solidFill>
                <a:latin typeface="Times New Roman" panose="02020603050405020304" pitchFamily="18" charset="0"/>
                <a:cs typeface="Times New Roman" panose="02020603050405020304" pitchFamily="18" charset="0"/>
              </a:rPr>
              <a:t>Watchdog Timer Configuration </a:t>
            </a:r>
            <a:r>
              <a:rPr lang="en-US" sz="1600" b="1" dirty="0">
                <a:solidFill>
                  <a:srgbClr val="00FF00"/>
                </a:solidFill>
                <a:latin typeface="Times New Roman" panose="02020603050405020304" pitchFamily="18" charset="0"/>
                <a:cs typeface="Times New Roman" panose="02020603050405020304" pitchFamily="18" charset="0"/>
              </a:rPr>
              <a:t>------------------------*/</a:t>
            </a:r>
          </a:p>
          <a:p>
            <a:r>
              <a:rPr lang="en-US" sz="1600" b="1" dirty="0">
                <a:solidFill>
                  <a:srgbClr val="00FF00"/>
                </a:solidFill>
                <a:latin typeface="Times New Roman" panose="02020603050405020304" pitchFamily="18" charset="0"/>
                <a:cs typeface="Times New Roman" panose="02020603050405020304" pitchFamily="18" charset="0"/>
              </a:rPr>
              <a:t>//  Halt the Watchdog Timer</a:t>
            </a:r>
          </a:p>
          <a:p>
            <a:r>
              <a:rPr lang="en-US" sz="1600" b="1" dirty="0">
                <a:solidFill>
                  <a:srgbClr val="00FF00"/>
                </a:solidFill>
                <a:latin typeface="Times New Roman" panose="02020603050405020304" pitchFamily="18" charset="0"/>
                <a:cs typeface="Times New Roman" panose="02020603050405020304" pitchFamily="18" charset="0"/>
              </a:rPr>
              <a:t>//     &lt;0&gt; Do not halt the WDT</a:t>
            </a:r>
          </a:p>
          <a:p>
            <a:r>
              <a:rPr lang="en-US" sz="1600" b="1" dirty="0">
                <a:solidFill>
                  <a:srgbClr val="00FF00"/>
                </a:solidFill>
                <a:latin typeface="Times New Roman" panose="02020603050405020304" pitchFamily="18" charset="0"/>
                <a:cs typeface="Times New Roman" panose="02020603050405020304" pitchFamily="18" charset="0"/>
              </a:rPr>
              <a:t>//     &lt;1&gt; Halt the WDT</a:t>
            </a:r>
          </a:p>
          <a:p>
            <a:r>
              <a:rPr lang="en-US" sz="2000" b="1" i="1" dirty="0">
                <a:solidFill>
                  <a:srgbClr val="FF00FF"/>
                </a:solidFill>
                <a:latin typeface="Times New Roman" panose="02020603050405020304" pitchFamily="18" charset="0"/>
                <a:cs typeface="Times New Roman" panose="02020603050405020304" pitchFamily="18" charset="0"/>
              </a:rPr>
              <a:t>#define </a:t>
            </a:r>
            <a:r>
              <a:rPr lang="en-US" sz="2000" b="1" i="1" dirty="0">
                <a:solidFill>
                  <a:srgbClr val="FFFF00"/>
                </a:solidFill>
                <a:latin typeface="Times New Roman" panose="02020603050405020304" pitchFamily="18" charset="0"/>
                <a:cs typeface="Times New Roman" panose="02020603050405020304" pitchFamily="18" charset="0"/>
              </a:rPr>
              <a:t>__HALT_WDT         1</a:t>
            </a:r>
          </a:p>
          <a:p>
            <a:endParaRPr lang="en-US" sz="1600" dirty="0">
              <a:latin typeface="Times New Roman" panose="02020603050405020304" pitchFamily="18" charset="0"/>
              <a:cs typeface="Times New Roman" panose="02020603050405020304" pitchFamily="18" charset="0"/>
            </a:endParaRPr>
          </a:p>
          <a:p>
            <a:r>
              <a:rPr lang="en-US" sz="1600" b="1" dirty="0">
                <a:solidFill>
                  <a:srgbClr val="00FF00"/>
                </a:solidFill>
                <a:latin typeface="Times New Roman" panose="02020603050405020304" pitchFamily="18" charset="0"/>
                <a:cs typeface="Times New Roman" panose="02020603050405020304" pitchFamily="18" charset="0"/>
              </a:rPr>
              <a:t>/*---------------------</a:t>
            </a:r>
            <a:r>
              <a:rPr lang="en-US" sz="1600" b="1" dirty="0">
                <a:solidFill>
                  <a:srgbClr val="33CC4A"/>
                </a:solidFill>
                <a:latin typeface="Times New Roman" panose="02020603050405020304" pitchFamily="18" charset="0"/>
                <a:cs typeface="Times New Roman" panose="02020603050405020304" pitchFamily="18" charset="0"/>
              </a:rPr>
              <a:t> </a:t>
            </a:r>
            <a:r>
              <a:rPr lang="en-US" sz="1600" b="1" dirty="0">
                <a:solidFill>
                  <a:srgbClr val="00FFFF"/>
                </a:solidFill>
                <a:latin typeface="Times New Roman" panose="02020603050405020304" pitchFamily="18" charset="0"/>
                <a:cs typeface="Times New Roman" panose="02020603050405020304" pitchFamily="18" charset="0"/>
              </a:rPr>
              <a:t>CPU Frequency Configuration </a:t>
            </a:r>
            <a:r>
              <a:rPr lang="en-US" sz="1600" b="1" dirty="0">
                <a:solidFill>
                  <a:srgbClr val="00FF00"/>
                </a:solidFill>
                <a:latin typeface="Times New Roman" panose="02020603050405020304" pitchFamily="18" charset="0"/>
                <a:cs typeface="Times New Roman" panose="02020603050405020304" pitchFamily="18" charset="0"/>
              </a:rPr>
              <a:t>-------------------------*/</a:t>
            </a:r>
          </a:p>
          <a:p>
            <a:r>
              <a:rPr lang="en-US" sz="1600" b="1" dirty="0">
                <a:solidFill>
                  <a:srgbClr val="00FF00"/>
                </a:solidFill>
                <a:latin typeface="Times New Roman" panose="02020603050405020304" pitchFamily="18" charset="0"/>
                <a:cs typeface="Times New Roman" panose="02020603050405020304" pitchFamily="18" charset="0"/>
              </a:rPr>
              <a:t>//  CPU Frequency</a:t>
            </a:r>
          </a:p>
          <a:p>
            <a:r>
              <a:rPr lang="en-US" sz="1600" b="1" dirty="0">
                <a:solidFill>
                  <a:srgbClr val="00FF00"/>
                </a:solidFill>
                <a:latin typeface="Times New Roman" panose="02020603050405020304" pitchFamily="18" charset="0"/>
                <a:cs typeface="Times New Roman" panose="02020603050405020304" pitchFamily="18" charset="0"/>
              </a:rPr>
              <a:t>//     &lt;1500000&gt; 1.5 MHz</a:t>
            </a:r>
          </a:p>
          <a:p>
            <a:r>
              <a:rPr lang="en-US" sz="1600" b="1" dirty="0">
                <a:solidFill>
                  <a:srgbClr val="00FF00"/>
                </a:solidFill>
                <a:latin typeface="Times New Roman" panose="02020603050405020304" pitchFamily="18" charset="0"/>
                <a:cs typeface="Times New Roman" panose="02020603050405020304" pitchFamily="18" charset="0"/>
              </a:rPr>
              <a:t>//     &lt;3000000&gt; 3 MHz</a:t>
            </a:r>
          </a:p>
          <a:p>
            <a:r>
              <a:rPr lang="en-US" sz="1600" b="1" dirty="0">
                <a:solidFill>
                  <a:srgbClr val="00FF00"/>
                </a:solidFill>
                <a:latin typeface="Times New Roman" panose="02020603050405020304" pitchFamily="18" charset="0"/>
                <a:cs typeface="Times New Roman" panose="02020603050405020304" pitchFamily="18" charset="0"/>
              </a:rPr>
              <a:t>//     &lt;12000000&gt; 12 MHz</a:t>
            </a:r>
          </a:p>
          <a:p>
            <a:r>
              <a:rPr lang="en-US" sz="1600" b="1" dirty="0">
                <a:solidFill>
                  <a:srgbClr val="00FF00"/>
                </a:solidFill>
                <a:latin typeface="Times New Roman" panose="02020603050405020304" pitchFamily="18" charset="0"/>
                <a:cs typeface="Times New Roman" panose="02020603050405020304" pitchFamily="18" charset="0"/>
              </a:rPr>
              <a:t>//     &lt;24000000&gt; 24 MHz</a:t>
            </a:r>
          </a:p>
          <a:p>
            <a:r>
              <a:rPr lang="en-US" sz="1600" b="1" dirty="0">
                <a:solidFill>
                  <a:srgbClr val="00FF00"/>
                </a:solidFill>
                <a:latin typeface="Times New Roman" panose="02020603050405020304" pitchFamily="18" charset="0"/>
                <a:cs typeface="Times New Roman" panose="02020603050405020304" pitchFamily="18" charset="0"/>
              </a:rPr>
              <a:t>//     &lt;48000000&gt; 48 MHz</a:t>
            </a:r>
          </a:p>
          <a:p>
            <a:r>
              <a:rPr lang="en-US" sz="2000" b="1" i="1" dirty="0">
                <a:solidFill>
                  <a:srgbClr val="FF00FF"/>
                </a:solidFill>
                <a:latin typeface="Times New Roman" panose="02020603050405020304" pitchFamily="18" charset="0"/>
                <a:cs typeface="Times New Roman" panose="02020603050405020304" pitchFamily="18" charset="0"/>
              </a:rPr>
              <a:t>#define  </a:t>
            </a:r>
            <a:r>
              <a:rPr lang="en-US" sz="2000" b="1" i="1" dirty="0">
                <a:solidFill>
                  <a:srgbClr val="FFFF00"/>
                </a:solidFill>
                <a:latin typeface="Times New Roman" panose="02020603050405020304" pitchFamily="18" charset="0"/>
                <a:cs typeface="Times New Roman" panose="02020603050405020304" pitchFamily="18" charset="0"/>
              </a:rPr>
              <a:t>__SYSTEM_CLOCK    3000000</a:t>
            </a:r>
            <a:endParaRPr lang="en-US" sz="2000" dirty="0">
              <a:solidFill>
                <a:srgbClr val="FFFF00"/>
              </a:solidFill>
              <a:latin typeface="Times New Roman" panose="02020603050405020304" pitchFamily="18" charset="0"/>
              <a:cs typeface="Times New Roman" panose="02020603050405020304" pitchFamily="18" charset="0"/>
            </a:endParaRPr>
          </a:p>
        </p:txBody>
      </p:sp>
      <p:sp>
        <p:nvSpPr>
          <p:cNvPr id="8" name="Rectangle 7"/>
          <p:cNvSpPr/>
          <p:nvPr/>
        </p:nvSpPr>
        <p:spPr>
          <a:xfrm rot="2619522">
            <a:off x="5745151" y="4018819"/>
            <a:ext cx="3459495" cy="369332"/>
          </a:xfrm>
          <a:prstGeom prst="rect">
            <a:avLst/>
          </a:prstGeom>
        </p:spPr>
        <p:txBody>
          <a:bodyPr wrap="square">
            <a:spAutoFit/>
          </a:bodyPr>
          <a:lstStyle/>
          <a:p>
            <a:r>
              <a:rPr lang="en-US" b="1" dirty="0">
                <a:solidFill>
                  <a:srgbClr val="FF00FF"/>
                </a:solidFill>
                <a:latin typeface="Times New Roman" panose="02020603050405020304" pitchFamily="18" charset="0"/>
                <a:cs typeface="Times New Roman" panose="02020603050405020304" pitchFamily="18" charset="0"/>
              </a:rPr>
              <a:t>@file system_msp432p401r.c</a:t>
            </a:r>
          </a:p>
        </p:txBody>
      </p:sp>
      <p:sp>
        <p:nvSpPr>
          <p:cNvPr id="7" name="Rectangle 6"/>
          <p:cNvSpPr/>
          <p:nvPr/>
        </p:nvSpPr>
        <p:spPr>
          <a:xfrm>
            <a:off x="0" y="6611779"/>
            <a:ext cx="9144000" cy="253916"/>
          </a:xfrm>
          <a:prstGeom prst="rect">
            <a:avLst/>
          </a:prstGeom>
          <a:solidFill>
            <a:schemeClr val="tx1"/>
          </a:solidFill>
        </p:spPr>
        <p:txBody>
          <a:bodyPr wrap="square">
            <a:spAutoFit/>
          </a:bodyPr>
          <a:lstStyle/>
          <a:p>
            <a:pPr eaLnBrk="0" fontAlgn="base" hangingPunct="0">
              <a:spcBef>
                <a:spcPct val="0"/>
              </a:spcBef>
              <a:spcAft>
                <a:spcPct val="0"/>
              </a:spcAft>
            </a:pPr>
            <a:r>
              <a:rPr lang="en-US" sz="1050" b="1" dirty="0">
                <a:solidFill>
                  <a:srgbClr val="00FF00"/>
                </a:solidFill>
                <a:latin typeface="Arial Black" panose="020B0A04020102020204" pitchFamily="34" charset="0"/>
                <a:cs typeface="Times New Roman" panose="02020603050405020304" pitchFamily="18" charset="0"/>
              </a:rPr>
              <a:t>Dr. Nabeeh Kandalaft		EGR226 Grand valley State University		</a:t>
            </a:r>
          </a:p>
        </p:txBody>
      </p:sp>
    </p:spTree>
    <p:extLst>
      <p:ext uri="{BB962C8B-B14F-4D97-AF65-F5344CB8AC3E}">
        <p14:creationId xmlns:p14="http://schemas.microsoft.com/office/powerpoint/2010/main" val="5881237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Rectangle 3"/>
          <p:cNvSpPr/>
          <p:nvPr/>
        </p:nvSpPr>
        <p:spPr>
          <a:xfrm>
            <a:off x="23478" y="25400"/>
            <a:ext cx="91440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noAutofit/>
          </a:bodyPr>
          <a:lstStyle/>
          <a:p>
            <a:pPr algn="ctr" fontAlgn="base">
              <a:spcBef>
                <a:spcPct val="0"/>
              </a:spcBef>
              <a:spcAft>
                <a:spcPct val="0"/>
              </a:spcAft>
            </a:pPr>
            <a:r>
              <a:rPr lang="en-US" sz="3200" b="1" dirty="0">
                <a:solidFill>
                  <a:srgbClr val="FF00FF"/>
                </a:solidFill>
                <a:latin typeface="Times New Roman" panose="02020603050405020304" pitchFamily="18" charset="0"/>
                <a:cs typeface="Times New Roman" panose="02020603050405020304" pitchFamily="18" charset="0"/>
              </a:rPr>
              <a:t>MSP432 Clock System</a:t>
            </a:r>
          </a:p>
        </p:txBody>
      </p:sp>
      <p:sp>
        <p:nvSpPr>
          <p:cNvPr id="7" name="Rectangle 6"/>
          <p:cNvSpPr/>
          <p:nvPr/>
        </p:nvSpPr>
        <p:spPr>
          <a:xfrm>
            <a:off x="0" y="6611779"/>
            <a:ext cx="9144000" cy="253916"/>
          </a:xfrm>
          <a:prstGeom prst="rect">
            <a:avLst/>
          </a:prstGeom>
          <a:solidFill>
            <a:schemeClr val="tx1"/>
          </a:solidFill>
        </p:spPr>
        <p:txBody>
          <a:bodyPr wrap="square">
            <a:spAutoFit/>
          </a:bodyPr>
          <a:lstStyle/>
          <a:p>
            <a:pPr eaLnBrk="0" fontAlgn="base" hangingPunct="0">
              <a:spcBef>
                <a:spcPct val="0"/>
              </a:spcBef>
              <a:spcAft>
                <a:spcPct val="0"/>
              </a:spcAft>
            </a:pPr>
            <a:r>
              <a:rPr lang="en-US" sz="1050" b="1" dirty="0">
                <a:solidFill>
                  <a:srgbClr val="00FF00"/>
                </a:solidFill>
                <a:latin typeface="Arial Black" panose="020B0A04020102020204" pitchFamily="34" charset="0"/>
                <a:cs typeface="Times New Roman" panose="02020603050405020304" pitchFamily="18" charset="0"/>
              </a:rPr>
              <a:t>Dr. Nabeeh Kandalaft		EGR226 Grand valley State University		</a:t>
            </a:r>
          </a:p>
        </p:txBody>
      </p:sp>
      <p:sp>
        <p:nvSpPr>
          <p:cNvPr id="2" name="Rectangle 1"/>
          <p:cNvSpPr/>
          <p:nvPr/>
        </p:nvSpPr>
        <p:spPr>
          <a:xfrm>
            <a:off x="152400" y="838200"/>
            <a:ext cx="8458200" cy="707886"/>
          </a:xfrm>
          <a:prstGeom prst="rect">
            <a:avLst/>
          </a:prstGeom>
        </p:spPr>
        <p:txBody>
          <a:bodyPr wrap="square">
            <a:spAutoFit/>
          </a:bodyPr>
          <a:lstStyle/>
          <a:p>
            <a:pPr lvl="0"/>
            <a:r>
              <a:rPr lang="en-US" sz="2000" b="1" dirty="0">
                <a:solidFill>
                  <a:srgbClr val="FFFF00"/>
                </a:solidFill>
                <a:latin typeface="Times New Roman" panose="02020603050405020304" pitchFamily="18" charset="0"/>
                <a:cs typeface="Times New Roman" panose="02020603050405020304" pitchFamily="18" charset="0"/>
              </a:rPr>
              <a:t>You can set the DCO clock frequency in your code:</a:t>
            </a:r>
          </a:p>
          <a:p>
            <a:pPr lvl="0"/>
            <a:r>
              <a:rPr lang="en-US" sz="2000" b="1" dirty="0">
                <a:solidFill>
                  <a:srgbClr val="FFFF00"/>
                </a:solidFill>
                <a:latin typeface="Times New Roman" panose="02020603050405020304" pitchFamily="18" charset="0"/>
                <a:cs typeface="Times New Roman" panose="02020603050405020304" pitchFamily="18" charset="0"/>
              </a:rPr>
              <a:t>A structure “CS” is setup to allow access to all clock registers.</a:t>
            </a:r>
          </a:p>
        </p:txBody>
      </p:sp>
      <p:sp>
        <p:nvSpPr>
          <p:cNvPr id="9" name="Rectangle 8"/>
          <p:cNvSpPr/>
          <p:nvPr/>
        </p:nvSpPr>
        <p:spPr>
          <a:xfrm>
            <a:off x="114300" y="2630186"/>
            <a:ext cx="9053178" cy="2862322"/>
          </a:xfrm>
          <a:prstGeom prst="rect">
            <a:avLst/>
          </a:prstGeom>
        </p:spPr>
        <p:txBody>
          <a:bodyPr wrap="square">
            <a:spAutoFit/>
          </a:bodyPr>
          <a:lstStyle/>
          <a:p>
            <a:pPr lvl="0"/>
            <a:r>
              <a:rPr lang="en-US" b="1" dirty="0">
                <a:solidFill>
                  <a:srgbClr val="00FF00"/>
                </a:solidFill>
                <a:latin typeface="Times New Roman" panose="02020603050405020304" pitchFamily="18" charset="0"/>
                <a:cs typeface="Times New Roman" panose="02020603050405020304" pitchFamily="18" charset="0"/>
              </a:rPr>
              <a:t>/* Configure DCO to 48MHz, ensure MCLK uses DCO as source*/</a:t>
            </a:r>
          </a:p>
          <a:p>
            <a:pPr lvl="0"/>
            <a:endParaRPr lang="en-US" b="1" dirty="0">
              <a:solidFill>
                <a:srgbClr val="00FF00"/>
              </a:solidFill>
              <a:latin typeface="Times New Roman" panose="02020603050405020304" pitchFamily="18" charset="0"/>
              <a:cs typeface="Times New Roman" panose="02020603050405020304" pitchFamily="18" charset="0"/>
            </a:endParaRPr>
          </a:p>
          <a:p>
            <a:pPr lvl="0"/>
            <a:r>
              <a:rPr lang="en-US" b="1" dirty="0">
                <a:solidFill>
                  <a:srgbClr val="FF00FF"/>
                </a:solidFill>
                <a:latin typeface="Times New Roman" panose="02020603050405020304" pitchFamily="18" charset="0"/>
                <a:cs typeface="Times New Roman" panose="02020603050405020304" pitchFamily="18" charset="0"/>
              </a:rPr>
              <a:t>    CS-&gt;KEY = CS_KEY_VAL ;                  	</a:t>
            </a:r>
            <a:r>
              <a:rPr lang="en-US" b="1" dirty="0">
                <a:solidFill>
                  <a:srgbClr val="00FF00"/>
                </a:solidFill>
                <a:latin typeface="Times New Roman" panose="02020603050405020304" pitchFamily="18" charset="0"/>
                <a:cs typeface="Times New Roman" panose="02020603050405020304" pitchFamily="18" charset="0"/>
              </a:rPr>
              <a:t>// Unlock CS module for register access</a:t>
            </a:r>
          </a:p>
          <a:p>
            <a:pPr lvl="0"/>
            <a:r>
              <a:rPr lang="en-US" b="1" dirty="0">
                <a:solidFill>
                  <a:srgbClr val="FF00FF"/>
                </a:solidFill>
                <a:latin typeface="Times New Roman" panose="02020603050405020304" pitchFamily="18" charset="0"/>
                <a:cs typeface="Times New Roman" panose="02020603050405020304" pitchFamily="18" charset="0"/>
              </a:rPr>
              <a:t>    CS-&gt;CTL0 = 0;                           		</a:t>
            </a:r>
            <a:r>
              <a:rPr lang="en-US" b="1" dirty="0">
                <a:solidFill>
                  <a:srgbClr val="00FF00"/>
                </a:solidFill>
                <a:latin typeface="Times New Roman" panose="02020603050405020304" pitchFamily="18" charset="0"/>
                <a:cs typeface="Times New Roman" panose="02020603050405020304" pitchFamily="18" charset="0"/>
              </a:rPr>
              <a:t>// Reset tuning parameters</a:t>
            </a:r>
          </a:p>
          <a:p>
            <a:pPr lvl="0"/>
            <a:r>
              <a:rPr lang="en-US" b="1" dirty="0">
                <a:solidFill>
                  <a:srgbClr val="FF00FF"/>
                </a:solidFill>
                <a:latin typeface="Times New Roman" panose="02020603050405020304" pitchFamily="18" charset="0"/>
                <a:cs typeface="Times New Roman" panose="02020603050405020304" pitchFamily="18" charset="0"/>
              </a:rPr>
              <a:t>    CS-&gt;CTL0 = CS_CTL0_DCORSEL_5;  	</a:t>
            </a:r>
            <a:r>
              <a:rPr lang="en-US" b="1" dirty="0">
                <a:solidFill>
                  <a:srgbClr val="00FF00"/>
                </a:solidFill>
                <a:latin typeface="Times New Roman" panose="02020603050405020304" pitchFamily="18" charset="0"/>
                <a:cs typeface="Times New Roman" panose="02020603050405020304" pitchFamily="18" charset="0"/>
              </a:rPr>
              <a:t>// Set DCO to 48MHz</a:t>
            </a:r>
          </a:p>
          <a:p>
            <a:pPr lvl="0"/>
            <a:r>
              <a:rPr lang="en-US" b="1" dirty="0">
                <a:solidFill>
                  <a:srgbClr val="00FF00"/>
                </a:solidFill>
                <a:latin typeface="Times New Roman" panose="02020603050405020304" pitchFamily="18" charset="0"/>
                <a:cs typeface="Times New Roman" panose="02020603050405020304" pitchFamily="18" charset="0"/>
              </a:rPr>
              <a:t>    /* Select MCLK = DCO, no divider */</a:t>
            </a:r>
          </a:p>
          <a:p>
            <a:pPr lvl="0"/>
            <a:r>
              <a:rPr lang="en-US" b="1" dirty="0">
                <a:solidFill>
                  <a:srgbClr val="FF00FF"/>
                </a:solidFill>
                <a:latin typeface="Times New Roman" panose="02020603050405020304" pitchFamily="18" charset="0"/>
                <a:cs typeface="Times New Roman" panose="02020603050405020304" pitchFamily="18" charset="0"/>
              </a:rPr>
              <a:t>    CS-&gt;CTL1 = CS-&gt;CTL1 &amp; ~(CS_CTL1_SELM_MASK | </a:t>
            </a:r>
          </a:p>
          <a:p>
            <a:pPr lvl="0"/>
            <a:r>
              <a:rPr lang="en-US" b="1" dirty="0">
                <a:solidFill>
                  <a:srgbClr val="FF00FF"/>
                </a:solidFill>
                <a:latin typeface="Times New Roman" panose="02020603050405020304" pitchFamily="18" charset="0"/>
                <a:cs typeface="Times New Roman" panose="02020603050405020304" pitchFamily="18" charset="0"/>
              </a:rPr>
              <a:t>                           CS_CTL1_DIVM_MASK) |</a:t>
            </a:r>
          </a:p>
          <a:p>
            <a:pPr lvl="0"/>
            <a:r>
              <a:rPr lang="en-US" b="1" dirty="0">
                <a:solidFill>
                  <a:srgbClr val="FF00FF"/>
                </a:solidFill>
                <a:latin typeface="Times New Roman" panose="02020603050405020304" pitchFamily="18" charset="0"/>
                <a:cs typeface="Times New Roman" panose="02020603050405020304" pitchFamily="18" charset="0"/>
              </a:rPr>
              <a:t>                           CS_CTL1_SELM_3;</a:t>
            </a:r>
          </a:p>
          <a:p>
            <a:pPr lvl="0"/>
            <a:r>
              <a:rPr lang="en-US" b="1" dirty="0">
                <a:solidFill>
                  <a:srgbClr val="FF00FF"/>
                </a:solidFill>
                <a:latin typeface="Times New Roman" panose="02020603050405020304" pitchFamily="18" charset="0"/>
                <a:cs typeface="Times New Roman" panose="02020603050405020304" pitchFamily="18" charset="0"/>
              </a:rPr>
              <a:t>    CS-&gt;KEY = 0;                            		</a:t>
            </a:r>
            <a:r>
              <a:rPr lang="en-US" b="1" dirty="0">
                <a:solidFill>
                  <a:srgbClr val="00FF00"/>
                </a:solidFill>
                <a:latin typeface="Times New Roman" panose="02020603050405020304" pitchFamily="18" charset="0"/>
                <a:cs typeface="Times New Roman" panose="02020603050405020304" pitchFamily="18" charset="0"/>
              </a:rPr>
              <a:t>// Lock CS from unintended accesses</a:t>
            </a:r>
          </a:p>
        </p:txBody>
      </p:sp>
    </p:spTree>
    <p:extLst>
      <p:ext uri="{BB962C8B-B14F-4D97-AF65-F5344CB8AC3E}">
        <p14:creationId xmlns:p14="http://schemas.microsoft.com/office/powerpoint/2010/main" val="2260272877"/>
      </p:ext>
    </p:extLst>
  </p:cSld>
  <p:clrMapOvr>
    <a:masterClrMapping/>
  </p:clrMapOvr>
</p:sld>
</file>

<file path=ppt/theme/theme1.xml><?xml version="1.0" encoding="utf-8"?>
<a:theme xmlns:a="http://schemas.openxmlformats.org/drawingml/2006/main" name="2_1212kkkkkkkkk">
  <a:themeElements>
    <a:clrScheme name="Diseño predeterminad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iseño predeterminado">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FF"/>
        </a:solidFill>
        <a:ln>
          <a:noFill/>
        </a:ln>
      </a:spPr>
      <a:bodyPr rtlCol="0" anchor="ctr"/>
      <a:lstStyle>
        <a:defPPr algn="ctr">
          <a:defRPr sz="1200" b="1" dirty="0" smtClean="0">
            <a:solidFill>
              <a:schemeClr val="bg1"/>
            </a:solidFill>
            <a:latin typeface="Times New Roman" panose="02020603050405020304" pitchFamily="18" charset="0"/>
            <a:cs typeface="Times New Roman" panose="02020603050405020304" pitchFamily="18" charset="0"/>
          </a:defRPr>
        </a:defPPr>
      </a:lstStyle>
      <a:style>
        <a:lnRef idx="2">
          <a:schemeClr val="dk1"/>
        </a:lnRef>
        <a:fillRef idx="1">
          <a:schemeClr val="lt1"/>
        </a:fillRef>
        <a:effectRef idx="0">
          <a:schemeClr val="dk1"/>
        </a:effectRef>
        <a:fontRef idx="minor">
          <a:schemeClr val="dk1"/>
        </a:fontRef>
      </a:style>
    </a:spDef>
  </a:objectDefaults>
  <a:extraClrSchemeLst>
    <a:extraClrScheme>
      <a:clrScheme name="Diseño predeterminad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iseño predeterminado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iseño predeterminado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iseño predeterminado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iseño predeterminado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iseño predeterminado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iseño predeterminado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iseño predeterminado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iseño predeterminado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iseño predeterminado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iseño predeterminado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iseño predeterminado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3_1212kkkkkkkkk">
  <a:themeElements>
    <a:clrScheme name="Diseño predeterminad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iseño predeterminado">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FF"/>
        </a:solidFill>
        <a:ln>
          <a:noFill/>
        </a:ln>
      </a:spPr>
      <a:bodyPr rtlCol="0" anchor="ctr"/>
      <a:lstStyle>
        <a:defPPr algn="ctr">
          <a:defRPr sz="1200" b="1" dirty="0" smtClean="0">
            <a:solidFill>
              <a:schemeClr val="bg1"/>
            </a:solidFill>
            <a:latin typeface="Times New Roman" panose="02020603050405020304" pitchFamily="18" charset="0"/>
            <a:cs typeface="Times New Roman" panose="02020603050405020304" pitchFamily="18" charset="0"/>
          </a:defRPr>
        </a:defPPr>
      </a:lstStyle>
      <a:style>
        <a:lnRef idx="2">
          <a:schemeClr val="dk1"/>
        </a:lnRef>
        <a:fillRef idx="1">
          <a:schemeClr val="lt1"/>
        </a:fillRef>
        <a:effectRef idx="0">
          <a:schemeClr val="dk1"/>
        </a:effectRef>
        <a:fontRef idx="minor">
          <a:schemeClr val="dk1"/>
        </a:fontRef>
      </a:style>
    </a:spDef>
  </a:objectDefaults>
  <a:extraClrSchemeLst>
    <a:extraClrScheme>
      <a:clrScheme name="Diseño predeterminad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iseño predeterminado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iseño predeterminado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iseño predeterminado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iseño predeterminado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iseño predeterminado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iseño predeterminado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iseño predeterminado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iseño predeterminado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iseño predeterminado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iseño predeterminado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iseño predeterminado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4_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5.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8929</TotalTime>
  <Words>4800</Words>
  <Application>Microsoft Office PowerPoint</Application>
  <PresentationFormat>On-screen Show (4:3)</PresentationFormat>
  <Paragraphs>1876</Paragraphs>
  <Slides>32</Slides>
  <Notes>10</Notes>
  <HiddenSlides>0</HiddenSlides>
  <MMClips>0</MMClips>
  <ScaleCrop>false</ScaleCrop>
  <HeadingPairs>
    <vt:vector size="6" baseType="variant">
      <vt:variant>
        <vt:lpstr>Fonts Used</vt:lpstr>
      </vt:variant>
      <vt:variant>
        <vt:i4>10</vt:i4>
      </vt:variant>
      <vt:variant>
        <vt:lpstr>Theme</vt:lpstr>
      </vt:variant>
      <vt:variant>
        <vt:i4>5</vt:i4>
      </vt:variant>
      <vt:variant>
        <vt:lpstr>Slide Titles</vt:lpstr>
      </vt:variant>
      <vt:variant>
        <vt:i4>32</vt:i4>
      </vt:variant>
    </vt:vector>
  </HeadingPairs>
  <TitlesOfParts>
    <vt:vector size="47" baseType="lpstr">
      <vt:lpstr>Arial</vt:lpstr>
      <vt:lpstr>Arial Black</vt:lpstr>
      <vt:lpstr>Book Antiqua</vt:lpstr>
      <vt:lpstr>Calibri</vt:lpstr>
      <vt:lpstr>Calibri Light</vt:lpstr>
      <vt:lpstr>Comic Sans MS</vt:lpstr>
      <vt:lpstr>Cooper Black</vt:lpstr>
      <vt:lpstr>Courier New</vt:lpstr>
      <vt:lpstr>Times New Roman</vt:lpstr>
      <vt:lpstr>Wingdings</vt:lpstr>
      <vt:lpstr>2_1212kkkkkkkkk</vt:lpstr>
      <vt:lpstr>3_1212kkkkkkkkk</vt:lpstr>
      <vt:lpstr>1_Office Theme</vt:lpstr>
      <vt:lpstr>4_Office Theme</vt:lpstr>
      <vt:lpstr>2_Office Theme</vt:lpstr>
      <vt:lpstr>PowerPoint Presentation</vt:lpstr>
      <vt:lpstr>Topics for today’s lecture</vt:lpstr>
      <vt:lpstr>MSP432 Clock System</vt:lpstr>
      <vt:lpstr>MSP432 Clock System High and Low Frequency</vt:lpstr>
      <vt:lpstr>PowerPoint Presentation</vt:lpstr>
      <vt:lpstr>MSP432 Clock System Default</vt:lpstr>
      <vt:lpstr>MSP432 Clock System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Embedded system architecture</vt:lpstr>
      <vt:lpstr>PowerPoint Presentation</vt:lpstr>
      <vt:lpstr>PowerPoint Presentation</vt:lpstr>
      <vt:lpstr>Timers | Overview</vt:lpstr>
      <vt:lpstr>PowerPoint Presentation</vt:lpstr>
      <vt:lpstr>PowerPoint Presentation</vt:lpstr>
      <vt:lpstr>PowerPoint Presentation</vt:lpstr>
      <vt:lpstr>PowerPoint Presentation</vt:lpstr>
      <vt:lpstr>PowerPoint Presentation</vt:lpstr>
      <vt:lpstr>TIMER A Pin selection</vt:lpstr>
      <vt:lpstr>PowerPoint Presentation</vt:lpstr>
      <vt:lpstr>Partial Table of Alternate Pin Functions</vt:lpstr>
      <vt:lpstr>PowerPoint Presentation</vt:lpstr>
      <vt:lpstr>PowerPoint Presentation</vt:lpstr>
      <vt:lpstr>PowerPoint Presentation</vt:lpstr>
      <vt:lpstr>PowerPoint Presentation</vt:lpstr>
    </vt:vector>
  </TitlesOfParts>
  <Company>GVSU</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Topics for today’s lecture</dc:title>
  <dc:creator>Nabeeh Kandalaft;Robert W. Bossemeyer, Jr.</dc:creator>
  <cp:lastModifiedBy>Nabeeh Kandalaft</cp:lastModifiedBy>
  <cp:revision>359</cp:revision>
  <cp:lastPrinted>2012-10-16T18:12:01Z</cp:lastPrinted>
  <dcterms:created xsi:type="dcterms:W3CDTF">2012-09-17T11:41:09Z</dcterms:created>
  <dcterms:modified xsi:type="dcterms:W3CDTF">2022-09-11T21:56:05Z</dcterms:modified>
</cp:coreProperties>
</file>